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73"/>
  </p:notesMasterIdLst>
  <p:handoutMasterIdLst>
    <p:handoutMasterId r:id="rId174"/>
  </p:handoutMasterIdLst>
  <p:sldIdLst>
    <p:sldId id="656" r:id="rId5"/>
    <p:sldId id="750" r:id="rId6"/>
    <p:sldId id="457" r:id="rId7"/>
    <p:sldId id="883" r:id="rId8"/>
    <p:sldId id="884" r:id="rId9"/>
    <p:sldId id="743" r:id="rId10"/>
    <p:sldId id="742" r:id="rId11"/>
    <p:sldId id="833" r:id="rId12"/>
    <p:sldId id="674" r:id="rId13"/>
    <p:sldId id="675" r:id="rId14"/>
    <p:sldId id="658" r:id="rId15"/>
    <p:sldId id="673" r:id="rId16"/>
    <p:sldId id="659" r:id="rId17"/>
    <p:sldId id="677" r:id="rId18"/>
    <p:sldId id="660" r:id="rId19"/>
    <p:sldId id="661" r:id="rId20"/>
    <p:sldId id="664" r:id="rId21"/>
    <p:sldId id="680" r:id="rId22"/>
    <p:sldId id="671" r:id="rId23"/>
    <p:sldId id="768" r:id="rId24"/>
    <p:sldId id="769" r:id="rId25"/>
    <p:sldId id="678" r:id="rId26"/>
    <p:sldId id="805" r:id="rId27"/>
    <p:sldId id="840" r:id="rId28"/>
    <p:sldId id="799" r:id="rId29"/>
    <p:sldId id="864" r:id="rId30"/>
    <p:sldId id="865" r:id="rId31"/>
    <p:sldId id="841" r:id="rId32"/>
    <p:sldId id="834" r:id="rId33"/>
    <p:sldId id="800" r:id="rId34"/>
    <p:sldId id="670" r:id="rId35"/>
    <p:sldId id="668" r:id="rId36"/>
    <p:sldId id="746" r:id="rId37"/>
    <p:sldId id="859" r:id="rId38"/>
    <p:sldId id="858" r:id="rId39"/>
    <p:sldId id="857" r:id="rId40"/>
    <p:sldId id="856" r:id="rId41"/>
    <p:sldId id="855" r:id="rId42"/>
    <p:sldId id="853" r:id="rId43"/>
    <p:sldId id="852" r:id="rId44"/>
    <p:sldId id="861" r:id="rId45"/>
    <p:sldId id="885" r:id="rId46"/>
    <p:sldId id="896" r:id="rId47"/>
    <p:sldId id="862" r:id="rId48"/>
    <p:sldId id="863" r:id="rId49"/>
    <p:sldId id="744" r:id="rId50"/>
    <p:sldId id="752" r:id="rId51"/>
    <p:sldId id="754" r:id="rId52"/>
    <p:sldId id="756" r:id="rId53"/>
    <p:sldId id="758" r:id="rId54"/>
    <p:sldId id="760" r:id="rId55"/>
    <p:sldId id="745" r:id="rId56"/>
    <p:sldId id="651" r:id="rId57"/>
    <p:sldId id="653" r:id="rId58"/>
    <p:sldId id="654" r:id="rId59"/>
    <p:sldId id="897" r:id="rId60"/>
    <p:sldId id="868" r:id="rId61"/>
    <p:sldId id="871" r:id="rId62"/>
    <p:sldId id="872" r:id="rId63"/>
    <p:sldId id="657" r:id="rId64"/>
    <p:sldId id="701" r:id="rId65"/>
    <p:sldId id="702" r:id="rId66"/>
    <p:sldId id="705" r:id="rId67"/>
    <p:sldId id="704" r:id="rId68"/>
    <p:sldId id="711" r:id="rId69"/>
    <p:sldId id="707" r:id="rId70"/>
    <p:sldId id="708" r:id="rId71"/>
    <p:sldId id="709" r:id="rId72"/>
    <p:sldId id="710" r:id="rId73"/>
    <p:sldId id="873" r:id="rId74"/>
    <p:sldId id="811" r:id="rId75"/>
    <p:sldId id="697" r:id="rId76"/>
    <p:sldId id="696" r:id="rId77"/>
    <p:sldId id="695" r:id="rId78"/>
    <p:sldId id="682" r:id="rId79"/>
    <p:sldId id="683" r:id="rId80"/>
    <p:sldId id="684" r:id="rId81"/>
    <p:sldId id="685" r:id="rId82"/>
    <p:sldId id="686" r:id="rId83"/>
    <p:sldId id="687" r:id="rId84"/>
    <p:sldId id="688" r:id="rId85"/>
    <p:sldId id="689" r:id="rId86"/>
    <p:sldId id="690" r:id="rId87"/>
    <p:sldId id="874" r:id="rId88"/>
    <p:sldId id="771" r:id="rId89"/>
    <p:sldId id="772" r:id="rId90"/>
    <p:sldId id="773" r:id="rId91"/>
    <p:sldId id="775" r:id="rId92"/>
    <p:sldId id="774" r:id="rId93"/>
    <p:sldId id="776" r:id="rId94"/>
    <p:sldId id="875" r:id="rId95"/>
    <p:sldId id="801" r:id="rId96"/>
    <p:sldId id="802" r:id="rId97"/>
    <p:sldId id="803" r:id="rId98"/>
    <p:sldId id="676" r:id="rId99"/>
    <p:sldId id="806" r:id="rId100"/>
    <p:sldId id="807" r:id="rId101"/>
    <p:sldId id="808" r:id="rId102"/>
    <p:sldId id="810" r:id="rId103"/>
    <p:sldId id="804" r:id="rId104"/>
    <p:sldId id="809" r:id="rId105"/>
    <p:sldId id="835" r:id="rId106"/>
    <p:sldId id="814" r:id="rId107"/>
    <p:sldId id="842" r:id="rId108"/>
    <p:sldId id="815" r:id="rId109"/>
    <p:sldId id="843" r:id="rId110"/>
    <p:sldId id="817" r:id="rId111"/>
    <p:sldId id="844" r:id="rId112"/>
    <p:sldId id="819" r:id="rId113"/>
    <p:sldId id="845" r:id="rId114"/>
    <p:sldId id="821" r:id="rId115"/>
    <p:sldId id="846" r:id="rId116"/>
    <p:sldId id="849" r:id="rId117"/>
    <p:sldId id="823" r:id="rId118"/>
    <p:sldId id="850" r:id="rId119"/>
    <p:sldId id="825" r:id="rId120"/>
    <p:sldId id="826" r:id="rId121"/>
    <p:sldId id="847" r:id="rId122"/>
    <p:sldId id="851" r:id="rId123"/>
    <p:sldId id="827" r:id="rId124"/>
    <p:sldId id="867" r:id="rId125"/>
    <p:sldId id="829" r:id="rId126"/>
    <p:sldId id="887" r:id="rId127"/>
    <p:sldId id="830" r:id="rId128"/>
    <p:sldId id="888" r:id="rId129"/>
    <p:sldId id="831" r:id="rId130"/>
    <p:sldId id="848" r:id="rId131"/>
    <p:sldId id="886" r:id="rId132"/>
    <p:sldId id="876" r:id="rId133"/>
    <p:sldId id="877" r:id="rId134"/>
    <p:sldId id="666" r:id="rId135"/>
    <p:sldId id="663" r:id="rId136"/>
    <p:sldId id="665" r:id="rId137"/>
    <p:sldId id="667" r:id="rId138"/>
    <p:sldId id="813" r:id="rId139"/>
    <p:sldId id="889" r:id="rId140"/>
    <p:sldId id="816" r:id="rId141"/>
    <p:sldId id="818" r:id="rId142"/>
    <p:sldId id="820" r:id="rId143"/>
    <p:sldId id="890" r:id="rId144"/>
    <p:sldId id="891" r:id="rId145"/>
    <p:sldId id="824" r:id="rId146"/>
    <p:sldId id="822" r:id="rId147"/>
    <p:sldId id="698" r:id="rId148"/>
    <p:sldId id="691" r:id="rId149"/>
    <p:sldId id="692" r:id="rId150"/>
    <p:sldId id="693" r:id="rId151"/>
    <p:sldId id="694" r:id="rId152"/>
    <p:sldId id="699" r:id="rId153"/>
    <p:sldId id="700" r:id="rId154"/>
    <p:sldId id="703" r:id="rId155"/>
    <p:sldId id="706" r:id="rId156"/>
    <p:sldId id="878" r:id="rId157"/>
    <p:sldId id="879" r:id="rId158"/>
    <p:sldId id="880" r:id="rId159"/>
    <p:sldId id="881" r:id="rId160"/>
    <p:sldId id="882" r:id="rId161"/>
    <p:sldId id="679" r:id="rId162"/>
    <p:sldId id="648" r:id="rId163"/>
    <p:sldId id="767" r:id="rId164"/>
    <p:sldId id="893" r:id="rId165"/>
    <p:sldId id="894" r:id="rId166"/>
    <p:sldId id="764" r:id="rId167"/>
    <p:sldId id="765" r:id="rId168"/>
    <p:sldId id="766" r:id="rId169"/>
    <p:sldId id="895" r:id="rId170"/>
    <p:sldId id="892" r:id="rId171"/>
    <p:sldId id="647" r:id="rId172"/>
  </p:sldIdLst>
  <p:sldSz cx="9144000" cy="6858000" type="screen4x3"/>
  <p:notesSz cx="6811963" cy="9942513"/>
  <p:defaultTextStyle>
    <a:defPPr>
      <a:defRPr lang="en-GB"/>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om Phillips" initials="TP" lastIdx="1" clrIdx="0">
    <p:extLst>
      <p:ext uri="{19B8F6BF-5375-455C-9EA6-DF929625EA0E}">
        <p15:presenceInfo xmlns:p15="http://schemas.microsoft.com/office/powerpoint/2012/main" userId="S::tom@tpa.ie::1bafdf00-adae-4d71-9459-2006c12cc378" providerId="AD"/>
      </p:ext>
    </p:extLst>
  </p:cmAuthor>
  <p:cmAuthor id="2" name="Hugh Kelly" initials="HK" lastIdx="1" clrIdx="1">
    <p:extLst>
      <p:ext uri="{19B8F6BF-5375-455C-9EA6-DF929625EA0E}">
        <p15:presenceInfo xmlns:p15="http://schemas.microsoft.com/office/powerpoint/2012/main" userId="S::hugh@tpa.ie::a8d96bee-abd3-400a-a995-a5e23434890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BBBCBD"/>
    <a:srgbClr val="990000"/>
    <a:srgbClr val="800000"/>
    <a:srgbClr val="C8C9CA"/>
    <a:srgbClr val="FFFFFF"/>
    <a:srgbClr val="FF0000"/>
    <a:srgbClr val="CCFFCC"/>
    <a:srgbClr val="99FF66"/>
    <a:srgbClr val="666465"/>
    <a:srgbClr val="3333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6" d="100"/>
          <a:sy n="116" d="100"/>
        </p:scale>
        <p:origin x="3006" y="108"/>
      </p:cViewPr>
      <p:guideLst>
        <p:guide orient="horz" pos="2160"/>
        <p:guide pos="2880"/>
      </p:guideLst>
    </p:cSldViewPr>
  </p:slideViewPr>
  <p:notesTextViewPr>
    <p:cViewPr>
      <p:scale>
        <a:sx n="1" d="1"/>
        <a:sy n="1" d="1"/>
      </p:scale>
      <p:origin x="0" y="0"/>
    </p:cViewPr>
  </p:notesTextViewPr>
  <p:sorterViewPr>
    <p:cViewPr>
      <p:scale>
        <a:sx n="100" d="100"/>
        <a:sy n="100" d="100"/>
      </p:scale>
      <p:origin x="0" y="-3996"/>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59" Type="http://schemas.openxmlformats.org/officeDocument/2006/relationships/slide" Target="slides/slide155.xml"/><Relationship Id="rId170" Type="http://schemas.openxmlformats.org/officeDocument/2006/relationships/slide" Target="slides/slide166.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openxmlformats.org/officeDocument/2006/relationships/slide" Target="slides/slide145.xml"/><Relationship Id="rId5" Type="http://schemas.openxmlformats.org/officeDocument/2006/relationships/slide" Target="slides/slide1.xml"/><Relationship Id="rId95" Type="http://schemas.openxmlformats.org/officeDocument/2006/relationships/slide" Target="slides/slide91.xml"/><Relationship Id="rId160" Type="http://schemas.openxmlformats.org/officeDocument/2006/relationships/slide" Target="slides/slide156.xml"/><Relationship Id="rId22" Type="http://schemas.openxmlformats.org/officeDocument/2006/relationships/slide" Target="slides/slide18.xml"/><Relationship Id="rId43" Type="http://schemas.openxmlformats.org/officeDocument/2006/relationships/slide" Target="slides/slide39.xml"/><Relationship Id="rId64" Type="http://schemas.openxmlformats.org/officeDocument/2006/relationships/slide" Target="slides/slide60.xml"/><Relationship Id="rId118" Type="http://schemas.openxmlformats.org/officeDocument/2006/relationships/slide" Target="slides/slide114.xml"/><Relationship Id="rId139" Type="http://schemas.openxmlformats.org/officeDocument/2006/relationships/slide" Target="slides/slide135.xml"/><Relationship Id="rId85" Type="http://schemas.openxmlformats.org/officeDocument/2006/relationships/slide" Target="slides/slide81.xml"/><Relationship Id="rId150" Type="http://schemas.openxmlformats.org/officeDocument/2006/relationships/slide" Target="slides/slide146.xml"/><Relationship Id="rId171" Type="http://schemas.openxmlformats.org/officeDocument/2006/relationships/slide" Target="slides/slide167.xml"/><Relationship Id="rId12" Type="http://schemas.openxmlformats.org/officeDocument/2006/relationships/slide" Target="slides/slide8.xml"/><Relationship Id="rId33" Type="http://schemas.openxmlformats.org/officeDocument/2006/relationships/slide" Target="slides/slide29.xml"/><Relationship Id="rId108" Type="http://schemas.openxmlformats.org/officeDocument/2006/relationships/slide" Target="slides/slide104.xml"/><Relationship Id="rId129" Type="http://schemas.openxmlformats.org/officeDocument/2006/relationships/slide" Target="slides/slide125.xml"/><Relationship Id="rId54" Type="http://schemas.openxmlformats.org/officeDocument/2006/relationships/slide" Target="slides/slide50.xml"/><Relationship Id="rId75" Type="http://schemas.openxmlformats.org/officeDocument/2006/relationships/slide" Target="slides/slide71.xml"/><Relationship Id="rId96" Type="http://schemas.openxmlformats.org/officeDocument/2006/relationships/slide" Target="slides/slide92.xml"/><Relationship Id="rId140" Type="http://schemas.openxmlformats.org/officeDocument/2006/relationships/slide" Target="slides/slide136.xml"/><Relationship Id="rId161" Type="http://schemas.openxmlformats.org/officeDocument/2006/relationships/slide" Target="slides/slide157.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slide" Target="slides/slide126.xml"/><Relationship Id="rId135" Type="http://schemas.openxmlformats.org/officeDocument/2006/relationships/slide" Target="slides/slide131.xml"/><Relationship Id="rId151" Type="http://schemas.openxmlformats.org/officeDocument/2006/relationships/slide" Target="slides/slide147.xml"/><Relationship Id="rId156" Type="http://schemas.openxmlformats.org/officeDocument/2006/relationships/slide" Target="slides/slide152.xml"/><Relationship Id="rId177" Type="http://schemas.openxmlformats.org/officeDocument/2006/relationships/viewProps" Target="viewProps.xml"/><Relationship Id="rId172" Type="http://schemas.openxmlformats.org/officeDocument/2006/relationships/slide" Target="slides/slide168.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slide" Target="slides/slide137.xml"/><Relationship Id="rId146" Type="http://schemas.openxmlformats.org/officeDocument/2006/relationships/slide" Target="slides/slide142.xml"/><Relationship Id="rId167" Type="http://schemas.openxmlformats.org/officeDocument/2006/relationships/slide" Target="slides/slide163.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162" Type="http://schemas.openxmlformats.org/officeDocument/2006/relationships/slide" Target="slides/slide15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157" Type="http://schemas.openxmlformats.org/officeDocument/2006/relationships/slide" Target="slides/slide153.xml"/><Relationship Id="rId178" Type="http://schemas.openxmlformats.org/officeDocument/2006/relationships/theme" Target="theme/theme1.xml"/><Relationship Id="rId61" Type="http://schemas.openxmlformats.org/officeDocument/2006/relationships/slide" Target="slides/slide57.xml"/><Relationship Id="rId82" Type="http://schemas.openxmlformats.org/officeDocument/2006/relationships/slide" Target="slides/slide78.xml"/><Relationship Id="rId152" Type="http://schemas.openxmlformats.org/officeDocument/2006/relationships/slide" Target="slides/slide148.xml"/><Relationship Id="rId173" Type="http://schemas.openxmlformats.org/officeDocument/2006/relationships/notesMaster" Target="notesMasters/notesMaster1.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168" Type="http://schemas.openxmlformats.org/officeDocument/2006/relationships/slide" Target="slides/slide164.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163" Type="http://schemas.openxmlformats.org/officeDocument/2006/relationships/slide" Target="slides/slide159.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158" Type="http://schemas.openxmlformats.org/officeDocument/2006/relationships/slide" Target="slides/slide154.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3" Type="http://schemas.openxmlformats.org/officeDocument/2006/relationships/slide" Target="slides/slide149.xml"/><Relationship Id="rId174" Type="http://schemas.openxmlformats.org/officeDocument/2006/relationships/handoutMaster" Target="handoutMasters/handoutMaster1.xml"/><Relationship Id="rId179" Type="http://schemas.openxmlformats.org/officeDocument/2006/relationships/tableStyles" Target="tableStyles.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slide" Target="slides/slide144.xml"/><Relationship Id="rId164" Type="http://schemas.openxmlformats.org/officeDocument/2006/relationships/slide" Target="slides/slide160.xml"/><Relationship Id="rId169" Type="http://schemas.openxmlformats.org/officeDocument/2006/relationships/slide" Target="slides/slide165.xml"/><Relationship Id="rId4" Type="http://schemas.openxmlformats.org/officeDocument/2006/relationships/slideMaster" Target="slideMasters/slideMaster1.xml"/><Relationship Id="rId9" Type="http://schemas.openxmlformats.org/officeDocument/2006/relationships/slide" Target="slides/slide5.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54" Type="http://schemas.openxmlformats.org/officeDocument/2006/relationships/slide" Target="slides/slide150.xml"/><Relationship Id="rId175" Type="http://schemas.openxmlformats.org/officeDocument/2006/relationships/commentAuthors" Target="commentAuthors.xml"/><Relationship Id="rId16" Type="http://schemas.openxmlformats.org/officeDocument/2006/relationships/slide" Target="slides/slide12.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slide" Target="slides/slide140.xml"/><Relationship Id="rId90" Type="http://schemas.openxmlformats.org/officeDocument/2006/relationships/slide" Target="slides/slide86.xml"/><Relationship Id="rId165" Type="http://schemas.openxmlformats.org/officeDocument/2006/relationships/slide" Target="slides/slide161.xml"/><Relationship Id="rId27" Type="http://schemas.openxmlformats.org/officeDocument/2006/relationships/slide" Target="slides/slide23.xml"/><Relationship Id="rId48" Type="http://schemas.openxmlformats.org/officeDocument/2006/relationships/slide" Target="slides/slide44.xml"/><Relationship Id="rId69" Type="http://schemas.openxmlformats.org/officeDocument/2006/relationships/slide" Target="slides/slide65.xml"/><Relationship Id="rId113" Type="http://schemas.openxmlformats.org/officeDocument/2006/relationships/slide" Target="slides/slide109.xml"/><Relationship Id="rId134" Type="http://schemas.openxmlformats.org/officeDocument/2006/relationships/slide" Target="slides/slide130.xml"/><Relationship Id="rId80" Type="http://schemas.openxmlformats.org/officeDocument/2006/relationships/slide" Target="slides/slide76.xml"/><Relationship Id="rId155" Type="http://schemas.openxmlformats.org/officeDocument/2006/relationships/slide" Target="slides/slide151.xml"/><Relationship Id="rId176" Type="http://schemas.openxmlformats.org/officeDocument/2006/relationships/presProps" Target="presProps.xml"/><Relationship Id="rId17" Type="http://schemas.openxmlformats.org/officeDocument/2006/relationships/slide" Target="slides/slide13.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24" Type="http://schemas.openxmlformats.org/officeDocument/2006/relationships/slide" Target="slides/slide120.xml"/><Relationship Id="rId70" Type="http://schemas.openxmlformats.org/officeDocument/2006/relationships/slide" Target="slides/slide66.xml"/><Relationship Id="rId91" Type="http://schemas.openxmlformats.org/officeDocument/2006/relationships/slide" Target="slides/slide87.xml"/><Relationship Id="rId145" Type="http://schemas.openxmlformats.org/officeDocument/2006/relationships/slide" Target="slides/slide141.xml"/><Relationship Id="rId166" Type="http://schemas.openxmlformats.org/officeDocument/2006/relationships/slide" Target="slides/slide162.xml"/><Relationship Id="rId1" Type="http://schemas.openxmlformats.org/officeDocument/2006/relationships/customXml" Target="../customXml/item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02" name="Rectangle 2"/>
          <p:cNvSpPr>
            <a:spLocks noGrp="1" noChangeArrowheads="1"/>
          </p:cNvSpPr>
          <p:nvPr>
            <p:ph type="hdr" sz="quarter"/>
          </p:nvPr>
        </p:nvSpPr>
        <p:spPr bwMode="auto">
          <a:xfrm>
            <a:off x="0" y="1"/>
            <a:ext cx="2952750" cy="498476"/>
          </a:xfrm>
          <a:prstGeom prst="rect">
            <a:avLst/>
          </a:prstGeom>
          <a:noFill/>
          <a:ln w="9525">
            <a:noFill/>
            <a:miter lim="800000"/>
            <a:headEnd/>
            <a:tailEnd/>
          </a:ln>
          <a:effectLst/>
        </p:spPr>
        <p:txBody>
          <a:bodyPr vert="horz" wrap="square" lIns="93562" tIns="46780" rIns="93562" bIns="46780" numCol="1" anchor="t" anchorCtr="0" compatLnSpc="1">
            <a:prstTxWarp prst="textNoShape">
              <a:avLst/>
            </a:prstTxWarp>
          </a:bodyPr>
          <a:lstStyle>
            <a:lvl1pPr eaLnBrk="1" hangingPunct="1">
              <a:spcBef>
                <a:spcPct val="0"/>
              </a:spcBef>
              <a:buClrTx/>
              <a:buFontTx/>
              <a:buNone/>
              <a:defRPr sz="1200">
                <a:latin typeface="Times New Roman" pitchFamily="18" charset="0"/>
              </a:defRPr>
            </a:lvl1pPr>
          </a:lstStyle>
          <a:p>
            <a:pPr>
              <a:defRPr/>
            </a:pPr>
            <a:endParaRPr lang="en-US" dirty="0"/>
          </a:p>
        </p:txBody>
      </p:sp>
      <p:sp>
        <p:nvSpPr>
          <p:cNvPr id="51203" name="Rectangle 3"/>
          <p:cNvSpPr>
            <a:spLocks noGrp="1" noChangeArrowheads="1"/>
          </p:cNvSpPr>
          <p:nvPr>
            <p:ph type="dt" sz="quarter" idx="1"/>
          </p:nvPr>
        </p:nvSpPr>
        <p:spPr bwMode="auto">
          <a:xfrm>
            <a:off x="3856040" y="1"/>
            <a:ext cx="2954337" cy="498476"/>
          </a:xfrm>
          <a:prstGeom prst="rect">
            <a:avLst/>
          </a:prstGeom>
          <a:noFill/>
          <a:ln w="9525">
            <a:noFill/>
            <a:miter lim="800000"/>
            <a:headEnd/>
            <a:tailEnd/>
          </a:ln>
          <a:effectLst/>
        </p:spPr>
        <p:txBody>
          <a:bodyPr vert="horz" wrap="square" lIns="93562" tIns="46780" rIns="93562" bIns="46780" numCol="1" anchor="t" anchorCtr="0" compatLnSpc="1">
            <a:prstTxWarp prst="textNoShape">
              <a:avLst/>
            </a:prstTxWarp>
          </a:bodyPr>
          <a:lstStyle>
            <a:lvl1pPr algn="r" eaLnBrk="1" hangingPunct="1">
              <a:spcBef>
                <a:spcPct val="0"/>
              </a:spcBef>
              <a:buClrTx/>
              <a:buFontTx/>
              <a:buNone/>
              <a:defRPr sz="1200">
                <a:latin typeface="Times New Roman" pitchFamily="18" charset="0"/>
              </a:defRPr>
            </a:lvl1pPr>
          </a:lstStyle>
          <a:p>
            <a:pPr>
              <a:defRPr/>
            </a:pPr>
            <a:endParaRPr lang="en-US" dirty="0"/>
          </a:p>
        </p:txBody>
      </p:sp>
      <p:sp>
        <p:nvSpPr>
          <p:cNvPr id="51204" name="Rectangle 4"/>
          <p:cNvSpPr>
            <a:spLocks noGrp="1" noChangeArrowheads="1"/>
          </p:cNvSpPr>
          <p:nvPr>
            <p:ph type="ftr" sz="quarter" idx="2"/>
          </p:nvPr>
        </p:nvSpPr>
        <p:spPr bwMode="auto">
          <a:xfrm>
            <a:off x="0" y="9440865"/>
            <a:ext cx="2952750" cy="500062"/>
          </a:xfrm>
          <a:prstGeom prst="rect">
            <a:avLst/>
          </a:prstGeom>
          <a:noFill/>
          <a:ln w="9525">
            <a:noFill/>
            <a:miter lim="800000"/>
            <a:headEnd/>
            <a:tailEnd/>
          </a:ln>
          <a:effectLst/>
        </p:spPr>
        <p:txBody>
          <a:bodyPr vert="horz" wrap="square" lIns="93562" tIns="46780" rIns="93562" bIns="46780" numCol="1" anchor="b" anchorCtr="0" compatLnSpc="1">
            <a:prstTxWarp prst="textNoShape">
              <a:avLst/>
            </a:prstTxWarp>
          </a:bodyPr>
          <a:lstStyle>
            <a:lvl1pPr eaLnBrk="1" hangingPunct="1">
              <a:spcBef>
                <a:spcPct val="0"/>
              </a:spcBef>
              <a:buClrTx/>
              <a:buFontTx/>
              <a:buNone/>
              <a:defRPr sz="1200">
                <a:latin typeface="Times New Roman" pitchFamily="18" charset="0"/>
              </a:defRPr>
            </a:lvl1pPr>
          </a:lstStyle>
          <a:p>
            <a:pPr>
              <a:defRPr/>
            </a:pPr>
            <a:endParaRPr lang="en-US" dirty="0"/>
          </a:p>
        </p:txBody>
      </p:sp>
      <p:sp>
        <p:nvSpPr>
          <p:cNvPr id="51205" name="Rectangle 5"/>
          <p:cNvSpPr>
            <a:spLocks noGrp="1" noChangeArrowheads="1"/>
          </p:cNvSpPr>
          <p:nvPr>
            <p:ph type="sldNum" sz="quarter" idx="3"/>
          </p:nvPr>
        </p:nvSpPr>
        <p:spPr bwMode="auto">
          <a:xfrm>
            <a:off x="3856040" y="9440865"/>
            <a:ext cx="2954337" cy="500062"/>
          </a:xfrm>
          <a:prstGeom prst="rect">
            <a:avLst/>
          </a:prstGeom>
          <a:noFill/>
          <a:ln w="9525">
            <a:noFill/>
            <a:miter lim="800000"/>
            <a:headEnd/>
            <a:tailEnd/>
          </a:ln>
          <a:effectLst/>
        </p:spPr>
        <p:txBody>
          <a:bodyPr vert="horz" wrap="square" lIns="93562" tIns="46780" rIns="93562" bIns="46780" numCol="1" anchor="b" anchorCtr="0" compatLnSpc="1">
            <a:prstTxWarp prst="textNoShape">
              <a:avLst/>
            </a:prstTxWarp>
          </a:bodyPr>
          <a:lstStyle>
            <a:lvl1pPr algn="r" eaLnBrk="1" hangingPunct="1">
              <a:spcBef>
                <a:spcPct val="0"/>
              </a:spcBef>
              <a:buClrTx/>
              <a:buFontTx/>
              <a:buNone/>
              <a:defRPr sz="1200">
                <a:latin typeface="Times New Roman" panose="02020603050405020304" pitchFamily="18" charset="0"/>
              </a:defRPr>
            </a:lvl1pPr>
          </a:lstStyle>
          <a:p>
            <a:pPr>
              <a:defRPr/>
            </a:pPr>
            <a:fld id="{B1CCFDBA-62DE-4182-B7E0-9E57075981ED}" type="slidenum">
              <a:rPr lang="en-US"/>
              <a:pPr>
                <a:defRPr/>
              </a:pPr>
              <a:t>‹#›</a:t>
            </a:fld>
            <a:endParaRPr lang="en-US" dirty="0"/>
          </a:p>
        </p:txBody>
      </p:sp>
    </p:spTree>
    <p:extLst>
      <p:ext uri="{BB962C8B-B14F-4D97-AF65-F5344CB8AC3E}">
        <p14:creationId xmlns:p14="http://schemas.microsoft.com/office/powerpoint/2010/main" val="34875095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
            <a:ext cx="2952750" cy="498476"/>
          </a:xfrm>
          <a:prstGeom prst="rect">
            <a:avLst/>
          </a:prstGeom>
          <a:noFill/>
          <a:ln w="9525">
            <a:noFill/>
            <a:miter lim="800000"/>
            <a:headEnd/>
            <a:tailEnd/>
          </a:ln>
          <a:effectLst/>
        </p:spPr>
        <p:txBody>
          <a:bodyPr vert="horz" wrap="square" lIns="95340" tIns="47670" rIns="95340" bIns="47670" numCol="1" anchor="t" anchorCtr="0" compatLnSpc="1">
            <a:prstTxWarp prst="textNoShape">
              <a:avLst/>
            </a:prstTxWarp>
          </a:bodyPr>
          <a:lstStyle>
            <a:lvl1pPr defTabSz="953492" eaLnBrk="1" hangingPunct="1">
              <a:spcBef>
                <a:spcPct val="0"/>
              </a:spcBef>
              <a:buClrTx/>
              <a:buFontTx/>
              <a:buNone/>
              <a:defRPr sz="1200">
                <a:latin typeface="Times New Roman" pitchFamily="18" charset="0"/>
              </a:defRPr>
            </a:lvl1pPr>
          </a:lstStyle>
          <a:p>
            <a:pPr>
              <a:defRPr/>
            </a:pPr>
            <a:endParaRPr lang="en-GB" dirty="0"/>
          </a:p>
        </p:txBody>
      </p:sp>
      <p:sp>
        <p:nvSpPr>
          <p:cNvPr id="4099" name="Rectangle 3"/>
          <p:cNvSpPr>
            <a:spLocks noGrp="1" noChangeArrowheads="1"/>
          </p:cNvSpPr>
          <p:nvPr>
            <p:ph type="dt" idx="1"/>
          </p:nvPr>
        </p:nvSpPr>
        <p:spPr bwMode="auto">
          <a:xfrm>
            <a:off x="3859214" y="1"/>
            <a:ext cx="2952750" cy="498476"/>
          </a:xfrm>
          <a:prstGeom prst="rect">
            <a:avLst/>
          </a:prstGeom>
          <a:noFill/>
          <a:ln w="9525">
            <a:noFill/>
            <a:miter lim="800000"/>
            <a:headEnd/>
            <a:tailEnd/>
          </a:ln>
          <a:effectLst/>
        </p:spPr>
        <p:txBody>
          <a:bodyPr vert="horz" wrap="square" lIns="95340" tIns="47670" rIns="95340" bIns="47670" numCol="1" anchor="t" anchorCtr="0" compatLnSpc="1">
            <a:prstTxWarp prst="textNoShape">
              <a:avLst/>
            </a:prstTxWarp>
          </a:bodyPr>
          <a:lstStyle>
            <a:lvl1pPr algn="r" defTabSz="953492" eaLnBrk="1" hangingPunct="1">
              <a:spcBef>
                <a:spcPct val="0"/>
              </a:spcBef>
              <a:buClrTx/>
              <a:buFontTx/>
              <a:buNone/>
              <a:defRPr sz="1200">
                <a:latin typeface="Times New Roman" pitchFamily="18" charset="0"/>
              </a:defRPr>
            </a:lvl1pPr>
          </a:lstStyle>
          <a:p>
            <a:pPr>
              <a:defRPr/>
            </a:pPr>
            <a:endParaRPr lang="en-GB" dirty="0"/>
          </a:p>
        </p:txBody>
      </p:sp>
      <p:sp>
        <p:nvSpPr>
          <p:cNvPr id="2052" name="Rectangle 4"/>
          <p:cNvSpPr>
            <a:spLocks noGrp="1" noRot="1" noChangeAspect="1" noChangeArrowheads="1" noTextEdit="1"/>
          </p:cNvSpPr>
          <p:nvPr>
            <p:ph type="sldImg" idx="2"/>
          </p:nvPr>
        </p:nvSpPr>
        <p:spPr bwMode="auto">
          <a:xfrm>
            <a:off x="919163" y="742950"/>
            <a:ext cx="4973637" cy="37306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9640" y="4722815"/>
            <a:ext cx="4992687" cy="4473576"/>
          </a:xfrm>
          <a:prstGeom prst="rect">
            <a:avLst/>
          </a:prstGeom>
          <a:noFill/>
          <a:ln w="9525">
            <a:noFill/>
            <a:miter lim="800000"/>
            <a:headEnd/>
            <a:tailEnd/>
          </a:ln>
          <a:effectLst/>
        </p:spPr>
        <p:txBody>
          <a:bodyPr vert="horz" wrap="square" lIns="95340" tIns="47670" rIns="95340" bIns="4767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44041"/>
            <a:ext cx="2952750" cy="498476"/>
          </a:xfrm>
          <a:prstGeom prst="rect">
            <a:avLst/>
          </a:prstGeom>
          <a:noFill/>
          <a:ln w="9525">
            <a:noFill/>
            <a:miter lim="800000"/>
            <a:headEnd/>
            <a:tailEnd/>
          </a:ln>
          <a:effectLst/>
        </p:spPr>
        <p:txBody>
          <a:bodyPr vert="horz" wrap="square" lIns="95340" tIns="47670" rIns="95340" bIns="47670" numCol="1" anchor="b" anchorCtr="0" compatLnSpc="1">
            <a:prstTxWarp prst="textNoShape">
              <a:avLst/>
            </a:prstTxWarp>
          </a:bodyPr>
          <a:lstStyle>
            <a:lvl1pPr defTabSz="953492" eaLnBrk="1" hangingPunct="1">
              <a:spcBef>
                <a:spcPct val="0"/>
              </a:spcBef>
              <a:buClrTx/>
              <a:buFontTx/>
              <a:buNone/>
              <a:defRPr sz="1200">
                <a:latin typeface="Times New Roman" pitchFamily="18" charset="0"/>
              </a:defRPr>
            </a:lvl1pPr>
          </a:lstStyle>
          <a:p>
            <a:pPr>
              <a:defRPr/>
            </a:pPr>
            <a:endParaRPr lang="en-GB" dirty="0"/>
          </a:p>
        </p:txBody>
      </p:sp>
      <p:sp>
        <p:nvSpPr>
          <p:cNvPr id="4103" name="Rectangle 7"/>
          <p:cNvSpPr>
            <a:spLocks noGrp="1" noChangeArrowheads="1"/>
          </p:cNvSpPr>
          <p:nvPr>
            <p:ph type="sldNum" sz="quarter" idx="5"/>
          </p:nvPr>
        </p:nvSpPr>
        <p:spPr bwMode="auto">
          <a:xfrm>
            <a:off x="3859214" y="9444041"/>
            <a:ext cx="2952750" cy="498476"/>
          </a:xfrm>
          <a:prstGeom prst="rect">
            <a:avLst/>
          </a:prstGeom>
          <a:noFill/>
          <a:ln w="9525">
            <a:noFill/>
            <a:miter lim="800000"/>
            <a:headEnd/>
            <a:tailEnd/>
          </a:ln>
          <a:effectLst/>
        </p:spPr>
        <p:txBody>
          <a:bodyPr vert="horz" wrap="square" lIns="95340" tIns="47670" rIns="95340" bIns="47670" numCol="1" anchor="b" anchorCtr="0" compatLnSpc="1">
            <a:prstTxWarp prst="textNoShape">
              <a:avLst/>
            </a:prstTxWarp>
          </a:bodyPr>
          <a:lstStyle>
            <a:lvl1pPr algn="r" defTabSz="952531" eaLnBrk="1" hangingPunct="1">
              <a:spcBef>
                <a:spcPct val="0"/>
              </a:spcBef>
              <a:buClrTx/>
              <a:buFontTx/>
              <a:buNone/>
              <a:defRPr sz="1200">
                <a:latin typeface="Times New Roman" panose="02020603050405020304" pitchFamily="18" charset="0"/>
              </a:defRPr>
            </a:lvl1pPr>
          </a:lstStyle>
          <a:p>
            <a:pPr>
              <a:defRPr/>
            </a:pPr>
            <a:fld id="{BACFFB4D-A02D-44E0-8090-07B52C7EFE60}" type="slidenum">
              <a:rPr lang="en-GB"/>
              <a:pPr>
                <a:defRPr/>
              </a:pPr>
              <a:t>‹#›</a:t>
            </a:fld>
            <a:endParaRPr lang="en-GB" dirty="0"/>
          </a:p>
        </p:txBody>
      </p:sp>
    </p:spTree>
    <p:extLst>
      <p:ext uri="{BB962C8B-B14F-4D97-AF65-F5344CB8AC3E}">
        <p14:creationId xmlns:p14="http://schemas.microsoft.com/office/powerpoint/2010/main" val="145907976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BACFFB4D-A02D-44E0-8090-07B52C7EFE60}" type="slidenum">
              <a:rPr lang="en-GB" smtClean="0"/>
              <a:pPr>
                <a:defRPr/>
              </a:pPr>
              <a:t>1</a:t>
            </a:fld>
            <a:endParaRPr lang="en-GB" dirty="0"/>
          </a:p>
        </p:txBody>
      </p:sp>
    </p:spTree>
    <p:extLst>
      <p:ext uri="{BB962C8B-B14F-4D97-AF65-F5344CB8AC3E}">
        <p14:creationId xmlns:p14="http://schemas.microsoft.com/office/powerpoint/2010/main" val="8577469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a:ln/>
        </p:spPr>
      </p:sp>
      <p:sp>
        <p:nvSpPr>
          <p:cNvPr id="6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
        <p:nvSpPr>
          <p:cNvPr id="61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484">
              <a:spcBef>
                <a:spcPct val="30000"/>
              </a:spcBef>
              <a:defRPr sz="1200">
                <a:solidFill>
                  <a:schemeClr val="tx1"/>
                </a:solidFill>
                <a:latin typeface="Times New Roman" panose="02020603050405020304" pitchFamily="18" charset="0"/>
              </a:defRPr>
            </a:lvl1pPr>
            <a:lvl2pPr marL="504783" indent="-192072" defTabSz="944484">
              <a:spcBef>
                <a:spcPct val="30000"/>
              </a:spcBef>
              <a:defRPr sz="1200">
                <a:solidFill>
                  <a:schemeClr val="tx1"/>
                </a:solidFill>
                <a:latin typeface="Times New Roman" panose="02020603050405020304" pitchFamily="18" charset="0"/>
              </a:defRPr>
            </a:lvl2pPr>
            <a:lvl3pPr marL="780985" indent="-153976" defTabSz="944484">
              <a:spcBef>
                <a:spcPct val="30000"/>
              </a:spcBef>
              <a:defRPr sz="1200">
                <a:solidFill>
                  <a:schemeClr val="tx1"/>
                </a:solidFill>
                <a:latin typeface="Times New Roman" panose="02020603050405020304" pitchFamily="18" charset="0"/>
              </a:defRPr>
            </a:lvl3pPr>
            <a:lvl4pPr marL="1093698" indent="-153976" defTabSz="944484">
              <a:spcBef>
                <a:spcPct val="30000"/>
              </a:spcBef>
              <a:defRPr sz="1200">
                <a:solidFill>
                  <a:schemeClr val="tx1"/>
                </a:solidFill>
                <a:latin typeface="Times New Roman" panose="02020603050405020304" pitchFamily="18" charset="0"/>
              </a:defRPr>
            </a:lvl4pPr>
            <a:lvl5pPr marL="1406409" indent="-153976" defTabSz="944484">
              <a:spcBef>
                <a:spcPct val="30000"/>
              </a:spcBef>
              <a:defRPr sz="1200">
                <a:solidFill>
                  <a:schemeClr val="tx1"/>
                </a:solidFill>
                <a:latin typeface="Times New Roman" panose="02020603050405020304" pitchFamily="18" charset="0"/>
              </a:defRPr>
            </a:lvl5pPr>
            <a:lvl6pPr marL="1863571" indent="-153976" defTabSz="944484" eaLnBrk="0" fontAlgn="base" hangingPunct="0">
              <a:spcBef>
                <a:spcPct val="30000"/>
              </a:spcBef>
              <a:spcAft>
                <a:spcPct val="0"/>
              </a:spcAft>
              <a:defRPr sz="1200">
                <a:solidFill>
                  <a:schemeClr val="tx1"/>
                </a:solidFill>
                <a:latin typeface="Times New Roman" panose="02020603050405020304" pitchFamily="18" charset="0"/>
              </a:defRPr>
            </a:lvl6pPr>
            <a:lvl7pPr marL="2320733" indent="-153976" defTabSz="944484" eaLnBrk="0" fontAlgn="base" hangingPunct="0">
              <a:spcBef>
                <a:spcPct val="30000"/>
              </a:spcBef>
              <a:spcAft>
                <a:spcPct val="0"/>
              </a:spcAft>
              <a:defRPr sz="1200">
                <a:solidFill>
                  <a:schemeClr val="tx1"/>
                </a:solidFill>
                <a:latin typeface="Times New Roman" panose="02020603050405020304" pitchFamily="18" charset="0"/>
              </a:defRPr>
            </a:lvl7pPr>
            <a:lvl8pPr marL="2777895" indent="-153976" defTabSz="944484" eaLnBrk="0" fontAlgn="base" hangingPunct="0">
              <a:spcBef>
                <a:spcPct val="30000"/>
              </a:spcBef>
              <a:spcAft>
                <a:spcPct val="0"/>
              </a:spcAft>
              <a:defRPr sz="1200">
                <a:solidFill>
                  <a:schemeClr val="tx1"/>
                </a:solidFill>
                <a:latin typeface="Times New Roman" panose="02020603050405020304" pitchFamily="18" charset="0"/>
              </a:defRPr>
            </a:lvl8pPr>
            <a:lvl9pPr marL="3235058" indent="-153976" defTabSz="944484"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470F9FC-2DBA-4BFB-AB5E-6E40D832658B}" type="slidenum">
              <a:rPr lang="en-US" altLang="en-US" smtClean="0"/>
              <a:pPr>
                <a:spcBef>
                  <a:spcPct val="0"/>
                </a:spcBef>
              </a:pPr>
              <a:t>25</a:t>
            </a:fld>
            <a:endParaRPr lang="en-US" altLang="en-US" dirty="0"/>
          </a:p>
        </p:txBody>
      </p:sp>
    </p:spTree>
    <p:extLst>
      <p:ext uri="{BB962C8B-B14F-4D97-AF65-F5344CB8AC3E}">
        <p14:creationId xmlns:p14="http://schemas.microsoft.com/office/powerpoint/2010/main" val="10408841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a:ln/>
        </p:spPr>
      </p:sp>
      <p:sp>
        <p:nvSpPr>
          <p:cNvPr id="6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
        <p:nvSpPr>
          <p:cNvPr id="61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484">
              <a:spcBef>
                <a:spcPct val="30000"/>
              </a:spcBef>
              <a:defRPr sz="1200">
                <a:solidFill>
                  <a:schemeClr val="tx1"/>
                </a:solidFill>
                <a:latin typeface="Times New Roman" panose="02020603050405020304" pitchFamily="18" charset="0"/>
              </a:defRPr>
            </a:lvl1pPr>
            <a:lvl2pPr marL="504783" indent="-192072" defTabSz="944484">
              <a:spcBef>
                <a:spcPct val="30000"/>
              </a:spcBef>
              <a:defRPr sz="1200">
                <a:solidFill>
                  <a:schemeClr val="tx1"/>
                </a:solidFill>
                <a:latin typeface="Times New Roman" panose="02020603050405020304" pitchFamily="18" charset="0"/>
              </a:defRPr>
            </a:lvl2pPr>
            <a:lvl3pPr marL="780985" indent="-153976" defTabSz="944484">
              <a:spcBef>
                <a:spcPct val="30000"/>
              </a:spcBef>
              <a:defRPr sz="1200">
                <a:solidFill>
                  <a:schemeClr val="tx1"/>
                </a:solidFill>
                <a:latin typeface="Times New Roman" panose="02020603050405020304" pitchFamily="18" charset="0"/>
              </a:defRPr>
            </a:lvl3pPr>
            <a:lvl4pPr marL="1093698" indent="-153976" defTabSz="944484">
              <a:spcBef>
                <a:spcPct val="30000"/>
              </a:spcBef>
              <a:defRPr sz="1200">
                <a:solidFill>
                  <a:schemeClr val="tx1"/>
                </a:solidFill>
                <a:latin typeface="Times New Roman" panose="02020603050405020304" pitchFamily="18" charset="0"/>
              </a:defRPr>
            </a:lvl4pPr>
            <a:lvl5pPr marL="1406409" indent="-153976" defTabSz="944484">
              <a:spcBef>
                <a:spcPct val="30000"/>
              </a:spcBef>
              <a:defRPr sz="1200">
                <a:solidFill>
                  <a:schemeClr val="tx1"/>
                </a:solidFill>
                <a:latin typeface="Times New Roman" panose="02020603050405020304" pitchFamily="18" charset="0"/>
              </a:defRPr>
            </a:lvl5pPr>
            <a:lvl6pPr marL="1863571" indent="-153976" defTabSz="944484" eaLnBrk="0" fontAlgn="base" hangingPunct="0">
              <a:spcBef>
                <a:spcPct val="30000"/>
              </a:spcBef>
              <a:spcAft>
                <a:spcPct val="0"/>
              </a:spcAft>
              <a:defRPr sz="1200">
                <a:solidFill>
                  <a:schemeClr val="tx1"/>
                </a:solidFill>
                <a:latin typeface="Times New Roman" panose="02020603050405020304" pitchFamily="18" charset="0"/>
              </a:defRPr>
            </a:lvl6pPr>
            <a:lvl7pPr marL="2320733" indent="-153976" defTabSz="944484" eaLnBrk="0" fontAlgn="base" hangingPunct="0">
              <a:spcBef>
                <a:spcPct val="30000"/>
              </a:spcBef>
              <a:spcAft>
                <a:spcPct val="0"/>
              </a:spcAft>
              <a:defRPr sz="1200">
                <a:solidFill>
                  <a:schemeClr val="tx1"/>
                </a:solidFill>
                <a:latin typeface="Times New Roman" panose="02020603050405020304" pitchFamily="18" charset="0"/>
              </a:defRPr>
            </a:lvl7pPr>
            <a:lvl8pPr marL="2777895" indent="-153976" defTabSz="944484" eaLnBrk="0" fontAlgn="base" hangingPunct="0">
              <a:spcBef>
                <a:spcPct val="30000"/>
              </a:spcBef>
              <a:spcAft>
                <a:spcPct val="0"/>
              </a:spcAft>
              <a:defRPr sz="1200">
                <a:solidFill>
                  <a:schemeClr val="tx1"/>
                </a:solidFill>
                <a:latin typeface="Times New Roman" panose="02020603050405020304" pitchFamily="18" charset="0"/>
              </a:defRPr>
            </a:lvl8pPr>
            <a:lvl9pPr marL="3235058" indent="-153976" defTabSz="944484"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470F9FC-2DBA-4BFB-AB5E-6E40D832658B}" type="slidenum">
              <a:rPr lang="en-US" altLang="en-US" smtClean="0"/>
              <a:pPr>
                <a:spcBef>
                  <a:spcPct val="0"/>
                </a:spcBef>
              </a:pPr>
              <a:t>26</a:t>
            </a:fld>
            <a:endParaRPr lang="en-US" altLang="en-US" dirty="0"/>
          </a:p>
        </p:txBody>
      </p:sp>
    </p:spTree>
    <p:extLst>
      <p:ext uri="{BB962C8B-B14F-4D97-AF65-F5344CB8AC3E}">
        <p14:creationId xmlns:p14="http://schemas.microsoft.com/office/powerpoint/2010/main" val="22507110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a:ln/>
        </p:spPr>
      </p:sp>
      <p:sp>
        <p:nvSpPr>
          <p:cNvPr id="6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
        <p:nvSpPr>
          <p:cNvPr id="61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484">
              <a:spcBef>
                <a:spcPct val="30000"/>
              </a:spcBef>
              <a:defRPr sz="1200">
                <a:solidFill>
                  <a:schemeClr val="tx1"/>
                </a:solidFill>
                <a:latin typeface="Times New Roman" panose="02020603050405020304" pitchFamily="18" charset="0"/>
              </a:defRPr>
            </a:lvl1pPr>
            <a:lvl2pPr marL="504783" indent="-192072" defTabSz="944484">
              <a:spcBef>
                <a:spcPct val="30000"/>
              </a:spcBef>
              <a:defRPr sz="1200">
                <a:solidFill>
                  <a:schemeClr val="tx1"/>
                </a:solidFill>
                <a:latin typeface="Times New Roman" panose="02020603050405020304" pitchFamily="18" charset="0"/>
              </a:defRPr>
            </a:lvl2pPr>
            <a:lvl3pPr marL="780985" indent="-153976" defTabSz="944484">
              <a:spcBef>
                <a:spcPct val="30000"/>
              </a:spcBef>
              <a:defRPr sz="1200">
                <a:solidFill>
                  <a:schemeClr val="tx1"/>
                </a:solidFill>
                <a:latin typeface="Times New Roman" panose="02020603050405020304" pitchFamily="18" charset="0"/>
              </a:defRPr>
            </a:lvl3pPr>
            <a:lvl4pPr marL="1093698" indent="-153976" defTabSz="944484">
              <a:spcBef>
                <a:spcPct val="30000"/>
              </a:spcBef>
              <a:defRPr sz="1200">
                <a:solidFill>
                  <a:schemeClr val="tx1"/>
                </a:solidFill>
                <a:latin typeface="Times New Roman" panose="02020603050405020304" pitchFamily="18" charset="0"/>
              </a:defRPr>
            </a:lvl4pPr>
            <a:lvl5pPr marL="1406409" indent="-153976" defTabSz="944484">
              <a:spcBef>
                <a:spcPct val="30000"/>
              </a:spcBef>
              <a:defRPr sz="1200">
                <a:solidFill>
                  <a:schemeClr val="tx1"/>
                </a:solidFill>
                <a:latin typeface="Times New Roman" panose="02020603050405020304" pitchFamily="18" charset="0"/>
              </a:defRPr>
            </a:lvl5pPr>
            <a:lvl6pPr marL="1863571" indent="-153976" defTabSz="944484" eaLnBrk="0" fontAlgn="base" hangingPunct="0">
              <a:spcBef>
                <a:spcPct val="30000"/>
              </a:spcBef>
              <a:spcAft>
                <a:spcPct val="0"/>
              </a:spcAft>
              <a:defRPr sz="1200">
                <a:solidFill>
                  <a:schemeClr val="tx1"/>
                </a:solidFill>
                <a:latin typeface="Times New Roman" panose="02020603050405020304" pitchFamily="18" charset="0"/>
              </a:defRPr>
            </a:lvl6pPr>
            <a:lvl7pPr marL="2320733" indent="-153976" defTabSz="944484" eaLnBrk="0" fontAlgn="base" hangingPunct="0">
              <a:spcBef>
                <a:spcPct val="30000"/>
              </a:spcBef>
              <a:spcAft>
                <a:spcPct val="0"/>
              </a:spcAft>
              <a:defRPr sz="1200">
                <a:solidFill>
                  <a:schemeClr val="tx1"/>
                </a:solidFill>
                <a:latin typeface="Times New Roman" panose="02020603050405020304" pitchFamily="18" charset="0"/>
              </a:defRPr>
            </a:lvl7pPr>
            <a:lvl8pPr marL="2777895" indent="-153976" defTabSz="944484" eaLnBrk="0" fontAlgn="base" hangingPunct="0">
              <a:spcBef>
                <a:spcPct val="30000"/>
              </a:spcBef>
              <a:spcAft>
                <a:spcPct val="0"/>
              </a:spcAft>
              <a:defRPr sz="1200">
                <a:solidFill>
                  <a:schemeClr val="tx1"/>
                </a:solidFill>
                <a:latin typeface="Times New Roman" panose="02020603050405020304" pitchFamily="18" charset="0"/>
              </a:defRPr>
            </a:lvl8pPr>
            <a:lvl9pPr marL="3235058" indent="-153976" defTabSz="944484"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470F9FC-2DBA-4BFB-AB5E-6E40D832658B}" type="slidenum">
              <a:rPr lang="en-US" altLang="en-US" smtClean="0"/>
              <a:pPr>
                <a:spcBef>
                  <a:spcPct val="0"/>
                </a:spcBef>
              </a:pPr>
              <a:t>27</a:t>
            </a:fld>
            <a:endParaRPr lang="en-US" altLang="en-US" dirty="0"/>
          </a:p>
        </p:txBody>
      </p:sp>
    </p:spTree>
    <p:extLst>
      <p:ext uri="{BB962C8B-B14F-4D97-AF65-F5344CB8AC3E}">
        <p14:creationId xmlns:p14="http://schemas.microsoft.com/office/powerpoint/2010/main" val="17581487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a:ln/>
        </p:spPr>
      </p:sp>
      <p:sp>
        <p:nvSpPr>
          <p:cNvPr id="6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
        <p:nvSpPr>
          <p:cNvPr id="61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484">
              <a:spcBef>
                <a:spcPct val="30000"/>
              </a:spcBef>
              <a:defRPr sz="1200">
                <a:solidFill>
                  <a:schemeClr val="tx1"/>
                </a:solidFill>
                <a:latin typeface="Times New Roman" panose="02020603050405020304" pitchFamily="18" charset="0"/>
              </a:defRPr>
            </a:lvl1pPr>
            <a:lvl2pPr marL="504783" indent="-192072" defTabSz="944484">
              <a:spcBef>
                <a:spcPct val="30000"/>
              </a:spcBef>
              <a:defRPr sz="1200">
                <a:solidFill>
                  <a:schemeClr val="tx1"/>
                </a:solidFill>
                <a:latin typeface="Times New Roman" panose="02020603050405020304" pitchFamily="18" charset="0"/>
              </a:defRPr>
            </a:lvl2pPr>
            <a:lvl3pPr marL="780985" indent="-153976" defTabSz="944484">
              <a:spcBef>
                <a:spcPct val="30000"/>
              </a:spcBef>
              <a:defRPr sz="1200">
                <a:solidFill>
                  <a:schemeClr val="tx1"/>
                </a:solidFill>
                <a:latin typeface="Times New Roman" panose="02020603050405020304" pitchFamily="18" charset="0"/>
              </a:defRPr>
            </a:lvl3pPr>
            <a:lvl4pPr marL="1093698" indent="-153976" defTabSz="944484">
              <a:spcBef>
                <a:spcPct val="30000"/>
              </a:spcBef>
              <a:defRPr sz="1200">
                <a:solidFill>
                  <a:schemeClr val="tx1"/>
                </a:solidFill>
                <a:latin typeface="Times New Roman" panose="02020603050405020304" pitchFamily="18" charset="0"/>
              </a:defRPr>
            </a:lvl4pPr>
            <a:lvl5pPr marL="1406409" indent="-153976" defTabSz="944484">
              <a:spcBef>
                <a:spcPct val="30000"/>
              </a:spcBef>
              <a:defRPr sz="1200">
                <a:solidFill>
                  <a:schemeClr val="tx1"/>
                </a:solidFill>
                <a:latin typeface="Times New Roman" panose="02020603050405020304" pitchFamily="18" charset="0"/>
              </a:defRPr>
            </a:lvl5pPr>
            <a:lvl6pPr marL="1863571" indent="-153976" defTabSz="944484" eaLnBrk="0" fontAlgn="base" hangingPunct="0">
              <a:spcBef>
                <a:spcPct val="30000"/>
              </a:spcBef>
              <a:spcAft>
                <a:spcPct val="0"/>
              </a:spcAft>
              <a:defRPr sz="1200">
                <a:solidFill>
                  <a:schemeClr val="tx1"/>
                </a:solidFill>
                <a:latin typeface="Times New Roman" panose="02020603050405020304" pitchFamily="18" charset="0"/>
              </a:defRPr>
            </a:lvl6pPr>
            <a:lvl7pPr marL="2320733" indent="-153976" defTabSz="944484" eaLnBrk="0" fontAlgn="base" hangingPunct="0">
              <a:spcBef>
                <a:spcPct val="30000"/>
              </a:spcBef>
              <a:spcAft>
                <a:spcPct val="0"/>
              </a:spcAft>
              <a:defRPr sz="1200">
                <a:solidFill>
                  <a:schemeClr val="tx1"/>
                </a:solidFill>
                <a:latin typeface="Times New Roman" panose="02020603050405020304" pitchFamily="18" charset="0"/>
              </a:defRPr>
            </a:lvl7pPr>
            <a:lvl8pPr marL="2777895" indent="-153976" defTabSz="944484" eaLnBrk="0" fontAlgn="base" hangingPunct="0">
              <a:spcBef>
                <a:spcPct val="30000"/>
              </a:spcBef>
              <a:spcAft>
                <a:spcPct val="0"/>
              </a:spcAft>
              <a:defRPr sz="1200">
                <a:solidFill>
                  <a:schemeClr val="tx1"/>
                </a:solidFill>
                <a:latin typeface="Times New Roman" panose="02020603050405020304" pitchFamily="18" charset="0"/>
              </a:defRPr>
            </a:lvl8pPr>
            <a:lvl9pPr marL="3235058" indent="-153976" defTabSz="944484"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470F9FC-2DBA-4BFB-AB5E-6E40D832658B}" type="slidenum">
              <a:rPr lang="en-US" altLang="en-US" smtClean="0"/>
              <a:pPr>
                <a:spcBef>
                  <a:spcPct val="0"/>
                </a:spcBef>
              </a:pPr>
              <a:t>28</a:t>
            </a:fld>
            <a:endParaRPr lang="en-US" altLang="en-US" dirty="0"/>
          </a:p>
        </p:txBody>
      </p:sp>
    </p:spTree>
    <p:extLst>
      <p:ext uri="{BB962C8B-B14F-4D97-AF65-F5344CB8AC3E}">
        <p14:creationId xmlns:p14="http://schemas.microsoft.com/office/powerpoint/2010/main" val="7857817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a:ln/>
        </p:spPr>
      </p:sp>
      <p:sp>
        <p:nvSpPr>
          <p:cNvPr id="6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
        <p:nvSpPr>
          <p:cNvPr id="61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484">
              <a:spcBef>
                <a:spcPct val="30000"/>
              </a:spcBef>
              <a:defRPr sz="1200">
                <a:solidFill>
                  <a:schemeClr val="tx1"/>
                </a:solidFill>
                <a:latin typeface="Times New Roman" panose="02020603050405020304" pitchFamily="18" charset="0"/>
              </a:defRPr>
            </a:lvl1pPr>
            <a:lvl2pPr marL="504783" indent="-192072" defTabSz="944484">
              <a:spcBef>
                <a:spcPct val="30000"/>
              </a:spcBef>
              <a:defRPr sz="1200">
                <a:solidFill>
                  <a:schemeClr val="tx1"/>
                </a:solidFill>
                <a:latin typeface="Times New Roman" panose="02020603050405020304" pitchFamily="18" charset="0"/>
              </a:defRPr>
            </a:lvl2pPr>
            <a:lvl3pPr marL="780985" indent="-153976" defTabSz="944484">
              <a:spcBef>
                <a:spcPct val="30000"/>
              </a:spcBef>
              <a:defRPr sz="1200">
                <a:solidFill>
                  <a:schemeClr val="tx1"/>
                </a:solidFill>
                <a:latin typeface="Times New Roman" panose="02020603050405020304" pitchFamily="18" charset="0"/>
              </a:defRPr>
            </a:lvl3pPr>
            <a:lvl4pPr marL="1093698" indent="-153976" defTabSz="944484">
              <a:spcBef>
                <a:spcPct val="30000"/>
              </a:spcBef>
              <a:defRPr sz="1200">
                <a:solidFill>
                  <a:schemeClr val="tx1"/>
                </a:solidFill>
                <a:latin typeface="Times New Roman" panose="02020603050405020304" pitchFamily="18" charset="0"/>
              </a:defRPr>
            </a:lvl4pPr>
            <a:lvl5pPr marL="1406409" indent="-153976" defTabSz="944484">
              <a:spcBef>
                <a:spcPct val="30000"/>
              </a:spcBef>
              <a:defRPr sz="1200">
                <a:solidFill>
                  <a:schemeClr val="tx1"/>
                </a:solidFill>
                <a:latin typeface="Times New Roman" panose="02020603050405020304" pitchFamily="18" charset="0"/>
              </a:defRPr>
            </a:lvl5pPr>
            <a:lvl6pPr marL="1863571" indent="-153976" defTabSz="944484" eaLnBrk="0" fontAlgn="base" hangingPunct="0">
              <a:spcBef>
                <a:spcPct val="30000"/>
              </a:spcBef>
              <a:spcAft>
                <a:spcPct val="0"/>
              </a:spcAft>
              <a:defRPr sz="1200">
                <a:solidFill>
                  <a:schemeClr val="tx1"/>
                </a:solidFill>
                <a:latin typeface="Times New Roman" panose="02020603050405020304" pitchFamily="18" charset="0"/>
              </a:defRPr>
            </a:lvl6pPr>
            <a:lvl7pPr marL="2320733" indent="-153976" defTabSz="944484" eaLnBrk="0" fontAlgn="base" hangingPunct="0">
              <a:spcBef>
                <a:spcPct val="30000"/>
              </a:spcBef>
              <a:spcAft>
                <a:spcPct val="0"/>
              </a:spcAft>
              <a:defRPr sz="1200">
                <a:solidFill>
                  <a:schemeClr val="tx1"/>
                </a:solidFill>
                <a:latin typeface="Times New Roman" panose="02020603050405020304" pitchFamily="18" charset="0"/>
              </a:defRPr>
            </a:lvl7pPr>
            <a:lvl8pPr marL="2777895" indent="-153976" defTabSz="944484" eaLnBrk="0" fontAlgn="base" hangingPunct="0">
              <a:spcBef>
                <a:spcPct val="30000"/>
              </a:spcBef>
              <a:spcAft>
                <a:spcPct val="0"/>
              </a:spcAft>
              <a:defRPr sz="1200">
                <a:solidFill>
                  <a:schemeClr val="tx1"/>
                </a:solidFill>
                <a:latin typeface="Times New Roman" panose="02020603050405020304" pitchFamily="18" charset="0"/>
              </a:defRPr>
            </a:lvl8pPr>
            <a:lvl9pPr marL="3235058" indent="-153976" defTabSz="944484"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470F9FC-2DBA-4BFB-AB5E-6E40D832658B}" type="slidenum">
              <a:rPr lang="en-US" altLang="en-US" smtClean="0"/>
              <a:pPr>
                <a:spcBef>
                  <a:spcPct val="0"/>
                </a:spcBef>
              </a:pPr>
              <a:t>29</a:t>
            </a:fld>
            <a:endParaRPr lang="en-US" altLang="en-US" dirty="0"/>
          </a:p>
        </p:txBody>
      </p:sp>
    </p:spTree>
    <p:extLst>
      <p:ext uri="{BB962C8B-B14F-4D97-AF65-F5344CB8AC3E}">
        <p14:creationId xmlns:p14="http://schemas.microsoft.com/office/powerpoint/2010/main" val="22482425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a:ln/>
        </p:spPr>
      </p:sp>
      <p:sp>
        <p:nvSpPr>
          <p:cNvPr id="6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
        <p:nvSpPr>
          <p:cNvPr id="61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484">
              <a:spcBef>
                <a:spcPct val="30000"/>
              </a:spcBef>
              <a:defRPr sz="1200">
                <a:solidFill>
                  <a:schemeClr val="tx1"/>
                </a:solidFill>
                <a:latin typeface="Times New Roman" panose="02020603050405020304" pitchFamily="18" charset="0"/>
              </a:defRPr>
            </a:lvl1pPr>
            <a:lvl2pPr marL="504783" indent="-192072" defTabSz="944484">
              <a:spcBef>
                <a:spcPct val="30000"/>
              </a:spcBef>
              <a:defRPr sz="1200">
                <a:solidFill>
                  <a:schemeClr val="tx1"/>
                </a:solidFill>
                <a:latin typeface="Times New Roman" panose="02020603050405020304" pitchFamily="18" charset="0"/>
              </a:defRPr>
            </a:lvl2pPr>
            <a:lvl3pPr marL="780985" indent="-153976" defTabSz="944484">
              <a:spcBef>
                <a:spcPct val="30000"/>
              </a:spcBef>
              <a:defRPr sz="1200">
                <a:solidFill>
                  <a:schemeClr val="tx1"/>
                </a:solidFill>
                <a:latin typeface="Times New Roman" panose="02020603050405020304" pitchFamily="18" charset="0"/>
              </a:defRPr>
            </a:lvl3pPr>
            <a:lvl4pPr marL="1093698" indent="-153976" defTabSz="944484">
              <a:spcBef>
                <a:spcPct val="30000"/>
              </a:spcBef>
              <a:defRPr sz="1200">
                <a:solidFill>
                  <a:schemeClr val="tx1"/>
                </a:solidFill>
                <a:latin typeface="Times New Roman" panose="02020603050405020304" pitchFamily="18" charset="0"/>
              </a:defRPr>
            </a:lvl4pPr>
            <a:lvl5pPr marL="1406409" indent="-153976" defTabSz="944484">
              <a:spcBef>
                <a:spcPct val="30000"/>
              </a:spcBef>
              <a:defRPr sz="1200">
                <a:solidFill>
                  <a:schemeClr val="tx1"/>
                </a:solidFill>
                <a:latin typeface="Times New Roman" panose="02020603050405020304" pitchFamily="18" charset="0"/>
              </a:defRPr>
            </a:lvl5pPr>
            <a:lvl6pPr marL="1863571" indent="-153976" defTabSz="944484" eaLnBrk="0" fontAlgn="base" hangingPunct="0">
              <a:spcBef>
                <a:spcPct val="30000"/>
              </a:spcBef>
              <a:spcAft>
                <a:spcPct val="0"/>
              </a:spcAft>
              <a:defRPr sz="1200">
                <a:solidFill>
                  <a:schemeClr val="tx1"/>
                </a:solidFill>
                <a:latin typeface="Times New Roman" panose="02020603050405020304" pitchFamily="18" charset="0"/>
              </a:defRPr>
            </a:lvl6pPr>
            <a:lvl7pPr marL="2320733" indent="-153976" defTabSz="944484" eaLnBrk="0" fontAlgn="base" hangingPunct="0">
              <a:spcBef>
                <a:spcPct val="30000"/>
              </a:spcBef>
              <a:spcAft>
                <a:spcPct val="0"/>
              </a:spcAft>
              <a:defRPr sz="1200">
                <a:solidFill>
                  <a:schemeClr val="tx1"/>
                </a:solidFill>
                <a:latin typeface="Times New Roman" panose="02020603050405020304" pitchFamily="18" charset="0"/>
              </a:defRPr>
            </a:lvl7pPr>
            <a:lvl8pPr marL="2777895" indent="-153976" defTabSz="944484" eaLnBrk="0" fontAlgn="base" hangingPunct="0">
              <a:spcBef>
                <a:spcPct val="30000"/>
              </a:spcBef>
              <a:spcAft>
                <a:spcPct val="0"/>
              </a:spcAft>
              <a:defRPr sz="1200">
                <a:solidFill>
                  <a:schemeClr val="tx1"/>
                </a:solidFill>
                <a:latin typeface="Times New Roman" panose="02020603050405020304" pitchFamily="18" charset="0"/>
              </a:defRPr>
            </a:lvl8pPr>
            <a:lvl9pPr marL="3235058" indent="-153976" defTabSz="944484"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470F9FC-2DBA-4BFB-AB5E-6E40D832658B}" type="slidenum">
              <a:rPr lang="en-US" altLang="en-US" smtClean="0"/>
              <a:pPr>
                <a:spcBef>
                  <a:spcPct val="0"/>
                </a:spcBef>
              </a:pPr>
              <a:t>30</a:t>
            </a:fld>
            <a:endParaRPr lang="en-US" altLang="en-US" dirty="0"/>
          </a:p>
        </p:txBody>
      </p:sp>
    </p:spTree>
    <p:extLst>
      <p:ext uri="{BB962C8B-B14F-4D97-AF65-F5344CB8AC3E}">
        <p14:creationId xmlns:p14="http://schemas.microsoft.com/office/powerpoint/2010/main" val="16696066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a:ln/>
        </p:spPr>
      </p:sp>
      <p:sp>
        <p:nvSpPr>
          <p:cNvPr id="6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
        <p:nvSpPr>
          <p:cNvPr id="61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484">
              <a:spcBef>
                <a:spcPct val="30000"/>
              </a:spcBef>
              <a:defRPr sz="1200">
                <a:solidFill>
                  <a:schemeClr val="tx1"/>
                </a:solidFill>
                <a:latin typeface="Times New Roman" panose="02020603050405020304" pitchFamily="18" charset="0"/>
              </a:defRPr>
            </a:lvl1pPr>
            <a:lvl2pPr marL="504783" indent="-192072" defTabSz="944484">
              <a:spcBef>
                <a:spcPct val="30000"/>
              </a:spcBef>
              <a:defRPr sz="1200">
                <a:solidFill>
                  <a:schemeClr val="tx1"/>
                </a:solidFill>
                <a:latin typeface="Times New Roman" panose="02020603050405020304" pitchFamily="18" charset="0"/>
              </a:defRPr>
            </a:lvl2pPr>
            <a:lvl3pPr marL="780985" indent="-153976" defTabSz="944484">
              <a:spcBef>
                <a:spcPct val="30000"/>
              </a:spcBef>
              <a:defRPr sz="1200">
                <a:solidFill>
                  <a:schemeClr val="tx1"/>
                </a:solidFill>
                <a:latin typeface="Times New Roman" panose="02020603050405020304" pitchFamily="18" charset="0"/>
              </a:defRPr>
            </a:lvl3pPr>
            <a:lvl4pPr marL="1093698" indent="-153976" defTabSz="944484">
              <a:spcBef>
                <a:spcPct val="30000"/>
              </a:spcBef>
              <a:defRPr sz="1200">
                <a:solidFill>
                  <a:schemeClr val="tx1"/>
                </a:solidFill>
                <a:latin typeface="Times New Roman" panose="02020603050405020304" pitchFamily="18" charset="0"/>
              </a:defRPr>
            </a:lvl4pPr>
            <a:lvl5pPr marL="1406409" indent="-153976" defTabSz="944484">
              <a:spcBef>
                <a:spcPct val="30000"/>
              </a:spcBef>
              <a:defRPr sz="1200">
                <a:solidFill>
                  <a:schemeClr val="tx1"/>
                </a:solidFill>
                <a:latin typeface="Times New Roman" panose="02020603050405020304" pitchFamily="18" charset="0"/>
              </a:defRPr>
            </a:lvl5pPr>
            <a:lvl6pPr marL="1863571" indent="-153976" defTabSz="944484" eaLnBrk="0" fontAlgn="base" hangingPunct="0">
              <a:spcBef>
                <a:spcPct val="30000"/>
              </a:spcBef>
              <a:spcAft>
                <a:spcPct val="0"/>
              </a:spcAft>
              <a:defRPr sz="1200">
                <a:solidFill>
                  <a:schemeClr val="tx1"/>
                </a:solidFill>
                <a:latin typeface="Times New Roman" panose="02020603050405020304" pitchFamily="18" charset="0"/>
              </a:defRPr>
            </a:lvl6pPr>
            <a:lvl7pPr marL="2320733" indent="-153976" defTabSz="944484" eaLnBrk="0" fontAlgn="base" hangingPunct="0">
              <a:spcBef>
                <a:spcPct val="30000"/>
              </a:spcBef>
              <a:spcAft>
                <a:spcPct val="0"/>
              </a:spcAft>
              <a:defRPr sz="1200">
                <a:solidFill>
                  <a:schemeClr val="tx1"/>
                </a:solidFill>
                <a:latin typeface="Times New Roman" panose="02020603050405020304" pitchFamily="18" charset="0"/>
              </a:defRPr>
            </a:lvl7pPr>
            <a:lvl8pPr marL="2777895" indent="-153976" defTabSz="944484" eaLnBrk="0" fontAlgn="base" hangingPunct="0">
              <a:spcBef>
                <a:spcPct val="30000"/>
              </a:spcBef>
              <a:spcAft>
                <a:spcPct val="0"/>
              </a:spcAft>
              <a:defRPr sz="1200">
                <a:solidFill>
                  <a:schemeClr val="tx1"/>
                </a:solidFill>
                <a:latin typeface="Times New Roman" panose="02020603050405020304" pitchFamily="18" charset="0"/>
              </a:defRPr>
            </a:lvl8pPr>
            <a:lvl9pPr marL="3235058" indent="-153976" defTabSz="944484"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470F9FC-2DBA-4BFB-AB5E-6E40D832658B}" type="slidenum">
              <a:rPr lang="en-US" altLang="en-US" smtClean="0"/>
              <a:pPr>
                <a:spcBef>
                  <a:spcPct val="0"/>
                </a:spcBef>
              </a:pPr>
              <a:t>44</a:t>
            </a:fld>
            <a:endParaRPr lang="en-US" altLang="en-US" dirty="0"/>
          </a:p>
        </p:txBody>
      </p:sp>
    </p:spTree>
    <p:extLst>
      <p:ext uri="{BB962C8B-B14F-4D97-AF65-F5344CB8AC3E}">
        <p14:creationId xmlns:p14="http://schemas.microsoft.com/office/powerpoint/2010/main" val="25239031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a:ln/>
        </p:spPr>
      </p:sp>
      <p:sp>
        <p:nvSpPr>
          <p:cNvPr id="6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
        <p:nvSpPr>
          <p:cNvPr id="61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484">
              <a:spcBef>
                <a:spcPct val="30000"/>
              </a:spcBef>
              <a:defRPr sz="1200">
                <a:solidFill>
                  <a:schemeClr val="tx1"/>
                </a:solidFill>
                <a:latin typeface="Times New Roman" panose="02020603050405020304" pitchFamily="18" charset="0"/>
              </a:defRPr>
            </a:lvl1pPr>
            <a:lvl2pPr marL="504783" indent="-192072" defTabSz="944484">
              <a:spcBef>
                <a:spcPct val="30000"/>
              </a:spcBef>
              <a:defRPr sz="1200">
                <a:solidFill>
                  <a:schemeClr val="tx1"/>
                </a:solidFill>
                <a:latin typeface="Times New Roman" panose="02020603050405020304" pitchFamily="18" charset="0"/>
              </a:defRPr>
            </a:lvl2pPr>
            <a:lvl3pPr marL="780985" indent="-153976" defTabSz="944484">
              <a:spcBef>
                <a:spcPct val="30000"/>
              </a:spcBef>
              <a:defRPr sz="1200">
                <a:solidFill>
                  <a:schemeClr val="tx1"/>
                </a:solidFill>
                <a:latin typeface="Times New Roman" panose="02020603050405020304" pitchFamily="18" charset="0"/>
              </a:defRPr>
            </a:lvl3pPr>
            <a:lvl4pPr marL="1093698" indent="-153976" defTabSz="944484">
              <a:spcBef>
                <a:spcPct val="30000"/>
              </a:spcBef>
              <a:defRPr sz="1200">
                <a:solidFill>
                  <a:schemeClr val="tx1"/>
                </a:solidFill>
                <a:latin typeface="Times New Roman" panose="02020603050405020304" pitchFamily="18" charset="0"/>
              </a:defRPr>
            </a:lvl4pPr>
            <a:lvl5pPr marL="1406409" indent="-153976" defTabSz="944484">
              <a:spcBef>
                <a:spcPct val="30000"/>
              </a:spcBef>
              <a:defRPr sz="1200">
                <a:solidFill>
                  <a:schemeClr val="tx1"/>
                </a:solidFill>
                <a:latin typeface="Times New Roman" panose="02020603050405020304" pitchFamily="18" charset="0"/>
              </a:defRPr>
            </a:lvl5pPr>
            <a:lvl6pPr marL="1863571" indent="-153976" defTabSz="944484" eaLnBrk="0" fontAlgn="base" hangingPunct="0">
              <a:spcBef>
                <a:spcPct val="30000"/>
              </a:spcBef>
              <a:spcAft>
                <a:spcPct val="0"/>
              </a:spcAft>
              <a:defRPr sz="1200">
                <a:solidFill>
                  <a:schemeClr val="tx1"/>
                </a:solidFill>
                <a:latin typeface="Times New Roman" panose="02020603050405020304" pitchFamily="18" charset="0"/>
              </a:defRPr>
            </a:lvl6pPr>
            <a:lvl7pPr marL="2320733" indent="-153976" defTabSz="944484" eaLnBrk="0" fontAlgn="base" hangingPunct="0">
              <a:spcBef>
                <a:spcPct val="30000"/>
              </a:spcBef>
              <a:spcAft>
                <a:spcPct val="0"/>
              </a:spcAft>
              <a:defRPr sz="1200">
                <a:solidFill>
                  <a:schemeClr val="tx1"/>
                </a:solidFill>
                <a:latin typeface="Times New Roman" panose="02020603050405020304" pitchFamily="18" charset="0"/>
              </a:defRPr>
            </a:lvl7pPr>
            <a:lvl8pPr marL="2777895" indent="-153976" defTabSz="944484" eaLnBrk="0" fontAlgn="base" hangingPunct="0">
              <a:spcBef>
                <a:spcPct val="30000"/>
              </a:spcBef>
              <a:spcAft>
                <a:spcPct val="0"/>
              </a:spcAft>
              <a:defRPr sz="1200">
                <a:solidFill>
                  <a:schemeClr val="tx1"/>
                </a:solidFill>
                <a:latin typeface="Times New Roman" panose="02020603050405020304" pitchFamily="18" charset="0"/>
              </a:defRPr>
            </a:lvl8pPr>
            <a:lvl9pPr marL="3235058" indent="-153976" defTabSz="944484"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470F9FC-2DBA-4BFB-AB5E-6E40D832658B}" type="slidenum">
              <a:rPr lang="en-US" altLang="en-US" smtClean="0"/>
              <a:pPr>
                <a:spcBef>
                  <a:spcPct val="0"/>
                </a:spcBef>
              </a:pPr>
              <a:t>45</a:t>
            </a:fld>
            <a:endParaRPr lang="en-US" altLang="en-US" dirty="0"/>
          </a:p>
        </p:txBody>
      </p:sp>
    </p:spTree>
    <p:extLst>
      <p:ext uri="{BB962C8B-B14F-4D97-AF65-F5344CB8AC3E}">
        <p14:creationId xmlns:p14="http://schemas.microsoft.com/office/powerpoint/2010/main" val="1607746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a:ln/>
        </p:spPr>
      </p:sp>
      <p:sp>
        <p:nvSpPr>
          <p:cNvPr id="6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
        <p:nvSpPr>
          <p:cNvPr id="61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484">
              <a:spcBef>
                <a:spcPct val="30000"/>
              </a:spcBef>
              <a:defRPr sz="1200">
                <a:solidFill>
                  <a:schemeClr val="tx1"/>
                </a:solidFill>
                <a:latin typeface="Times New Roman" panose="02020603050405020304" pitchFamily="18" charset="0"/>
              </a:defRPr>
            </a:lvl1pPr>
            <a:lvl2pPr marL="504783" indent="-192072" defTabSz="944484">
              <a:spcBef>
                <a:spcPct val="30000"/>
              </a:spcBef>
              <a:defRPr sz="1200">
                <a:solidFill>
                  <a:schemeClr val="tx1"/>
                </a:solidFill>
                <a:latin typeface="Times New Roman" panose="02020603050405020304" pitchFamily="18" charset="0"/>
              </a:defRPr>
            </a:lvl2pPr>
            <a:lvl3pPr marL="780985" indent="-153976" defTabSz="944484">
              <a:spcBef>
                <a:spcPct val="30000"/>
              </a:spcBef>
              <a:defRPr sz="1200">
                <a:solidFill>
                  <a:schemeClr val="tx1"/>
                </a:solidFill>
                <a:latin typeface="Times New Roman" panose="02020603050405020304" pitchFamily="18" charset="0"/>
              </a:defRPr>
            </a:lvl3pPr>
            <a:lvl4pPr marL="1093698" indent="-153976" defTabSz="944484">
              <a:spcBef>
                <a:spcPct val="30000"/>
              </a:spcBef>
              <a:defRPr sz="1200">
                <a:solidFill>
                  <a:schemeClr val="tx1"/>
                </a:solidFill>
                <a:latin typeface="Times New Roman" panose="02020603050405020304" pitchFamily="18" charset="0"/>
              </a:defRPr>
            </a:lvl4pPr>
            <a:lvl5pPr marL="1406409" indent="-153976" defTabSz="944484">
              <a:spcBef>
                <a:spcPct val="30000"/>
              </a:spcBef>
              <a:defRPr sz="1200">
                <a:solidFill>
                  <a:schemeClr val="tx1"/>
                </a:solidFill>
                <a:latin typeface="Times New Roman" panose="02020603050405020304" pitchFamily="18" charset="0"/>
              </a:defRPr>
            </a:lvl5pPr>
            <a:lvl6pPr marL="1863571" indent="-153976" defTabSz="944484" eaLnBrk="0" fontAlgn="base" hangingPunct="0">
              <a:spcBef>
                <a:spcPct val="30000"/>
              </a:spcBef>
              <a:spcAft>
                <a:spcPct val="0"/>
              </a:spcAft>
              <a:defRPr sz="1200">
                <a:solidFill>
                  <a:schemeClr val="tx1"/>
                </a:solidFill>
                <a:latin typeface="Times New Roman" panose="02020603050405020304" pitchFamily="18" charset="0"/>
              </a:defRPr>
            </a:lvl6pPr>
            <a:lvl7pPr marL="2320733" indent="-153976" defTabSz="944484" eaLnBrk="0" fontAlgn="base" hangingPunct="0">
              <a:spcBef>
                <a:spcPct val="30000"/>
              </a:spcBef>
              <a:spcAft>
                <a:spcPct val="0"/>
              </a:spcAft>
              <a:defRPr sz="1200">
                <a:solidFill>
                  <a:schemeClr val="tx1"/>
                </a:solidFill>
                <a:latin typeface="Times New Roman" panose="02020603050405020304" pitchFamily="18" charset="0"/>
              </a:defRPr>
            </a:lvl7pPr>
            <a:lvl8pPr marL="2777895" indent="-153976" defTabSz="944484" eaLnBrk="0" fontAlgn="base" hangingPunct="0">
              <a:spcBef>
                <a:spcPct val="30000"/>
              </a:spcBef>
              <a:spcAft>
                <a:spcPct val="0"/>
              </a:spcAft>
              <a:defRPr sz="1200">
                <a:solidFill>
                  <a:schemeClr val="tx1"/>
                </a:solidFill>
                <a:latin typeface="Times New Roman" panose="02020603050405020304" pitchFamily="18" charset="0"/>
              </a:defRPr>
            </a:lvl8pPr>
            <a:lvl9pPr marL="3235058" indent="-153976" defTabSz="944484"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470F9FC-2DBA-4BFB-AB5E-6E40D832658B}" type="slidenum">
              <a:rPr lang="en-US" altLang="en-US" smtClean="0"/>
              <a:pPr>
                <a:spcBef>
                  <a:spcPct val="0"/>
                </a:spcBef>
              </a:pPr>
              <a:t>46</a:t>
            </a:fld>
            <a:endParaRPr lang="en-US" altLang="en-US" dirty="0"/>
          </a:p>
        </p:txBody>
      </p:sp>
    </p:spTree>
    <p:extLst>
      <p:ext uri="{BB962C8B-B14F-4D97-AF65-F5344CB8AC3E}">
        <p14:creationId xmlns:p14="http://schemas.microsoft.com/office/powerpoint/2010/main" val="13922565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a:ln/>
        </p:spPr>
      </p:sp>
      <p:sp>
        <p:nvSpPr>
          <p:cNvPr id="6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
        <p:nvSpPr>
          <p:cNvPr id="61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484">
              <a:spcBef>
                <a:spcPct val="30000"/>
              </a:spcBef>
              <a:defRPr sz="1200">
                <a:solidFill>
                  <a:schemeClr val="tx1"/>
                </a:solidFill>
                <a:latin typeface="Times New Roman" panose="02020603050405020304" pitchFamily="18" charset="0"/>
              </a:defRPr>
            </a:lvl1pPr>
            <a:lvl2pPr marL="504783" indent="-192072" defTabSz="944484">
              <a:spcBef>
                <a:spcPct val="30000"/>
              </a:spcBef>
              <a:defRPr sz="1200">
                <a:solidFill>
                  <a:schemeClr val="tx1"/>
                </a:solidFill>
                <a:latin typeface="Times New Roman" panose="02020603050405020304" pitchFamily="18" charset="0"/>
              </a:defRPr>
            </a:lvl2pPr>
            <a:lvl3pPr marL="780985" indent="-153976" defTabSz="944484">
              <a:spcBef>
                <a:spcPct val="30000"/>
              </a:spcBef>
              <a:defRPr sz="1200">
                <a:solidFill>
                  <a:schemeClr val="tx1"/>
                </a:solidFill>
                <a:latin typeface="Times New Roman" panose="02020603050405020304" pitchFamily="18" charset="0"/>
              </a:defRPr>
            </a:lvl3pPr>
            <a:lvl4pPr marL="1093698" indent="-153976" defTabSz="944484">
              <a:spcBef>
                <a:spcPct val="30000"/>
              </a:spcBef>
              <a:defRPr sz="1200">
                <a:solidFill>
                  <a:schemeClr val="tx1"/>
                </a:solidFill>
                <a:latin typeface="Times New Roman" panose="02020603050405020304" pitchFamily="18" charset="0"/>
              </a:defRPr>
            </a:lvl4pPr>
            <a:lvl5pPr marL="1406409" indent="-153976" defTabSz="944484">
              <a:spcBef>
                <a:spcPct val="30000"/>
              </a:spcBef>
              <a:defRPr sz="1200">
                <a:solidFill>
                  <a:schemeClr val="tx1"/>
                </a:solidFill>
                <a:latin typeface="Times New Roman" panose="02020603050405020304" pitchFamily="18" charset="0"/>
              </a:defRPr>
            </a:lvl5pPr>
            <a:lvl6pPr marL="1863571" indent="-153976" defTabSz="944484" eaLnBrk="0" fontAlgn="base" hangingPunct="0">
              <a:spcBef>
                <a:spcPct val="30000"/>
              </a:spcBef>
              <a:spcAft>
                <a:spcPct val="0"/>
              </a:spcAft>
              <a:defRPr sz="1200">
                <a:solidFill>
                  <a:schemeClr val="tx1"/>
                </a:solidFill>
                <a:latin typeface="Times New Roman" panose="02020603050405020304" pitchFamily="18" charset="0"/>
              </a:defRPr>
            </a:lvl6pPr>
            <a:lvl7pPr marL="2320733" indent="-153976" defTabSz="944484" eaLnBrk="0" fontAlgn="base" hangingPunct="0">
              <a:spcBef>
                <a:spcPct val="30000"/>
              </a:spcBef>
              <a:spcAft>
                <a:spcPct val="0"/>
              </a:spcAft>
              <a:defRPr sz="1200">
                <a:solidFill>
                  <a:schemeClr val="tx1"/>
                </a:solidFill>
                <a:latin typeface="Times New Roman" panose="02020603050405020304" pitchFamily="18" charset="0"/>
              </a:defRPr>
            </a:lvl7pPr>
            <a:lvl8pPr marL="2777895" indent="-153976" defTabSz="944484" eaLnBrk="0" fontAlgn="base" hangingPunct="0">
              <a:spcBef>
                <a:spcPct val="30000"/>
              </a:spcBef>
              <a:spcAft>
                <a:spcPct val="0"/>
              </a:spcAft>
              <a:defRPr sz="1200">
                <a:solidFill>
                  <a:schemeClr val="tx1"/>
                </a:solidFill>
                <a:latin typeface="Times New Roman" panose="02020603050405020304" pitchFamily="18" charset="0"/>
              </a:defRPr>
            </a:lvl8pPr>
            <a:lvl9pPr marL="3235058" indent="-153976" defTabSz="944484"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470F9FC-2DBA-4BFB-AB5E-6E40D832658B}" type="slidenum">
              <a:rPr lang="en-US" altLang="en-US" smtClean="0"/>
              <a:pPr>
                <a:spcBef>
                  <a:spcPct val="0"/>
                </a:spcBef>
              </a:pPr>
              <a:t>47</a:t>
            </a:fld>
            <a:endParaRPr lang="en-US" altLang="en-US" dirty="0"/>
          </a:p>
        </p:txBody>
      </p:sp>
    </p:spTree>
    <p:extLst>
      <p:ext uri="{BB962C8B-B14F-4D97-AF65-F5344CB8AC3E}">
        <p14:creationId xmlns:p14="http://schemas.microsoft.com/office/powerpoint/2010/main" val="15325954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a:ln/>
        </p:spPr>
      </p:sp>
      <p:sp>
        <p:nvSpPr>
          <p:cNvPr id="6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
        <p:nvSpPr>
          <p:cNvPr id="61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484">
              <a:spcBef>
                <a:spcPct val="30000"/>
              </a:spcBef>
              <a:defRPr sz="1200">
                <a:solidFill>
                  <a:schemeClr val="tx1"/>
                </a:solidFill>
                <a:latin typeface="Times New Roman" panose="02020603050405020304" pitchFamily="18" charset="0"/>
              </a:defRPr>
            </a:lvl1pPr>
            <a:lvl2pPr marL="504783" indent="-192072" defTabSz="944484">
              <a:spcBef>
                <a:spcPct val="30000"/>
              </a:spcBef>
              <a:defRPr sz="1200">
                <a:solidFill>
                  <a:schemeClr val="tx1"/>
                </a:solidFill>
                <a:latin typeface="Times New Roman" panose="02020603050405020304" pitchFamily="18" charset="0"/>
              </a:defRPr>
            </a:lvl2pPr>
            <a:lvl3pPr marL="780985" indent="-153976" defTabSz="944484">
              <a:spcBef>
                <a:spcPct val="30000"/>
              </a:spcBef>
              <a:defRPr sz="1200">
                <a:solidFill>
                  <a:schemeClr val="tx1"/>
                </a:solidFill>
                <a:latin typeface="Times New Roman" panose="02020603050405020304" pitchFamily="18" charset="0"/>
              </a:defRPr>
            </a:lvl3pPr>
            <a:lvl4pPr marL="1093698" indent="-153976" defTabSz="944484">
              <a:spcBef>
                <a:spcPct val="30000"/>
              </a:spcBef>
              <a:defRPr sz="1200">
                <a:solidFill>
                  <a:schemeClr val="tx1"/>
                </a:solidFill>
                <a:latin typeface="Times New Roman" panose="02020603050405020304" pitchFamily="18" charset="0"/>
              </a:defRPr>
            </a:lvl4pPr>
            <a:lvl5pPr marL="1406409" indent="-153976" defTabSz="944484">
              <a:spcBef>
                <a:spcPct val="30000"/>
              </a:spcBef>
              <a:defRPr sz="1200">
                <a:solidFill>
                  <a:schemeClr val="tx1"/>
                </a:solidFill>
                <a:latin typeface="Times New Roman" panose="02020603050405020304" pitchFamily="18" charset="0"/>
              </a:defRPr>
            </a:lvl5pPr>
            <a:lvl6pPr marL="1863571" indent="-153976" defTabSz="944484" eaLnBrk="0" fontAlgn="base" hangingPunct="0">
              <a:spcBef>
                <a:spcPct val="30000"/>
              </a:spcBef>
              <a:spcAft>
                <a:spcPct val="0"/>
              </a:spcAft>
              <a:defRPr sz="1200">
                <a:solidFill>
                  <a:schemeClr val="tx1"/>
                </a:solidFill>
                <a:latin typeface="Times New Roman" panose="02020603050405020304" pitchFamily="18" charset="0"/>
              </a:defRPr>
            </a:lvl6pPr>
            <a:lvl7pPr marL="2320733" indent="-153976" defTabSz="944484" eaLnBrk="0" fontAlgn="base" hangingPunct="0">
              <a:spcBef>
                <a:spcPct val="30000"/>
              </a:spcBef>
              <a:spcAft>
                <a:spcPct val="0"/>
              </a:spcAft>
              <a:defRPr sz="1200">
                <a:solidFill>
                  <a:schemeClr val="tx1"/>
                </a:solidFill>
                <a:latin typeface="Times New Roman" panose="02020603050405020304" pitchFamily="18" charset="0"/>
              </a:defRPr>
            </a:lvl7pPr>
            <a:lvl8pPr marL="2777895" indent="-153976" defTabSz="944484" eaLnBrk="0" fontAlgn="base" hangingPunct="0">
              <a:spcBef>
                <a:spcPct val="30000"/>
              </a:spcBef>
              <a:spcAft>
                <a:spcPct val="0"/>
              </a:spcAft>
              <a:defRPr sz="1200">
                <a:solidFill>
                  <a:schemeClr val="tx1"/>
                </a:solidFill>
                <a:latin typeface="Times New Roman" panose="02020603050405020304" pitchFamily="18" charset="0"/>
              </a:defRPr>
            </a:lvl8pPr>
            <a:lvl9pPr marL="3235058" indent="-153976" defTabSz="944484"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470F9FC-2DBA-4BFB-AB5E-6E40D832658B}" type="slidenum">
              <a:rPr lang="en-US" altLang="en-US" smtClean="0"/>
              <a:pPr>
                <a:spcBef>
                  <a:spcPct val="0"/>
                </a:spcBef>
              </a:pPr>
              <a:t>3</a:t>
            </a:fld>
            <a:endParaRPr lang="en-US" altLang="en-US" dirty="0"/>
          </a:p>
        </p:txBody>
      </p:sp>
    </p:spTree>
    <p:extLst>
      <p:ext uri="{BB962C8B-B14F-4D97-AF65-F5344CB8AC3E}">
        <p14:creationId xmlns:p14="http://schemas.microsoft.com/office/powerpoint/2010/main" val="34599321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a:ln/>
        </p:spPr>
      </p:sp>
      <p:sp>
        <p:nvSpPr>
          <p:cNvPr id="6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
        <p:nvSpPr>
          <p:cNvPr id="61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484">
              <a:spcBef>
                <a:spcPct val="30000"/>
              </a:spcBef>
              <a:defRPr sz="1200">
                <a:solidFill>
                  <a:schemeClr val="tx1"/>
                </a:solidFill>
                <a:latin typeface="Times New Roman" panose="02020603050405020304" pitchFamily="18" charset="0"/>
              </a:defRPr>
            </a:lvl1pPr>
            <a:lvl2pPr marL="504783" indent="-192072" defTabSz="944484">
              <a:spcBef>
                <a:spcPct val="30000"/>
              </a:spcBef>
              <a:defRPr sz="1200">
                <a:solidFill>
                  <a:schemeClr val="tx1"/>
                </a:solidFill>
                <a:latin typeface="Times New Roman" panose="02020603050405020304" pitchFamily="18" charset="0"/>
              </a:defRPr>
            </a:lvl2pPr>
            <a:lvl3pPr marL="780985" indent="-153976" defTabSz="944484">
              <a:spcBef>
                <a:spcPct val="30000"/>
              </a:spcBef>
              <a:defRPr sz="1200">
                <a:solidFill>
                  <a:schemeClr val="tx1"/>
                </a:solidFill>
                <a:latin typeface="Times New Roman" panose="02020603050405020304" pitchFamily="18" charset="0"/>
              </a:defRPr>
            </a:lvl3pPr>
            <a:lvl4pPr marL="1093698" indent="-153976" defTabSz="944484">
              <a:spcBef>
                <a:spcPct val="30000"/>
              </a:spcBef>
              <a:defRPr sz="1200">
                <a:solidFill>
                  <a:schemeClr val="tx1"/>
                </a:solidFill>
                <a:latin typeface="Times New Roman" panose="02020603050405020304" pitchFamily="18" charset="0"/>
              </a:defRPr>
            </a:lvl4pPr>
            <a:lvl5pPr marL="1406409" indent="-153976" defTabSz="944484">
              <a:spcBef>
                <a:spcPct val="30000"/>
              </a:spcBef>
              <a:defRPr sz="1200">
                <a:solidFill>
                  <a:schemeClr val="tx1"/>
                </a:solidFill>
                <a:latin typeface="Times New Roman" panose="02020603050405020304" pitchFamily="18" charset="0"/>
              </a:defRPr>
            </a:lvl5pPr>
            <a:lvl6pPr marL="1863571" indent="-153976" defTabSz="944484" eaLnBrk="0" fontAlgn="base" hangingPunct="0">
              <a:spcBef>
                <a:spcPct val="30000"/>
              </a:spcBef>
              <a:spcAft>
                <a:spcPct val="0"/>
              </a:spcAft>
              <a:defRPr sz="1200">
                <a:solidFill>
                  <a:schemeClr val="tx1"/>
                </a:solidFill>
                <a:latin typeface="Times New Roman" panose="02020603050405020304" pitchFamily="18" charset="0"/>
              </a:defRPr>
            </a:lvl6pPr>
            <a:lvl7pPr marL="2320733" indent="-153976" defTabSz="944484" eaLnBrk="0" fontAlgn="base" hangingPunct="0">
              <a:spcBef>
                <a:spcPct val="30000"/>
              </a:spcBef>
              <a:spcAft>
                <a:spcPct val="0"/>
              </a:spcAft>
              <a:defRPr sz="1200">
                <a:solidFill>
                  <a:schemeClr val="tx1"/>
                </a:solidFill>
                <a:latin typeface="Times New Roman" panose="02020603050405020304" pitchFamily="18" charset="0"/>
              </a:defRPr>
            </a:lvl7pPr>
            <a:lvl8pPr marL="2777895" indent="-153976" defTabSz="944484" eaLnBrk="0" fontAlgn="base" hangingPunct="0">
              <a:spcBef>
                <a:spcPct val="30000"/>
              </a:spcBef>
              <a:spcAft>
                <a:spcPct val="0"/>
              </a:spcAft>
              <a:defRPr sz="1200">
                <a:solidFill>
                  <a:schemeClr val="tx1"/>
                </a:solidFill>
                <a:latin typeface="Times New Roman" panose="02020603050405020304" pitchFamily="18" charset="0"/>
              </a:defRPr>
            </a:lvl8pPr>
            <a:lvl9pPr marL="3235058" indent="-153976" defTabSz="944484"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470F9FC-2DBA-4BFB-AB5E-6E40D832658B}" type="slidenum">
              <a:rPr lang="en-US" altLang="en-US" smtClean="0"/>
              <a:pPr>
                <a:spcBef>
                  <a:spcPct val="0"/>
                </a:spcBef>
              </a:pPr>
              <a:t>48</a:t>
            </a:fld>
            <a:endParaRPr lang="en-US" altLang="en-US" dirty="0"/>
          </a:p>
        </p:txBody>
      </p:sp>
    </p:spTree>
    <p:extLst>
      <p:ext uri="{BB962C8B-B14F-4D97-AF65-F5344CB8AC3E}">
        <p14:creationId xmlns:p14="http://schemas.microsoft.com/office/powerpoint/2010/main" val="3944477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a:ln/>
        </p:spPr>
      </p:sp>
      <p:sp>
        <p:nvSpPr>
          <p:cNvPr id="6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
        <p:nvSpPr>
          <p:cNvPr id="61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484">
              <a:spcBef>
                <a:spcPct val="30000"/>
              </a:spcBef>
              <a:defRPr sz="1200">
                <a:solidFill>
                  <a:schemeClr val="tx1"/>
                </a:solidFill>
                <a:latin typeface="Times New Roman" panose="02020603050405020304" pitchFamily="18" charset="0"/>
              </a:defRPr>
            </a:lvl1pPr>
            <a:lvl2pPr marL="504783" indent="-192072" defTabSz="944484">
              <a:spcBef>
                <a:spcPct val="30000"/>
              </a:spcBef>
              <a:defRPr sz="1200">
                <a:solidFill>
                  <a:schemeClr val="tx1"/>
                </a:solidFill>
                <a:latin typeface="Times New Roman" panose="02020603050405020304" pitchFamily="18" charset="0"/>
              </a:defRPr>
            </a:lvl2pPr>
            <a:lvl3pPr marL="780985" indent="-153976" defTabSz="944484">
              <a:spcBef>
                <a:spcPct val="30000"/>
              </a:spcBef>
              <a:defRPr sz="1200">
                <a:solidFill>
                  <a:schemeClr val="tx1"/>
                </a:solidFill>
                <a:latin typeface="Times New Roman" panose="02020603050405020304" pitchFamily="18" charset="0"/>
              </a:defRPr>
            </a:lvl3pPr>
            <a:lvl4pPr marL="1093698" indent="-153976" defTabSz="944484">
              <a:spcBef>
                <a:spcPct val="30000"/>
              </a:spcBef>
              <a:defRPr sz="1200">
                <a:solidFill>
                  <a:schemeClr val="tx1"/>
                </a:solidFill>
                <a:latin typeface="Times New Roman" panose="02020603050405020304" pitchFamily="18" charset="0"/>
              </a:defRPr>
            </a:lvl4pPr>
            <a:lvl5pPr marL="1406409" indent="-153976" defTabSz="944484">
              <a:spcBef>
                <a:spcPct val="30000"/>
              </a:spcBef>
              <a:defRPr sz="1200">
                <a:solidFill>
                  <a:schemeClr val="tx1"/>
                </a:solidFill>
                <a:latin typeface="Times New Roman" panose="02020603050405020304" pitchFamily="18" charset="0"/>
              </a:defRPr>
            </a:lvl5pPr>
            <a:lvl6pPr marL="1863571" indent="-153976" defTabSz="944484" eaLnBrk="0" fontAlgn="base" hangingPunct="0">
              <a:spcBef>
                <a:spcPct val="30000"/>
              </a:spcBef>
              <a:spcAft>
                <a:spcPct val="0"/>
              </a:spcAft>
              <a:defRPr sz="1200">
                <a:solidFill>
                  <a:schemeClr val="tx1"/>
                </a:solidFill>
                <a:latin typeface="Times New Roman" panose="02020603050405020304" pitchFamily="18" charset="0"/>
              </a:defRPr>
            </a:lvl6pPr>
            <a:lvl7pPr marL="2320733" indent="-153976" defTabSz="944484" eaLnBrk="0" fontAlgn="base" hangingPunct="0">
              <a:spcBef>
                <a:spcPct val="30000"/>
              </a:spcBef>
              <a:spcAft>
                <a:spcPct val="0"/>
              </a:spcAft>
              <a:defRPr sz="1200">
                <a:solidFill>
                  <a:schemeClr val="tx1"/>
                </a:solidFill>
                <a:latin typeface="Times New Roman" panose="02020603050405020304" pitchFamily="18" charset="0"/>
              </a:defRPr>
            </a:lvl7pPr>
            <a:lvl8pPr marL="2777895" indent="-153976" defTabSz="944484" eaLnBrk="0" fontAlgn="base" hangingPunct="0">
              <a:spcBef>
                <a:spcPct val="30000"/>
              </a:spcBef>
              <a:spcAft>
                <a:spcPct val="0"/>
              </a:spcAft>
              <a:defRPr sz="1200">
                <a:solidFill>
                  <a:schemeClr val="tx1"/>
                </a:solidFill>
                <a:latin typeface="Times New Roman" panose="02020603050405020304" pitchFamily="18" charset="0"/>
              </a:defRPr>
            </a:lvl8pPr>
            <a:lvl9pPr marL="3235058" indent="-153976" defTabSz="944484"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470F9FC-2DBA-4BFB-AB5E-6E40D832658B}" type="slidenum">
              <a:rPr lang="en-US" altLang="en-US" smtClean="0"/>
              <a:pPr>
                <a:spcBef>
                  <a:spcPct val="0"/>
                </a:spcBef>
              </a:pPr>
              <a:t>49</a:t>
            </a:fld>
            <a:endParaRPr lang="en-US" altLang="en-US" dirty="0"/>
          </a:p>
        </p:txBody>
      </p:sp>
    </p:spTree>
    <p:extLst>
      <p:ext uri="{BB962C8B-B14F-4D97-AF65-F5344CB8AC3E}">
        <p14:creationId xmlns:p14="http://schemas.microsoft.com/office/powerpoint/2010/main" val="39520497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a:ln/>
        </p:spPr>
      </p:sp>
      <p:sp>
        <p:nvSpPr>
          <p:cNvPr id="6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
        <p:nvSpPr>
          <p:cNvPr id="61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484">
              <a:spcBef>
                <a:spcPct val="30000"/>
              </a:spcBef>
              <a:defRPr sz="1200">
                <a:solidFill>
                  <a:schemeClr val="tx1"/>
                </a:solidFill>
                <a:latin typeface="Times New Roman" panose="02020603050405020304" pitchFamily="18" charset="0"/>
              </a:defRPr>
            </a:lvl1pPr>
            <a:lvl2pPr marL="504783" indent="-192072" defTabSz="944484">
              <a:spcBef>
                <a:spcPct val="30000"/>
              </a:spcBef>
              <a:defRPr sz="1200">
                <a:solidFill>
                  <a:schemeClr val="tx1"/>
                </a:solidFill>
                <a:latin typeface="Times New Roman" panose="02020603050405020304" pitchFamily="18" charset="0"/>
              </a:defRPr>
            </a:lvl2pPr>
            <a:lvl3pPr marL="780985" indent="-153976" defTabSz="944484">
              <a:spcBef>
                <a:spcPct val="30000"/>
              </a:spcBef>
              <a:defRPr sz="1200">
                <a:solidFill>
                  <a:schemeClr val="tx1"/>
                </a:solidFill>
                <a:latin typeface="Times New Roman" panose="02020603050405020304" pitchFamily="18" charset="0"/>
              </a:defRPr>
            </a:lvl3pPr>
            <a:lvl4pPr marL="1093698" indent="-153976" defTabSz="944484">
              <a:spcBef>
                <a:spcPct val="30000"/>
              </a:spcBef>
              <a:defRPr sz="1200">
                <a:solidFill>
                  <a:schemeClr val="tx1"/>
                </a:solidFill>
                <a:latin typeface="Times New Roman" panose="02020603050405020304" pitchFamily="18" charset="0"/>
              </a:defRPr>
            </a:lvl4pPr>
            <a:lvl5pPr marL="1406409" indent="-153976" defTabSz="944484">
              <a:spcBef>
                <a:spcPct val="30000"/>
              </a:spcBef>
              <a:defRPr sz="1200">
                <a:solidFill>
                  <a:schemeClr val="tx1"/>
                </a:solidFill>
                <a:latin typeface="Times New Roman" panose="02020603050405020304" pitchFamily="18" charset="0"/>
              </a:defRPr>
            </a:lvl5pPr>
            <a:lvl6pPr marL="1863571" indent="-153976" defTabSz="944484" eaLnBrk="0" fontAlgn="base" hangingPunct="0">
              <a:spcBef>
                <a:spcPct val="30000"/>
              </a:spcBef>
              <a:spcAft>
                <a:spcPct val="0"/>
              </a:spcAft>
              <a:defRPr sz="1200">
                <a:solidFill>
                  <a:schemeClr val="tx1"/>
                </a:solidFill>
                <a:latin typeface="Times New Roman" panose="02020603050405020304" pitchFamily="18" charset="0"/>
              </a:defRPr>
            </a:lvl6pPr>
            <a:lvl7pPr marL="2320733" indent="-153976" defTabSz="944484" eaLnBrk="0" fontAlgn="base" hangingPunct="0">
              <a:spcBef>
                <a:spcPct val="30000"/>
              </a:spcBef>
              <a:spcAft>
                <a:spcPct val="0"/>
              </a:spcAft>
              <a:defRPr sz="1200">
                <a:solidFill>
                  <a:schemeClr val="tx1"/>
                </a:solidFill>
                <a:latin typeface="Times New Roman" panose="02020603050405020304" pitchFamily="18" charset="0"/>
              </a:defRPr>
            </a:lvl7pPr>
            <a:lvl8pPr marL="2777895" indent="-153976" defTabSz="944484" eaLnBrk="0" fontAlgn="base" hangingPunct="0">
              <a:spcBef>
                <a:spcPct val="30000"/>
              </a:spcBef>
              <a:spcAft>
                <a:spcPct val="0"/>
              </a:spcAft>
              <a:defRPr sz="1200">
                <a:solidFill>
                  <a:schemeClr val="tx1"/>
                </a:solidFill>
                <a:latin typeface="Times New Roman" panose="02020603050405020304" pitchFamily="18" charset="0"/>
              </a:defRPr>
            </a:lvl8pPr>
            <a:lvl9pPr marL="3235058" indent="-153976" defTabSz="944484"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470F9FC-2DBA-4BFB-AB5E-6E40D832658B}" type="slidenum">
              <a:rPr lang="en-US" altLang="en-US" smtClean="0"/>
              <a:pPr>
                <a:spcBef>
                  <a:spcPct val="0"/>
                </a:spcBef>
              </a:pPr>
              <a:t>50</a:t>
            </a:fld>
            <a:endParaRPr lang="en-US" altLang="en-US" dirty="0"/>
          </a:p>
        </p:txBody>
      </p:sp>
    </p:spTree>
    <p:extLst>
      <p:ext uri="{BB962C8B-B14F-4D97-AF65-F5344CB8AC3E}">
        <p14:creationId xmlns:p14="http://schemas.microsoft.com/office/powerpoint/2010/main" val="25373744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a:ln/>
        </p:spPr>
      </p:sp>
      <p:sp>
        <p:nvSpPr>
          <p:cNvPr id="6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
        <p:nvSpPr>
          <p:cNvPr id="61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484">
              <a:spcBef>
                <a:spcPct val="30000"/>
              </a:spcBef>
              <a:defRPr sz="1200">
                <a:solidFill>
                  <a:schemeClr val="tx1"/>
                </a:solidFill>
                <a:latin typeface="Times New Roman" panose="02020603050405020304" pitchFamily="18" charset="0"/>
              </a:defRPr>
            </a:lvl1pPr>
            <a:lvl2pPr marL="504783" indent="-192072" defTabSz="944484">
              <a:spcBef>
                <a:spcPct val="30000"/>
              </a:spcBef>
              <a:defRPr sz="1200">
                <a:solidFill>
                  <a:schemeClr val="tx1"/>
                </a:solidFill>
                <a:latin typeface="Times New Roman" panose="02020603050405020304" pitchFamily="18" charset="0"/>
              </a:defRPr>
            </a:lvl2pPr>
            <a:lvl3pPr marL="780985" indent="-153976" defTabSz="944484">
              <a:spcBef>
                <a:spcPct val="30000"/>
              </a:spcBef>
              <a:defRPr sz="1200">
                <a:solidFill>
                  <a:schemeClr val="tx1"/>
                </a:solidFill>
                <a:latin typeface="Times New Roman" panose="02020603050405020304" pitchFamily="18" charset="0"/>
              </a:defRPr>
            </a:lvl3pPr>
            <a:lvl4pPr marL="1093698" indent="-153976" defTabSz="944484">
              <a:spcBef>
                <a:spcPct val="30000"/>
              </a:spcBef>
              <a:defRPr sz="1200">
                <a:solidFill>
                  <a:schemeClr val="tx1"/>
                </a:solidFill>
                <a:latin typeface="Times New Roman" panose="02020603050405020304" pitchFamily="18" charset="0"/>
              </a:defRPr>
            </a:lvl4pPr>
            <a:lvl5pPr marL="1406409" indent="-153976" defTabSz="944484">
              <a:spcBef>
                <a:spcPct val="30000"/>
              </a:spcBef>
              <a:defRPr sz="1200">
                <a:solidFill>
                  <a:schemeClr val="tx1"/>
                </a:solidFill>
                <a:latin typeface="Times New Roman" panose="02020603050405020304" pitchFamily="18" charset="0"/>
              </a:defRPr>
            </a:lvl5pPr>
            <a:lvl6pPr marL="1863571" indent="-153976" defTabSz="944484" eaLnBrk="0" fontAlgn="base" hangingPunct="0">
              <a:spcBef>
                <a:spcPct val="30000"/>
              </a:spcBef>
              <a:spcAft>
                <a:spcPct val="0"/>
              </a:spcAft>
              <a:defRPr sz="1200">
                <a:solidFill>
                  <a:schemeClr val="tx1"/>
                </a:solidFill>
                <a:latin typeface="Times New Roman" panose="02020603050405020304" pitchFamily="18" charset="0"/>
              </a:defRPr>
            </a:lvl6pPr>
            <a:lvl7pPr marL="2320733" indent="-153976" defTabSz="944484" eaLnBrk="0" fontAlgn="base" hangingPunct="0">
              <a:spcBef>
                <a:spcPct val="30000"/>
              </a:spcBef>
              <a:spcAft>
                <a:spcPct val="0"/>
              </a:spcAft>
              <a:defRPr sz="1200">
                <a:solidFill>
                  <a:schemeClr val="tx1"/>
                </a:solidFill>
                <a:latin typeface="Times New Roman" panose="02020603050405020304" pitchFamily="18" charset="0"/>
              </a:defRPr>
            </a:lvl7pPr>
            <a:lvl8pPr marL="2777895" indent="-153976" defTabSz="944484" eaLnBrk="0" fontAlgn="base" hangingPunct="0">
              <a:spcBef>
                <a:spcPct val="30000"/>
              </a:spcBef>
              <a:spcAft>
                <a:spcPct val="0"/>
              </a:spcAft>
              <a:defRPr sz="1200">
                <a:solidFill>
                  <a:schemeClr val="tx1"/>
                </a:solidFill>
                <a:latin typeface="Times New Roman" panose="02020603050405020304" pitchFamily="18" charset="0"/>
              </a:defRPr>
            </a:lvl8pPr>
            <a:lvl9pPr marL="3235058" indent="-153976" defTabSz="944484"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470F9FC-2DBA-4BFB-AB5E-6E40D832658B}" type="slidenum">
              <a:rPr lang="en-US" altLang="en-US" smtClean="0"/>
              <a:pPr>
                <a:spcBef>
                  <a:spcPct val="0"/>
                </a:spcBef>
              </a:pPr>
              <a:t>51</a:t>
            </a:fld>
            <a:endParaRPr lang="en-US" altLang="en-US" dirty="0"/>
          </a:p>
        </p:txBody>
      </p:sp>
    </p:spTree>
    <p:extLst>
      <p:ext uri="{BB962C8B-B14F-4D97-AF65-F5344CB8AC3E}">
        <p14:creationId xmlns:p14="http://schemas.microsoft.com/office/powerpoint/2010/main" val="10272720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a:ln/>
        </p:spPr>
      </p:sp>
      <p:sp>
        <p:nvSpPr>
          <p:cNvPr id="6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
        <p:nvSpPr>
          <p:cNvPr id="61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484">
              <a:spcBef>
                <a:spcPct val="30000"/>
              </a:spcBef>
              <a:defRPr sz="1200">
                <a:solidFill>
                  <a:schemeClr val="tx1"/>
                </a:solidFill>
                <a:latin typeface="Times New Roman" panose="02020603050405020304" pitchFamily="18" charset="0"/>
              </a:defRPr>
            </a:lvl1pPr>
            <a:lvl2pPr marL="504783" indent="-192072" defTabSz="944484">
              <a:spcBef>
                <a:spcPct val="30000"/>
              </a:spcBef>
              <a:defRPr sz="1200">
                <a:solidFill>
                  <a:schemeClr val="tx1"/>
                </a:solidFill>
                <a:latin typeface="Times New Roman" panose="02020603050405020304" pitchFamily="18" charset="0"/>
              </a:defRPr>
            </a:lvl2pPr>
            <a:lvl3pPr marL="780985" indent="-153976" defTabSz="944484">
              <a:spcBef>
                <a:spcPct val="30000"/>
              </a:spcBef>
              <a:defRPr sz="1200">
                <a:solidFill>
                  <a:schemeClr val="tx1"/>
                </a:solidFill>
                <a:latin typeface="Times New Roman" panose="02020603050405020304" pitchFamily="18" charset="0"/>
              </a:defRPr>
            </a:lvl3pPr>
            <a:lvl4pPr marL="1093698" indent="-153976" defTabSz="944484">
              <a:spcBef>
                <a:spcPct val="30000"/>
              </a:spcBef>
              <a:defRPr sz="1200">
                <a:solidFill>
                  <a:schemeClr val="tx1"/>
                </a:solidFill>
                <a:latin typeface="Times New Roman" panose="02020603050405020304" pitchFamily="18" charset="0"/>
              </a:defRPr>
            </a:lvl4pPr>
            <a:lvl5pPr marL="1406409" indent="-153976" defTabSz="944484">
              <a:spcBef>
                <a:spcPct val="30000"/>
              </a:spcBef>
              <a:defRPr sz="1200">
                <a:solidFill>
                  <a:schemeClr val="tx1"/>
                </a:solidFill>
                <a:latin typeface="Times New Roman" panose="02020603050405020304" pitchFamily="18" charset="0"/>
              </a:defRPr>
            </a:lvl5pPr>
            <a:lvl6pPr marL="1863571" indent="-153976" defTabSz="944484" eaLnBrk="0" fontAlgn="base" hangingPunct="0">
              <a:spcBef>
                <a:spcPct val="30000"/>
              </a:spcBef>
              <a:spcAft>
                <a:spcPct val="0"/>
              </a:spcAft>
              <a:defRPr sz="1200">
                <a:solidFill>
                  <a:schemeClr val="tx1"/>
                </a:solidFill>
                <a:latin typeface="Times New Roman" panose="02020603050405020304" pitchFamily="18" charset="0"/>
              </a:defRPr>
            </a:lvl6pPr>
            <a:lvl7pPr marL="2320733" indent="-153976" defTabSz="944484" eaLnBrk="0" fontAlgn="base" hangingPunct="0">
              <a:spcBef>
                <a:spcPct val="30000"/>
              </a:spcBef>
              <a:spcAft>
                <a:spcPct val="0"/>
              </a:spcAft>
              <a:defRPr sz="1200">
                <a:solidFill>
                  <a:schemeClr val="tx1"/>
                </a:solidFill>
                <a:latin typeface="Times New Roman" panose="02020603050405020304" pitchFamily="18" charset="0"/>
              </a:defRPr>
            </a:lvl7pPr>
            <a:lvl8pPr marL="2777895" indent="-153976" defTabSz="944484" eaLnBrk="0" fontAlgn="base" hangingPunct="0">
              <a:spcBef>
                <a:spcPct val="30000"/>
              </a:spcBef>
              <a:spcAft>
                <a:spcPct val="0"/>
              </a:spcAft>
              <a:defRPr sz="1200">
                <a:solidFill>
                  <a:schemeClr val="tx1"/>
                </a:solidFill>
                <a:latin typeface="Times New Roman" panose="02020603050405020304" pitchFamily="18" charset="0"/>
              </a:defRPr>
            </a:lvl8pPr>
            <a:lvl9pPr marL="3235058" indent="-153976" defTabSz="944484"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470F9FC-2DBA-4BFB-AB5E-6E40D832658B}" type="slidenum">
              <a:rPr lang="en-US" altLang="en-US" smtClean="0"/>
              <a:pPr>
                <a:spcBef>
                  <a:spcPct val="0"/>
                </a:spcBef>
              </a:pPr>
              <a:t>52</a:t>
            </a:fld>
            <a:endParaRPr lang="en-US" altLang="en-US" dirty="0"/>
          </a:p>
        </p:txBody>
      </p:sp>
    </p:spTree>
    <p:extLst>
      <p:ext uri="{BB962C8B-B14F-4D97-AF65-F5344CB8AC3E}">
        <p14:creationId xmlns:p14="http://schemas.microsoft.com/office/powerpoint/2010/main" val="18495540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a:ln/>
        </p:spPr>
      </p:sp>
      <p:sp>
        <p:nvSpPr>
          <p:cNvPr id="6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
        <p:nvSpPr>
          <p:cNvPr id="61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484">
              <a:spcBef>
                <a:spcPct val="30000"/>
              </a:spcBef>
              <a:defRPr sz="1200">
                <a:solidFill>
                  <a:schemeClr val="tx1"/>
                </a:solidFill>
                <a:latin typeface="Times New Roman" panose="02020603050405020304" pitchFamily="18" charset="0"/>
              </a:defRPr>
            </a:lvl1pPr>
            <a:lvl2pPr marL="504783" indent="-192072" defTabSz="944484">
              <a:spcBef>
                <a:spcPct val="30000"/>
              </a:spcBef>
              <a:defRPr sz="1200">
                <a:solidFill>
                  <a:schemeClr val="tx1"/>
                </a:solidFill>
                <a:latin typeface="Times New Roman" panose="02020603050405020304" pitchFamily="18" charset="0"/>
              </a:defRPr>
            </a:lvl2pPr>
            <a:lvl3pPr marL="780985" indent="-153976" defTabSz="944484">
              <a:spcBef>
                <a:spcPct val="30000"/>
              </a:spcBef>
              <a:defRPr sz="1200">
                <a:solidFill>
                  <a:schemeClr val="tx1"/>
                </a:solidFill>
                <a:latin typeface="Times New Roman" panose="02020603050405020304" pitchFamily="18" charset="0"/>
              </a:defRPr>
            </a:lvl3pPr>
            <a:lvl4pPr marL="1093698" indent="-153976" defTabSz="944484">
              <a:spcBef>
                <a:spcPct val="30000"/>
              </a:spcBef>
              <a:defRPr sz="1200">
                <a:solidFill>
                  <a:schemeClr val="tx1"/>
                </a:solidFill>
                <a:latin typeface="Times New Roman" panose="02020603050405020304" pitchFamily="18" charset="0"/>
              </a:defRPr>
            </a:lvl4pPr>
            <a:lvl5pPr marL="1406409" indent="-153976" defTabSz="944484">
              <a:spcBef>
                <a:spcPct val="30000"/>
              </a:spcBef>
              <a:defRPr sz="1200">
                <a:solidFill>
                  <a:schemeClr val="tx1"/>
                </a:solidFill>
                <a:latin typeface="Times New Roman" panose="02020603050405020304" pitchFamily="18" charset="0"/>
              </a:defRPr>
            </a:lvl5pPr>
            <a:lvl6pPr marL="1863571" indent="-153976" defTabSz="944484" eaLnBrk="0" fontAlgn="base" hangingPunct="0">
              <a:spcBef>
                <a:spcPct val="30000"/>
              </a:spcBef>
              <a:spcAft>
                <a:spcPct val="0"/>
              </a:spcAft>
              <a:defRPr sz="1200">
                <a:solidFill>
                  <a:schemeClr val="tx1"/>
                </a:solidFill>
                <a:latin typeface="Times New Roman" panose="02020603050405020304" pitchFamily="18" charset="0"/>
              </a:defRPr>
            </a:lvl6pPr>
            <a:lvl7pPr marL="2320733" indent="-153976" defTabSz="944484" eaLnBrk="0" fontAlgn="base" hangingPunct="0">
              <a:spcBef>
                <a:spcPct val="30000"/>
              </a:spcBef>
              <a:spcAft>
                <a:spcPct val="0"/>
              </a:spcAft>
              <a:defRPr sz="1200">
                <a:solidFill>
                  <a:schemeClr val="tx1"/>
                </a:solidFill>
                <a:latin typeface="Times New Roman" panose="02020603050405020304" pitchFamily="18" charset="0"/>
              </a:defRPr>
            </a:lvl7pPr>
            <a:lvl8pPr marL="2777895" indent="-153976" defTabSz="944484" eaLnBrk="0" fontAlgn="base" hangingPunct="0">
              <a:spcBef>
                <a:spcPct val="30000"/>
              </a:spcBef>
              <a:spcAft>
                <a:spcPct val="0"/>
              </a:spcAft>
              <a:defRPr sz="1200">
                <a:solidFill>
                  <a:schemeClr val="tx1"/>
                </a:solidFill>
                <a:latin typeface="Times New Roman" panose="02020603050405020304" pitchFamily="18" charset="0"/>
              </a:defRPr>
            </a:lvl8pPr>
            <a:lvl9pPr marL="3235058" indent="-153976" defTabSz="944484"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470F9FC-2DBA-4BFB-AB5E-6E40D832658B}" type="slidenum">
              <a:rPr lang="en-US" altLang="en-US" smtClean="0"/>
              <a:pPr>
                <a:spcBef>
                  <a:spcPct val="0"/>
                </a:spcBef>
              </a:pPr>
              <a:t>71</a:t>
            </a:fld>
            <a:endParaRPr lang="en-US" altLang="en-US" dirty="0"/>
          </a:p>
        </p:txBody>
      </p:sp>
    </p:spTree>
    <p:extLst>
      <p:ext uri="{BB962C8B-B14F-4D97-AF65-F5344CB8AC3E}">
        <p14:creationId xmlns:p14="http://schemas.microsoft.com/office/powerpoint/2010/main" val="38628325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BACFFB4D-A02D-44E0-8090-07B52C7EFE60}" type="slidenum">
              <a:rPr lang="en-GB" smtClean="0"/>
              <a:pPr>
                <a:defRPr/>
              </a:pPr>
              <a:t>88</a:t>
            </a:fld>
            <a:endParaRPr lang="en-GB" dirty="0"/>
          </a:p>
        </p:txBody>
      </p:sp>
    </p:spTree>
    <p:extLst>
      <p:ext uri="{BB962C8B-B14F-4D97-AF65-F5344CB8AC3E}">
        <p14:creationId xmlns:p14="http://schemas.microsoft.com/office/powerpoint/2010/main" val="33650069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BACFFB4D-A02D-44E0-8090-07B52C7EFE60}" type="slidenum">
              <a:rPr lang="en-GB" smtClean="0"/>
              <a:pPr>
                <a:defRPr/>
              </a:pPr>
              <a:t>89</a:t>
            </a:fld>
            <a:endParaRPr lang="en-GB" dirty="0"/>
          </a:p>
        </p:txBody>
      </p:sp>
    </p:spTree>
    <p:extLst>
      <p:ext uri="{BB962C8B-B14F-4D97-AF65-F5344CB8AC3E}">
        <p14:creationId xmlns:p14="http://schemas.microsoft.com/office/powerpoint/2010/main" val="41717999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a:ln/>
        </p:spPr>
      </p:sp>
      <p:sp>
        <p:nvSpPr>
          <p:cNvPr id="6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
        <p:nvSpPr>
          <p:cNvPr id="61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484">
              <a:spcBef>
                <a:spcPct val="30000"/>
              </a:spcBef>
              <a:defRPr sz="1200">
                <a:solidFill>
                  <a:schemeClr val="tx1"/>
                </a:solidFill>
                <a:latin typeface="Times New Roman" panose="02020603050405020304" pitchFamily="18" charset="0"/>
              </a:defRPr>
            </a:lvl1pPr>
            <a:lvl2pPr marL="504783" indent="-192072" defTabSz="944484">
              <a:spcBef>
                <a:spcPct val="30000"/>
              </a:spcBef>
              <a:defRPr sz="1200">
                <a:solidFill>
                  <a:schemeClr val="tx1"/>
                </a:solidFill>
                <a:latin typeface="Times New Roman" panose="02020603050405020304" pitchFamily="18" charset="0"/>
              </a:defRPr>
            </a:lvl2pPr>
            <a:lvl3pPr marL="780985" indent="-153976" defTabSz="944484">
              <a:spcBef>
                <a:spcPct val="30000"/>
              </a:spcBef>
              <a:defRPr sz="1200">
                <a:solidFill>
                  <a:schemeClr val="tx1"/>
                </a:solidFill>
                <a:latin typeface="Times New Roman" panose="02020603050405020304" pitchFamily="18" charset="0"/>
              </a:defRPr>
            </a:lvl3pPr>
            <a:lvl4pPr marL="1093698" indent="-153976" defTabSz="944484">
              <a:spcBef>
                <a:spcPct val="30000"/>
              </a:spcBef>
              <a:defRPr sz="1200">
                <a:solidFill>
                  <a:schemeClr val="tx1"/>
                </a:solidFill>
                <a:latin typeface="Times New Roman" panose="02020603050405020304" pitchFamily="18" charset="0"/>
              </a:defRPr>
            </a:lvl4pPr>
            <a:lvl5pPr marL="1406409" indent="-153976" defTabSz="944484">
              <a:spcBef>
                <a:spcPct val="30000"/>
              </a:spcBef>
              <a:defRPr sz="1200">
                <a:solidFill>
                  <a:schemeClr val="tx1"/>
                </a:solidFill>
                <a:latin typeface="Times New Roman" panose="02020603050405020304" pitchFamily="18" charset="0"/>
              </a:defRPr>
            </a:lvl5pPr>
            <a:lvl6pPr marL="1863571" indent="-153976" defTabSz="944484" eaLnBrk="0" fontAlgn="base" hangingPunct="0">
              <a:spcBef>
                <a:spcPct val="30000"/>
              </a:spcBef>
              <a:spcAft>
                <a:spcPct val="0"/>
              </a:spcAft>
              <a:defRPr sz="1200">
                <a:solidFill>
                  <a:schemeClr val="tx1"/>
                </a:solidFill>
                <a:latin typeface="Times New Roman" panose="02020603050405020304" pitchFamily="18" charset="0"/>
              </a:defRPr>
            </a:lvl6pPr>
            <a:lvl7pPr marL="2320733" indent="-153976" defTabSz="944484" eaLnBrk="0" fontAlgn="base" hangingPunct="0">
              <a:spcBef>
                <a:spcPct val="30000"/>
              </a:spcBef>
              <a:spcAft>
                <a:spcPct val="0"/>
              </a:spcAft>
              <a:defRPr sz="1200">
                <a:solidFill>
                  <a:schemeClr val="tx1"/>
                </a:solidFill>
                <a:latin typeface="Times New Roman" panose="02020603050405020304" pitchFamily="18" charset="0"/>
              </a:defRPr>
            </a:lvl7pPr>
            <a:lvl8pPr marL="2777895" indent="-153976" defTabSz="944484" eaLnBrk="0" fontAlgn="base" hangingPunct="0">
              <a:spcBef>
                <a:spcPct val="30000"/>
              </a:spcBef>
              <a:spcAft>
                <a:spcPct val="0"/>
              </a:spcAft>
              <a:defRPr sz="1200">
                <a:solidFill>
                  <a:schemeClr val="tx1"/>
                </a:solidFill>
                <a:latin typeface="Times New Roman" panose="02020603050405020304" pitchFamily="18" charset="0"/>
              </a:defRPr>
            </a:lvl8pPr>
            <a:lvl9pPr marL="3235058" indent="-153976" defTabSz="944484"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470F9FC-2DBA-4BFB-AB5E-6E40D832658B}" type="slidenum">
              <a:rPr lang="en-US" altLang="en-US" smtClean="0"/>
              <a:pPr>
                <a:spcBef>
                  <a:spcPct val="0"/>
                </a:spcBef>
              </a:pPr>
              <a:t>92</a:t>
            </a:fld>
            <a:endParaRPr lang="en-US" altLang="en-US" dirty="0"/>
          </a:p>
        </p:txBody>
      </p:sp>
    </p:spTree>
    <p:extLst>
      <p:ext uri="{BB962C8B-B14F-4D97-AF65-F5344CB8AC3E}">
        <p14:creationId xmlns:p14="http://schemas.microsoft.com/office/powerpoint/2010/main" val="2383053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a:ln/>
        </p:spPr>
      </p:sp>
      <p:sp>
        <p:nvSpPr>
          <p:cNvPr id="6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
        <p:nvSpPr>
          <p:cNvPr id="61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484">
              <a:spcBef>
                <a:spcPct val="30000"/>
              </a:spcBef>
              <a:defRPr sz="1200">
                <a:solidFill>
                  <a:schemeClr val="tx1"/>
                </a:solidFill>
                <a:latin typeface="Times New Roman" panose="02020603050405020304" pitchFamily="18" charset="0"/>
              </a:defRPr>
            </a:lvl1pPr>
            <a:lvl2pPr marL="504783" indent="-192072" defTabSz="944484">
              <a:spcBef>
                <a:spcPct val="30000"/>
              </a:spcBef>
              <a:defRPr sz="1200">
                <a:solidFill>
                  <a:schemeClr val="tx1"/>
                </a:solidFill>
                <a:latin typeface="Times New Roman" panose="02020603050405020304" pitchFamily="18" charset="0"/>
              </a:defRPr>
            </a:lvl2pPr>
            <a:lvl3pPr marL="780985" indent="-153976" defTabSz="944484">
              <a:spcBef>
                <a:spcPct val="30000"/>
              </a:spcBef>
              <a:defRPr sz="1200">
                <a:solidFill>
                  <a:schemeClr val="tx1"/>
                </a:solidFill>
                <a:latin typeface="Times New Roman" panose="02020603050405020304" pitchFamily="18" charset="0"/>
              </a:defRPr>
            </a:lvl3pPr>
            <a:lvl4pPr marL="1093698" indent="-153976" defTabSz="944484">
              <a:spcBef>
                <a:spcPct val="30000"/>
              </a:spcBef>
              <a:defRPr sz="1200">
                <a:solidFill>
                  <a:schemeClr val="tx1"/>
                </a:solidFill>
                <a:latin typeface="Times New Roman" panose="02020603050405020304" pitchFamily="18" charset="0"/>
              </a:defRPr>
            </a:lvl4pPr>
            <a:lvl5pPr marL="1406409" indent="-153976" defTabSz="944484">
              <a:spcBef>
                <a:spcPct val="30000"/>
              </a:spcBef>
              <a:defRPr sz="1200">
                <a:solidFill>
                  <a:schemeClr val="tx1"/>
                </a:solidFill>
                <a:latin typeface="Times New Roman" panose="02020603050405020304" pitchFamily="18" charset="0"/>
              </a:defRPr>
            </a:lvl5pPr>
            <a:lvl6pPr marL="1863571" indent="-153976" defTabSz="944484" eaLnBrk="0" fontAlgn="base" hangingPunct="0">
              <a:spcBef>
                <a:spcPct val="30000"/>
              </a:spcBef>
              <a:spcAft>
                <a:spcPct val="0"/>
              </a:spcAft>
              <a:defRPr sz="1200">
                <a:solidFill>
                  <a:schemeClr val="tx1"/>
                </a:solidFill>
                <a:latin typeface="Times New Roman" panose="02020603050405020304" pitchFamily="18" charset="0"/>
              </a:defRPr>
            </a:lvl6pPr>
            <a:lvl7pPr marL="2320733" indent="-153976" defTabSz="944484" eaLnBrk="0" fontAlgn="base" hangingPunct="0">
              <a:spcBef>
                <a:spcPct val="30000"/>
              </a:spcBef>
              <a:spcAft>
                <a:spcPct val="0"/>
              </a:spcAft>
              <a:defRPr sz="1200">
                <a:solidFill>
                  <a:schemeClr val="tx1"/>
                </a:solidFill>
                <a:latin typeface="Times New Roman" panose="02020603050405020304" pitchFamily="18" charset="0"/>
              </a:defRPr>
            </a:lvl7pPr>
            <a:lvl8pPr marL="2777895" indent="-153976" defTabSz="944484" eaLnBrk="0" fontAlgn="base" hangingPunct="0">
              <a:spcBef>
                <a:spcPct val="30000"/>
              </a:spcBef>
              <a:spcAft>
                <a:spcPct val="0"/>
              </a:spcAft>
              <a:defRPr sz="1200">
                <a:solidFill>
                  <a:schemeClr val="tx1"/>
                </a:solidFill>
                <a:latin typeface="Times New Roman" panose="02020603050405020304" pitchFamily="18" charset="0"/>
              </a:defRPr>
            </a:lvl8pPr>
            <a:lvl9pPr marL="3235058" indent="-153976" defTabSz="944484"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470F9FC-2DBA-4BFB-AB5E-6E40D832658B}" type="slidenum">
              <a:rPr lang="en-US" altLang="en-US" smtClean="0"/>
              <a:pPr>
                <a:spcBef>
                  <a:spcPct val="0"/>
                </a:spcBef>
              </a:pPr>
              <a:t>93</a:t>
            </a:fld>
            <a:endParaRPr lang="en-US" altLang="en-US" dirty="0"/>
          </a:p>
        </p:txBody>
      </p:sp>
    </p:spTree>
    <p:extLst>
      <p:ext uri="{BB962C8B-B14F-4D97-AF65-F5344CB8AC3E}">
        <p14:creationId xmlns:p14="http://schemas.microsoft.com/office/powerpoint/2010/main" val="19824062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a:ln/>
        </p:spPr>
      </p:sp>
      <p:sp>
        <p:nvSpPr>
          <p:cNvPr id="6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
        <p:nvSpPr>
          <p:cNvPr id="61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484">
              <a:spcBef>
                <a:spcPct val="30000"/>
              </a:spcBef>
              <a:defRPr sz="1200">
                <a:solidFill>
                  <a:schemeClr val="tx1"/>
                </a:solidFill>
                <a:latin typeface="Times New Roman" panose="02020603050405020304" pitchFamily="18" charset="0"/>
              </a:defRPr>
            </a:lvl1pPr>
            <a:lvl2pPr marL="504783" indent="-192072" defTabSz="944484">
              <a:spcBef>
                <a:spcPct val="30000"/>
              </a:spcBef>
              <a:defRPr sz="1200">
                <a:solidFill>
                  <a:schemeClr val="tx1"/>
                </a:solidFill>
                <a:latin typeface="Times New Roman" panose="02020603050405020304" pitchFamily="18" charset="0"/>
              </a:defRPr>
            </a:lvl2pPr>
            <a:lvl3pPr marL="780985" indent="-153976" defTabSz="944484">
              <a:spcBef>
                <a:spcPct val="30000"/>
              </a:spcBef>
              <a:defRPr sz="1200">
                <a:solidFill>
                  <a:schemeClr val="tx1"/>
                </a:solidFill>
                <a:latin typeface="Times New Roman" panose="02020603050405020304" pitchFamily="18" charset="0"/>
              </a:defRPr>
            </a:lvl3pPr>
            <a:lvl4pPr marL="1093698" indent="-153976" defTabSz="944484">
              <a:spcBef>
                <a:spcPct val="30000"/>
              </a:spcBef>
              <a:defRPr sz="1200">
                <a:solidFill>
                  <a:schemeClr val="tx1"/>
                </a:solidFill>
                <a:latin typeface="Times New Roman" panose="02020603050405020304" pitchFamily="18" charset="0"/>
              </a:defRPr>
            </a:lvl4pPr>
            <a:lvl5pPr marL="1406409" indent="-153976" defTabSz="944484">
              <a:spcBef>
                <a:spcPct val="30000"/>
              </a:spcBef>
              <a:defRPr sz="1200">
                <a:solidFill>
                  <a:schemeClr val="tx1"/>
                </a:solidFill>
                <a:latin typeface="Times New Roman" panose="02020603050405020304" pitchFamily="18" charset="0"/>
              </a:defRPr>
            </a:lvl5pPr>
            <a:lvl6pPr marL="1863571" indent="-153976" defTabSz="944484" eaLnBrk="0" fontAlgn="base" hangingPunct="0">
              <a:spcBef>
                <a:spcPct val="30000"/>
              </a:spcBef>
              <a:spcAft>
                <a:spcPct val="0"/>
              </a:spcAft>
              <a:defRPr sz="1200">
                <a:solidFill>
                  <a:schemeClr val="tx1"/>
                </a:solidFill>
                <a:latin typeface="Times New Roman" panose="02020603050405020304" pitchFamily="18" charset="0"/>
              </a:defRPr>
            </a:lvl6pPr>
            <a:lvl7pPr marL="2320733" indent="-153976" defTabSz="944484" eaLnBrk="0" fontAlgn="base" hangingPunct="0">
              <a:spcBef>
                <a:spcPct val="30000"/>
              </a:spcBef>
              <a:spcAft>
                <a:spcPct val="0"/>
              </a:spcAft>
              <a:defRPr sz="1200">
                <a:solidFill>
                  <a:schemeClr val="tx1"/>
                </a:solidFill>
                <a:latin typeface="Times New Roman" panose="02020603050405020304" pitchFamily="18" charset="0"/>
              </a:defRPr>
            </a:lvl7pPr>
            <a:lvl8pPr marL="2777895" indent="-153976" defTabSz="944484" eaLnBrk="0" fontAlgn="base" hangingPunct="0">
              <a:spcBef>
                <a:spcPct val="30000"/>
              </a:spcBef>
              <a:spcAft>
                <a:spcPct val="0"/>
              </a:spcAft>
              <a:defRPr sz="1200">
                <a:solidFill>
                  <a:schemeClr val="tx1"/>
                </a:solidFill>
                <a:latin typeface="Times New Roman" panose="02020603050405020304" pitchFamily="18" charset="0"/>
              </a:defRPr>
            </a:lvl8pPr>
            <a:lvl9pPr marL="3235058" indent="-153976" defTabSz="944484"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470F9FC-2DBA-4BFB-AB5E-6E40D832658B}" type="slidenum">
              <a:rPr lang="en-US" altLang="en-US" smtClean="0"/>
              <a:pPr>
                <a:spcBef>
                  <a:spcPct val="0"/>
                </a:spcBef>
              </a:pPr>
              <a:t>6</a:t>
            </a:fld>
            <a:endParaRPr lang="en-US" altLang="en-US" dirty="0"/>
          </a:p>
        </p:txBody>
      </p:sp>
    </p:spTree>
    <p:extLst>
      <p:ext uri="{BB962C8B-B14F-4D97-AF65-F5344CB8AC3E}">
        <p14:creationId xmlns:p14="http://schemas.microsoft.com/office/powerpoint/2010/main" val="154751430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a:ln/>
        </p:spPr>
      </p:sp>
      <p:sp>
        <p:nvSpPr>
          <p:cNvPr id="6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
        <p:nvSpPr>
          <p:cNvPr id="61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484">
              <a:spcBef>
                <a:spcPct val="30000"/>
              </a:spcBef>
              <a:defRPr sz="1200">
                <a:solidFill>
                  <a:schemeClr val="tx1"/>
                </a:solidFill>
                <a:latin typeface="Times New Roman" panose="02020603050405020304" pitchFamily="18" charset="0"/>
              </a:defRPr>
            </a:lvl1pPr>
            <a:lvl2pPr marL="504783" indent="-192072" defTabSz="944484">
              <a:spcBef>
                <a:spcPct val="30000"/>
              </a:spcBef>
              <a:defRPr sz="1200">
                <a:solidFill>
                  <a:schemeClr val="tx1"/>
                </a:solidFill>
                <a:latin typeface="Times New Roman" panose="02020603050405020304" pitchFamily="18" charset="0"/>
              </a:defRPr>
            </a:lvl2pPr>
            <a:lvl3pPr marL="780985" indent="-153976" defTabSz="944484">
              <a:spcBef>
                <a:spcPct val="30000"/>
              </a:spcBef>
              <a:defRPr sz="1200">
                <a:solidFill>
                  <a:schemeClr val="tx1"/>
                </a:solidFill>
                <a:latin typeface="Times New Roman" panose="02020603050405020304" pitchFamily="18" charset="0"/>
              </a:defRPr>
            </a:lvl3pPr>
            <a:lvl4pPr marL="1093698" indent="-153976" defTabSz="944484">
              <a:spcBef>
                <a:spcPct val="30000"/>
              </a:spcBef>
              <a:defRPr sz="1200">
                <a:solidFill>
                  <a:schemeClr val="tx1"/>
                </a:solidFill>
                <a:latin typeface="Times New Roman" panose="02020603050405020304" pitchFamily="18" charset="0"/>
              </a:defRPr>
            </a:lvl4pPr>
            <a:lvl5pPr marL="1406409" indent="-153976" defTabSz="944484">
              <a:spcBef>
                <a:spcPct val="30000"/>
              </a:spcBef>
              <a:defRPr sz="1200">
                <a:solidFill>
                  <a:schemeClr val="tx1"/>
                </a:solidFill>
                <a:latin typeface="Times New Roman" panose="02020603050405020304" pitchFamily="18" charset="0"/>
              </a:defRPr>
            </a:lvl5pPr>
            <a:lvl6pPr marL="1863571" indent="-153976" defTabSz="944484" eaLnBrk="0" fontAlgn="base" hangingPunct="0">
              <a:spcBef>
                <a:spcPct val="30000"/>
              </a:spcBef>
              <a:spcAft>
                <a:spcPct val="0"/>
              </a:spcAft>
              <a:defRPr sz="1200">
                <a:solidFill>
                  <a:schemeClr val="tx1"/>
                </a:solidFill>
                <a:latin typeface="Times New Roman" panose="02020603050405020304" pitchFamily="18" charset="0"/>
              </a:defRPr>
            </a:lvl6pPr>
            <a:lvl7pPr marL="2320733" indent="-153976" defTabSz="944484" eaLnBrk="0" fontAlgn="base" hangingPunct="0">
              <a:spcBef>
                <a:spcPct val="30000"/>
              </a:spcBef>
              <a:spcAft>
                <a:spcPct val="0"/>
              </a:spcAft>
              <a:defRPr sz="1200">
                <a:solidFill>
                  <a:schemeClr val="tx1"/>
                </a:solidFill>
                <a:latin typeface="Times New Roman" panose="02020603050405020304" pitchFamily="18" charset="0"/>
              </a:defRPr>
            </a:lvl7pPr>
            <a:lvl8pPr marL="2777895" indent="-153976" defTabSz="944484" eaLnBrk="0" fontAlgn="base" hangingPunct="0">
              <a:spcBef>
                <a:spcPct val="30000"/>
              </a:spcBef>
              <a:spcAft>
                <a:spcPct val="0"/>
              </a:spcAft>
              <a:defRPr sz="1200">
                <a:solidFill>
                  <a:schemeClr val="tx1"/>
                </a:solidFill>
                <a:latin typeface="Times New Roman" panose="02020603050405020304" pitchFamily="18" charset="0"/>
              </a:defRPr>
            </a:lvl8pPr>
            <a:lvl9pPr marL="3235058" indent="-153976" defTabSz="944484"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470F9FC-2DBA-4BFB-AB5E-6E40D832658B}" type="slidenum">
              <a:rPr lang="en-US" altLang="en-US" smtClean="0"/>
              <a:pPr>
                <a:spcBef>
                  <a:spcPct val="0"/>
                </a:spcBef>
              </a:pPr>
              <a:t>94</a:t>
            </a:fld>
            <a:endParaRPr lang="en-US" altLang="en-US" dirty="0"/>
          </a:p>
        </p:txBody>
      </p:sp>
    </p:spTree>
    <p:extLst>
      <p:ext uri="{BB962C8B-B14F-4D97-AF65-F5344CB8AC3E}">
        <p14:creationId xmlns:p14="http://schemas.microsoft.com/office/powerpoint/2010/main" val="25977806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a:ln/>
        </p:spPr>
      </p:sp>
      <p:sp>
        <p:nvSpPr>
          <p:cNvPr id="6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
        <p:nvSpPr>
          <p:cNvPr id="61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484">
              <a:spcBef>
                <a:spcPct val="30000"/>
              </a:spcBef>
              <a:defRPr sz="1200">
                <a:solidFill>
                  <a:schemeClr val="tx1"/>
                </a:solidFill>
                <a:latin typeface="Times New Roman" panose="02020603050405020304" pitchFamily="18" charset="0"/>
              </a:defRPr>
            </a:lvl1pPr>
            <a:lvl2pPr marL="504783" indent="-192072" defTabSz="944484">
              <a:spcBef>
                <a:spcPct val="30000"/>
              </a:spcBef>
              <a:defRPr sz="1200">
                <a:solidFill>
                  <a:schemeClr val="tx1"/>
                </a:solidFill>
                <a:latin typeface="Times New Roman" panose="02020603050405020304" pitchFamily="18" charset="0"/>
              </a:defRPr>
            </a:lvl2pPr>
            <a:lvl3pPr marL="780985" indent="-153976" defTabSz="944484">
              <a:spcBef>
                <a:spcPct val="30000"/>
              </a:spcBef>
              <a:defRPr sz="1200">
                <a:solidFill>
                  <a:schemeClr val="tx1"/>
                </a:solidFill>
                <a:latin typeface="Times New Roman" panose="02020603050405020304" pitchFamily="18" charset="0"/>
              </a:defRPr>
            </a:lvl3pPr>
            <a:lvl4pPr marL="1093698" indent="-153976" defTabSz="944484">
              <a:spcBef>
                <a:spcPct val="30000"/>
              </a:spcBef>
              <a:defRPr sz="1200">
                <a:solidFill>
                  <a:schemeClr val="tx1"/>
                </a:solidFill>
                <a:latin typeface="Times New Roman" panose="02020603050405020304" pitchFamily="18" charset="0"/>
              </a:defRPr>
            </a:lvl4pPr>
            <a:lvl5pPr marL="1406409" indent="-153976" defTabSz="944484">
              <a:spcBef>
                <a:spcPct val="30000"/>
              </a:spcBef>
              <a:defRPr sz="1200">
                <a:solidFill>
                  <a:schemeClr val="tx1"/>
                </a:solidFill>
                <a:latin typeface="Times New Roman" panose="02020603050405020304" pitchFamily="18" charset="0"/>
              </a:defRPr>
            </a:lvl5pPr>
            <a:lvl6pPr marL="1863571" indent="-153976" defTabSz="944484" eaLnBrk="0" fontAlgn="base" hangingPunct="0">
              <a:spcBef>
                <a:spcPct val="30000"/>
              </a:spcBef>
              <a:spcAft>
                <a:spcPct val="0"/>
              </a:spcAft>
              <a:defRPr sz="1200">
                <a:solidFill>
                  <a:schemeClr val="tx1"/>
                </a:solidFill>
                <a:latin typeface="Times New Roman" panose="02020603050405020304" pitchFamily="18" charset="0"/>
              </a:defRPr>
            </a:lvl6pPr>
            <a:lvl7pPr marL="2320733" indent="-153976" defTabSz="944484" eaLnBrk="0" fontAlgn="base" hangingPunct="0">
              <a:spcBef>
                <a:spcPct val="30000"/>
              </a:spcBef>
              <a:spcAft>
                <a:spcPct val="0"/>
              </a:spcAft>
              <a:defRPr sz="1200">
                <a:solidFill>
                  <a:schemeClr val="tx1"/>
                </a:solidFill>
                <a:latin typeface="Times New Roman" panose="02020603050405020304" pitchFamily="18" charset="0"/>
              </a:defRPr>
            </a:lvl7pPr>
            <a:lvl8pPr marL="2777895" indent="-153976" defTabSz="944484" eaLnBrk="0" fontAlgn="base" hangingPunct="0">
              <a:spcBef>
                <a:spcPct val="30000"/>
              </a:spcBef>
              <a:spcAft>
                <a:spcPct val="0"/>
              </a:spcAft>
              <a:defRPr sz="1200">
                <a:solidFill>
                  <a:schemeClr val="tx1"/>
                </a:solidFill>
                <a:latin typeface="Times New Roman" panose="02020603050405020304" pitchFamily="18" charset="0"/>
              </a:defRPr>
            </a:lvl8pPr>
            <a:lvl9pPr marL="3235058" indent="-153976" defTabSz="944484"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470F9FC-2DBA-4BFB-AB5E-6E40D832658B}" type="slidenum">
              <a:rPr lang="en-US" altLang="en-US" smtClean="0"/>
              <a:pPr>
                <a:spcBef>
                  <a:spcPct val="0"/>
                </a:spcBef>
              </a:pPr>
              <a:t>96</a:t>
            </a:fld>
            <a:endParaRPr lang="en-US" altLang="en-US" dirty="0"/>
          </a:p>
        </p:txBody>
      </p:sp>
    </p:spTree>
    <p:extLst>
      <p:ext uri="{BB962C8B-B14F-4D97-AF65-F5344CB8AC3E}">
        <p14:creationId xmlns:p14="http://schemas.microsoft.com/office/powerpoint/2010/main" val="200762065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a:ln/>
        </p:spPr>
      </p:sp>
      <p:sp>
        <p:nvSpPr>
          <p:cNvPr id="6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
        <p:nvSpPr>
          <p:cNvPr id="61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484">
              <a:spcBef>
                <a:spcPct val="30000"/>
              </a:spcBef>
              <a:defRPr sz="1200">
                <a:solidFill>
                  <a:schemeClr val="tx1"/>
                </a:solidFill>
                <a:latin typeface="Times New Roman" panose="02020603050405020304" pitchFamily="18" charset="0"/>
              </a:defRPr>
            </a:lvl1pPr>
            <a:lvl2pPr marL="504783" indent="-192072" defTabSz="944484">
              <a:spcBef>
                <a:spcPct val="30000"/>
              </a:spcBef>
              <a:defRPr sz="1200">
                <a:solidFill>
                  <a:schemeClr val="tx1"/>
                </a:solidFill>
                <a:latin typeface="Times New Roman" panose="02020603050405020304" pitchFamily="18" charset="0"/>
              </a:defRPr>
            </a:lvl2pPr>
            <a:lvl3pPr marL="780985" indent="-153976" defTabSz="944484">
              <a:spcBef>
                <a:spcPct val="30000"/>
              </a:spcBef>
              <a:defRPr sz="1200">
                <a:solidFill>
                  <a:schemeClr val="tx1"/>
                </a:solidFill>
                <a:latin typeface="Times New Roman" panose="02020603050405020304" pitchFamily="18" charset="0"/>
              </a:defRPr>
            </a:lvl3pPr>
            <a:lvl4pPr marL="1093698" indent="-153976" defTabSz="944484">
              <a:spcBef>
                <a:spcPct val="30000"/>
              </a:spcBef>
              <a:defRPr sz="1200">
                <a:solidFill>
                  <a:schemeClr val="tx1"/>
                </a:solidFill>
                <a:latin typeface="Times New Roman" panose="02020603050405020304" pitchFamily="18" charset="0"/>
              </a:defRPr>
            </a:lvl4pPr>
            <a:lvl5pPr marL="1406409" indent="-153976" defTabSz="944484">
              <a:spcBef>
                <a:spcPct val="30000"/>
              </a:spcBef>
              <a:defRPr sz="1200">
                <a:solidFill>
                  <a:schemeClr val="tx1"/>
                </a:solidFill>
                <a:latin typeface="Times New Roman" panose="02020603050405020304" pitchFamily="18" charset="0"/>
              </a:defRPr>
            </a:lvl5pPr>
            <a:lvl6pPr marL="1863571" indent="-153976" defTabSz="944484" eaLnBrk="0" fontAlgn="base" hangingPunct="0">
              <a:spcBef>
                <a:spcPct val="30000"/>
              </a:spcBef>
              <a:spcAft>
                <a:spcPct val="0"/>
              </a:spcAft>
              <a:defRPr sz="1200">
                <a:solidFill>
                  <a:schemeClr val="tx1"/>
                </a:solidFill>
                <a:latin typeface="Times New Roman" panose="02020603050405020304" pitchFamily="18" charset="0"/>
              </a:defRPr>
            </a:lvl6pPr>
            <a:lvl7pPr marL="2320733" indent="-153976" defTabSz="944484" eaLnBrk="0" fontAlgn="base" hangingPunct="0">
              <a:spcBef>
                <a:spcPct val="30000"/>
              </a:spcBef>
              <a:spcAft>
                <a:spcPct val="0"/>
              </a:spcAft>
              <a:defRPr sz="1200">
                <a:solidFill>
                  <a:schemeClr val="tx1"/>
                </a:solidFill>
                <a:latin typeface="Times New Roman" panose="02020603050405020304" pitchFamily="18" charset="0"/>
              </a:defRPr>
            </a:lvl7pPr>
            <a:lvl8pPr marL="2777895" indent="-153976" defTabSz="944484" eaLnBrk="0" fontAlgn="base" hangingPunct="0">
              <a:spcBef>
                <a:spcPct val="30000"/>
              </a:spcBef>
              <a:spcAft>
                <a:spcPct val="0"/>
              </a:spcAft>
              <a:defRPr sz="1200">
                <a:solidFill>
                  <a:schemeClr val="tx1"/>
                </a:solidFill>
                <a:latin typeface="Times New Roman" panose="02020603050405020304" pitchFamily="18" charset="0"/>
              </a:defRPr>
            </a:lvl8pPr>
            <a:lvl9pPr marL="3235058" indent="-153976" defTabSz="944484"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470F9FC-2DBA-4BFB-AB5E-6E40D832658B}" type="slidenum">
              <a:rPr lang="en-US" altLang="en-US" smtClean="0"/>
              <a:pPr>
                <a:spcBef>
                  <a:spcPct val="0"/>
                </a:spcBef>
              </a:pPr>
              <a:t>97</a:t>
            </a:fld>
            <a:endParaRPr lang="en-US" altLang="en-US" dirty="0"/>
          </a:p>
        </p:txBody>
      </p:sp>
    </p:spTree>
    <p:extLst>
      <p:ext uri="{BB962C8B-B14F-4D97-AF65-F5344CB8AC3E}">
        <p14:creationId xmlns:p14="http://schemas.microsoft.com/office/powerpoint/2010/main" val="277438502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a:ln/>
        </p:spPr>
      </p:sp>
      <p:sp>
        <p:nvSpPr>
          <p:cNvPr id="6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
        <p:nvSpPr>
          <p:cNvPr id="61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484">
              <a:spcBef>
                <a:spcPct val="30000"/>
              </a:spcBef>
              <a:defRPr sz="1200">
                <a:solidFill>
                  <a:schemeClr val="tx1"/>
                </a:solidFill>
                <a:latin typeface="Times New Roman" panose="02020603050405020304" pitchFamily="18" charset="0"/>
              </a:defRPr>
            </a:lvl1pPr>
            <a:lvl2pPr marL="504783" indent="-192072" defTabSz="944484">
              <a:spcBef>
                <a:spcPct val="30000"/>
              </a:spcBef>
              <a:defRPr sz="1200">
                <a:solidFill>
                  <a:schemeClr val="tx1"/>
                </a:solidFill>
                <a:latin typeface="Times New Roman" panose="02020603050405020304" pitchFamily="18" charset="0"/>
              </a:defRPr>
            </a:lvl2pPr>
            <a:lvl3pPr marL="780985" indent="-153976" defTabSz="944484">
              <a:spcBef>
                <a:spcPct val="30000"/>
              </a:spcBef>
              <a:defRPr sz="1200">
                <a:solidFill>
                  <a:schemeClr val="tx1"/>
                </a:solidFill>
                <a:latin typeface="Times New Roman" panose="02020603050405020304" pitchFamily="18" charset="0"/>
              </a:defRPr>
            </a:lvl3pPr>
            <a:lvl4pPr marL="1093698" indent="-153976" defTabSz="944484">
              <a:spcBef>
                <a:spcPct val="30000"/>
              </a:spcBef>
              <a:defRPr sz="1200">
                <a:solidFill>
                  <a:schemeClr val="tx1"/>
                </a:solidFill>
                <a:latin typeface="Times New Roman" panose="02020603050405020304" pitchFamily="18" charset="0"/>
              </a:defRPr>
            </a:lvl4pPr>
            <a:lvl5pPr marL="1406409" indent="-153976" defTabSz="944484">
              <a:spcBef>
                <a:spcPct val="30000"/>
              </a:spcBef>
              <a:defRPr sz="1200">
                <a:solidFill>
                  <a:schemeClr val="tx1"/>
                </a:solidFill>
                <a:latin typeface="Times New Roman" panose="02020603050405020304" pitchFamily="18" charset="0"/>
              </a:defRPr>
            </a:lvl5pPr>
            <a:lvl6pPr marL="1863571" indent="-153976" defTabSz="944484" eaLnBrk="0" fontAlgn="base" hangingPunct="0">
              <a:spcBef>
                <a:spcPct val="30000"/>
              </a:spcBef>
              <a:spcAft>
                <a:spcPct val="0"/>
              </a:spcAft>
              <a:defRPr sz="1200">
                <a:solidFill>
                  <a:schemeClr val="tx1"/>
                </a:solidFill>
                <a:latin typeface="Times New Roman" panose="02020603050405020304" pitchFamily="18" charset="0"/>
              </a:defRPr>
            </a:lvl6pPr>
            <a:lvl7pPr marL="2320733" indent="-153976" defTabSz="944484" eaLnBrk="0" fontAlgn="base" hangingPunct="0">
              <a:spcBef>
                <a:spcPct val="30000"/>
              </a:spcBef>
              <a:spcAft>
                <a:spcPct val="0"/>
              </a:spcAft>
              <a:defRPr sz="1200">
                <a:solidFill>
                  <a:schemeClr val="tx1"/>
                </a:solidFill>
                <a:latin typeface="Times New Roman" panose="02020603050405020304" pitchFamily="18" charset="0"/>
              </a:defRPr>
            </a:lvl7pPr>
            <a:lvl8pPr marL="2777895" indent="-153976" defTabSz="944484" eaLnBrk="0" fontAlgn="base" hangingPunct="0">
              <a:spcBef>
                <a:spcPct val="30000"/>
              </a:spcBef>
              <a:spcAft>
                <a:spcPct val="0"/>
              </a:spcAft>
              <a:defRPr sz="1200">
                <a:solidFill>
                  <a:schemeClr val="tx1"/>
                </a:solidFill>
                <a:latin typeface="Times New Roman" panose="02020603050405020304" pitchFamily="18" charset="0"/>
              </a:defRPr>
            </a:lvl8pPr>
            <a:lvl9pPr marL="3235058" indent="-153976" defTabSz="944484"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470F9FC-2DBA-4BFB-AB5E-6E40D832658B}" type="slidenum">
              <a:rPr lang="en-US" altLang="en-US" smtClean="0"/>
              <a:pPr>
                <a:spcBef>
                  <a:spcPct val="0"/>
                </a:spcBef>
              </a:pPr>
              <a:t>98</a:t>
            </a:fld>
            <a:endParaRPr lang="en-US" altLang="en-US" dirty="0"/>
          </a:p>
        </p:txBody>
      </p:sp>
    </p:spTree>
    <p:extLst>
      <p:ext uri="{BB962C8B-B14F-4D97-AF65-F5344CB8AC3E}">
        <p14:creationId xmlns:p14="http://schemas.microsoft.com/office/powerpoint/2010/main" val="222546704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a:ln/>
        </p:spPr>
      </p:sp>
      <p:sp>
        <p:nvSpPr>
          <p:cNvPr id="6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
        <p:nvSpPr>
          <p:cNvPr id="61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484">
              <a:spcBef>
                <a:spcPct val="30000"/>
              </a:spcBef>
              <a:defRPr sz="1200">
                <a:solidFill>
                  <a:schemeClr val="tx1"/>
                </a:solidFill>
                <a:latin typeface="Times New Roman" panose="02020603050405020304" pitchFamily="18" charset="0"/>
              </a:defRPr>
            </a:lvl1pPr>
            <a:lvl2pPr marL="504783" indent="-192072" defTabSz="944484">
              <a:spcBef>
                <a:spcPct val="30000"/>
              </a:spcBef>
              <a:defRPr sz="1200">
                <a:solidFill>
                  <a:schemeClr val="tx1"/>
                </a:solidFill>
                <a:latin typeface="Times New Roman" panose="02020603050405020304" pitchFamily="18" charset="0"/>
              </a:defRPr>
            </a:lvl2pPr>
            <a:lvl3pPr marL="780985" indent="-153976" defTabSz="944484">
              <a:spcBef>
                <a:spcPct val="30000"/>
              </a:spcBef>
              <a:defRPr sz="1200">
                <a:solidFill>
                  <a:schemeClr val="tx1"/>
                </a:solidFill>
                <a:latin typeface="Times New Roman" panose="02020603050405020304" pitchFamily="18" charset="0"/>
              </a:defRPr>
            </a:lvl3pPr>
            <a:lvl4pPr marL="1093698" indent="-153976" defTabSz="944484">
              <a:spcBef>
                <a:spcPct val="30000"/>
              </a:spcBef>
              <a:defRPr sz="1200">
                <a:solidFill>
                  <a:schemeClr val="tx1"/>
                </a:solidFill>
                <a:latin typeface="Times New Roman" panose="02020603050405020304" pitchFamily="18" charset="0"/>
              </a:defRPr>
            </a:lvl4pPr>
            <a:lvl5pPr marL="1406409" indent="-153976" defTabSz="944484">
              <a:spcBef>
                <a:spcPct val="30000"/>
              </a:spcBef>
              <a:defRPr sz="1200">
                <a:solidFill>
                  <a:schemeClr val="tx1"/>
                </a:solidFill>
                <a:latin typeface="Times New Roman" panose="02020603050405020304" pitchFamily="18" charset="0"/>
              </a:defRPr>
            </a:lvl5pPr>
            <a:lvl6pPr marL="1863571" indent="-153976" defTabSz="944484" eaLnBrk="0" fontAlgn="base" hangingPunct="0">
              <a:spcBef>
                <a:spcPct val="30000"/>
              </a:spcBef>
              <a:spcAft>
                <a:spcPct val="0"/>
              </a:spcAft>
              <a:defRPr sz="1200">
                <a:solidFill>
                  <a:schemeClr val="tx1"/>
                </a:solidFill>
                <a:latin typeface="Times New Roman" panose="02020603050405020304" pitchFamily="18" charset="0"/>
              </a:defRPr>
            </a:lvl6pPr>
            <a:lvl7pPr marL="2320733" indent="-153976" defTabSz="944484" eaLnBrk="0" fontAlgn="base" hangingPunct="0">
              <a:spcBef>
                <a:spcPct val="30000"/>
              </a:spcBef>
              <a:spcAft>
                <a:spcPct val="0"/>
              </a:spcAft>
              <a:defRPr sz="1200">
                <a:solidFill>
                  <a:schemeClr val="tx1"/>
                </a:solidFill>
                <a:latin typeface="Times New Roman" panose="02020603050405020304" pitchFamily="18" charset="0"/>
              </a:defRPr>
            </a:lvl7pPr>
            <a:lvl8pPr marL="2777895" indent="-153976" defTabSz="944484" eaLnBrk="0" fontAlgn="base" hangingPunct="0">
              <a:spcBef>
                <a:spcPct val="30000"/>
              </a:spcBef>
              <a:spcAft>
                <a:spcPct val="0"/>
              </a:spcAft>
              <a:defRPr sz="1200">
                <a:solidFill>
                  <a:schemeClr val="tx1"/>
                </a:solidFill>
                <a:latin typeface="Times New Roman" panose="02020603050405020304" pitchFamily="18" charset="0"/>
              </a:defRPr>
            </a:lvl8pPr>
            <a:lvl9pPr marL="3235058" indent="-153976" defTabSz="944484"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470F9FC-2DBA-4BFB-AB5E-6E40D832658B}" type="slidenum">
              <a:rPr lang="en-US" altLang="en-US" smtClean="0"/>
              <a:pPr>
                <a:spcBef>
                  <a:spcPct val="0"/>
                </a:spcBef>
              </a:pPr>
              <a:t>99</a:t>
            </a:fld>
            <a:endParaRPr lang="en-US" altLang="en-US" dirty="0"/>
          </a:p>
        </p:txBody>
      </p:sp>
    </p:spTree>
    <p:extLst>
      <p:ext uri="{BB962C8B-B14F-4D97-AF65-F5344CB8AC3E}">
        <p14:creationId xmlns:p14="http://schemas.microsoft.com/office/powerpoint/2010/main" val="334570688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a:ln/>
        </p:spPr>
      </p:sp>
      <p:sp>
        <p:nvSpPr>
          <p:cNvPr id="6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
        <p:nvSpPr>
          <p:cNvPr id="61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484">
              <a:spcBef>
                <a:spcPct val="30000"/>
              </a:spcBef>
              <a:defRPr sz="1200">
                <a:solidFill>
                  <a:schemeClr val="tx1"/>
                </a:solidFill>
                <a:latin typeface="Times New Roman" panose="02020603050405020304" pitchFamily="18" charset="0"/>
              </a:defRPr>
            </a:lvl1pPr>
            <a:lvl2pPr marL="504783" indent="-192072" defTabSz="944484">
              <a:spcBef>
                <a:spcPct val="30000"/>
              </a:spcBef>
              <a:defRPr sz="1200">
                <a:solidFill>
                  <a:schemeClr val="tx1"/>
                </a:solidFill>
                <a:latin typeface="Times New Roman" panose="02020603050405020304" pitchFamily="18" charset="0"/>
              </a:defRPr>
            </a:lvl2pPr>
            <a:lvl3pPr marL="780985" indent="-153976" defTabSz="944484">
              <a:spcBef>
                <a:spcPct val="30000"/>
              </a:spcBef>
              <a:defRPr sz="1200">
                <a:solidFill>
                  <a:schemeClr val="tx1"/>
                </a:solidFill>
                <a:latin typeface="Times New Roman" panose="02020603050405020304" pitchFamily="18" charset="0"/>
              </a:defRPr>
            </a:lvl3pPr>
            <a:lvl4pPr marL="1093698" indent="-153976" defTabSz="944484">
              <a:spcBef>
                <a:spcPct val="30000"/>
              </a:spcBef>
              <a:defRPr sz="1200">
                <a:solidFill>
                  <a:schemeClr val="tx1"/>
                </a:solidFill>
                <a:latin typeface="Times New Roman" panose="02020603050405020304" pitchFamily="18" charset="0"/>
              </a:defRPr>
            </a:lvl4pPr>
            <a:lvl5pPr marL="1406409" indent="-153976" defTabSz="944484">
              <a:spcBef>
                <a:spcPct val="30000"/>
              </a:spcBef>
              <a:defRPr sz="1200">
                <a:solidFill>
                  <a:schemeClr val="tx1"/>
                </a:solidFill>
                <a:latin typeface="Times New Roman" panose="02020603050405020304" pitchFamily="18" charset="0"/>
              </a:defRPr>
            </a:lvl5pPr>
            <a:lvl6pPr marL="1863571" indent="-153976" defTabSz="944484" eaLnBrk="0" fontAlgn="base" hangingPunct="0">
              <a:spcBef>
                <a:spcPct val="30000"/>
              </a:spcBef>
              <a:spcAft>
                <a:spcPct val="0"/>
              </a:spcAft>
              <a:defRPr sz="1200">
                <a:solidFill>
                  <a:schemeClr val="tx1"/>
                </a:solidFill>
                <a:latin typeface="Times New Roman" panose="02020603050405020304" pitchFamily="18" charset="0"/>
              </a:defRPr>
            </a:lvl6pPr>
            <a:lvl7pPr marL="2320733" indent="-153976" defTabSz="944484" eaLnBrk="0" fontAlgn="base" hangingPunct="0">
              <a:spcBef>
                <a:spcPct val="30000"/>
              </a:spcBef>
              <a:spcAft>
                <a:spcPct val="0"/>
              </a:spcAft>
              <a:defRPr sz="1200">
                <a:solidFill>
                  <a:schemeClr val="tx1"/>
                </a:solidFill>
                <a:latin typeface="Times New Roman" panose="02020603050405020304" pitchFamily="18" charset="0"/>
              </a:defRPr>
            </a:lvl7pPr>
            <a:lvl8pPr marL="2777895" indent="-153976" defTabSz="944484" eaLnBrk="0" fontAlgn="base" hangingPunct="0">
              <a:spcBef>
                <a:spcPct val="30000"/>
              </a:spcBef>
              <a:spcAft>
                <a:spcPct val="0"/>
              </a:spcAft>
              <a:defRPr sz="1200">
                <a:solidFill>
                  <a:schemeClr val="tx1"/>
                </a:solidFill>
                <a:latin typeface="Times New Roman" panose="02020603050405020304" pitchFamily="18" charset="0"/>
              </a:defRPr>
            </a:lvl8pPr>
            <a:lvl9pPr marL="3235058" indent="-153976" defTabSz="944484"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470F9FC-2DBA-4BFB-AB5E-6E40D832658B}" type="slidenum">
              <a:rPr lang="en-US" altLang="en-US" smtClean="0"/>
              <a:pPr>
                <a:spcBef>
                  <a:spcPct val="0"/>
                </a:spcBef>
              </a:pPr>
              <a:t>100</a:t>
            </a:fld>
            <a:endParaRPr lang="en-US" altLang="en-US" dirty="0"/>
          </a:p>
        </p:txBody>
      </p:sp>
    </p:spTree>
    <p:extLst>
      <p:ext uri="{BB962C8B-B14F-4D97-AF65-F5344CB8AC3E}">
        <p14:creationId xmlns:p14="http://schemas.microsoft.com/office/powerpoint/2010/main" val="70471194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BACFFB4D-A02D-44E0-8090-07B52C7EFE60}" type="slidenum">
              <a:rPr lang="en-GB" smtClean="0"/>
              <a:pPr>
                <a:defRPr/>
              </a:pPr>
              <a:t>114</a:t>
            </a:fld>
            <a:endParaRPr lang="en-GB" dirty="0"/>
          </a:p>
        </p:txBody>
      </p:sp>
    </p:spTree>
    <p:extLst>
      <p:ext uri="{BB962C8B-B14F-4D97-AF65-F5344CB8AC3E}">
        <p14:creationId xmlns:p14="http://schemas.microsoft.com/office/powerpoint/2010/main" val="425381130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BACFFB4D-A02D-44E0-8090-07B52C7EFE60}" type="slidenum">
              <a:rPr lang="en-GB" smtClean="0"/>
              <a:pPr>
                <a:defRPr/>
              </a:pPr>
              <a:t>115</a:t>
            </a:fld>
            <a:endParaRPr lang="en-GB" dirty="0"/>
          </a:p>
        </p:txBody>
      </p:sp>
    </p:spTree>
    <p:extLst>
      <p:ext uri="{BB962C8B-B14F-4D97-AF65-F5344CB8AC3E}">
        <p14:creationId xmlns:p14="http://schemas.microsoft.com/office/powerpoint/2010/main" val="40516634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BACFFB4D-A02D-44E0-8090-07B52C7EFE60}" type="slidenum">
              <a:rPr lang="en-GB" smtClean="0"/>
              <a:pPr>
                <a:defRPr/>
              </a:pPr>
              <a:t>116</a:t>
            </a:fld>
            <a:endParaRPr lang="en-GB" dirty="0"/>
          </a:p>
        </p:txBody>
      </p:sp>
    </p:spTree>
    <p:extLst>
      <p:ext uri="{BB962C8B-B14F-4D97-AF65-F5344CB8AC3E}">
        <p14:creationId xmlns:p14="http://schemas.microsoft.com/office/powerpoint/2010/main" val="268530773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BACFFB4D-A02D-44E0-8090-07B52C7EFE60}" type="slidenum">
              <a:rPr lang="en-GB" smtClean="0"/>
              <a:pPr>
                <a:defRPr/>
              </a:pPr>
              <a:t>117</a:t>
            </a:fld>
            <a:endParaRPr lang="en-GB" dirty="0"/>
          </a:p>
        </p:txBody>
      </p:sp>
    </p:spTree>
    <p:extLst>
      <p:ext uri="{BB962C8B-B14F-4D97-AF65-F5344CB8AC3E}">
        <p14:creationId xmlns:p14="http://schemas.microsoft.com/office/powerpoint/2010/main" val="38138544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a:ln/>
        </p:spPr>
      </p:sp>
      <p:sp>
        <p:nvSpPr>
          <p:cNvPr id="6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
        <p:nvSpPr>
          <p:cNvPr id="61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484">
              <a:spcBef>
                <a:spcPct val="30000"/>
              </a:spcBef>
              <a:defRPr sz="1200">
                <a:solidFill>
                  <a:schemeClr val="tx1"/>
                </a:solidFill>
                <a:latin typeface="Times New Roman" panose="02020603050405020304" pitchFamily="18" charset="0"/>
              </a:defRPr>
            </a:lvl1pPr>
            <a:lvl2pPr marL="504783" indent="-192072" defTabSz="944484">
              <a:spcBef>
                <a:spcPct val="30000"/>
              </a:spcBef>
              <a:defRPr sz="1200">
                <a:solidFill>
                  <a:schemeClr val="tx1"/>
                </a:solidFill>
                <a:latin typeface="Times New Roman" panose="02020603050405020304" pitchFamily="18" charset="0"/>
              </a:defRPr>
            </a:lvl2pPr>
            <a:lvl3pPr marL="780985" indent="-153976" defTabSz="944484">
              <a:spcBef>
                <a:spcPct val="30000"/>
              </a:spcBef>
              <a:defRPr sz="1200">
                <a:solidFill>
                  <a:schemeClr val="tx1"/>
                </a:solidFill>
                <a:latin typeface="Times New Roman" panose="02020603050405020304" pitchFamily="18" charset="0"/>
              </a:defRPr>
            </a:lvl3pPr>
            <a:lvl4pPr marL="1093698" indent="-153976" defTabSz="944484">
              <a:spcBef>
                <a:spcPct val="30000"/>
              </a:spcBef>
              <a:defRPr sz="1200">
                <a:solidFill>
                  <a:schemeClr val="tx1"/>
                </a:solidFill>
                <a:latin typeface="Times New Roman" panose="02020603050405020304" pitchFamily="18" charset="0"/>
              </a:defRPr>
            </a:lvl4pPr>
            <a:lvl5pPr marL="1406409" indent="-153976" defTabSz="944484">
              <a:spcBef>
                <a:spcPct val="30000"/>
              </a:spcBef>
              <a:defRPr sz="1200">
                <a:solidFill>
                  <a:schemeClr val="tx1"/>
                </a:solidFill>
                <a:latin typeface="Times New Roman" panose="02020603050405020304" pitchFamily="18" charset="0"/>
              </a:defRPr>
            </a:lvl5pPr>
            <a:lvl6pPr marL="1863571" indent="-153976" defTabSz="944484" eaLnBrk="0" fontAlgn="base" hangingPunct="0">
              <a:spcBef>
                <a:spcPct val="30000"/>
              </a:spcBef>
              <a:spcAft>
                <a:spcPct val="0"/>
              </a:spcAft>
              <a:defRPr sz="1200">
                <a:solidFill>
                  <a:schemeClr val="tx1"/>
                </a:solidFill>
                <a:latin typeface="Times New Roman" panose="02020603050405020304" pitchFamily="18" charset="0"/>
              </a:defRPr>
            </a:lvl6pPr>
            <a:lvl7pPr marL="2320733" indent="-153976" defTabSz="944484" eaLnBrk="0" fontAlgn="base" hangingPunct="0">
              <a:spcBef>
                <a:spcPct val="30000"/>
              </a:spcBef>
              <a:spcAft>
                <a:spcPct val="0"/>
              </a:spcAft>
              <a:defRPr sz="1200">
                <a:solidFill>
                  <a:schemeClr val="tx1"/>
                </a:solidFill>
                <a:latin typeface="Times New Roman" panose="02020603050405020304" pitchFamily="18" charset="0"/>
              </a:defRPr>
            </a:lvl7pPr>
            <a:lvl8pPr marL="2777895" indent="-153976" defTabSz="944484" eaLnBrk="0" fontAlgn="base" hangingPunct="0">
              <a:spcBef>
                <a:spcPct val="30000"/>
              </a:spcBef>
              <a:spcAft>
                <a:spcPct val="0"/>
              </a:spcAft>
              <a:defRPr sz="1200">
                <a:solidFill>
                  <a:schemeClr val="tx1"/>
                </a:solidFill>
                <a:latin typeface="Times New Roman" panose="02020603050405020304" pitchFamily="18" charset="0"/>
              </a:defRPr>
            </a:lvl8pPr>
            <a:lvl9pPr marL="3235058" indent="-153976" defTabSz="944484"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470F9FC-2DBA-4BFB-AB5E-6E40D832658B}" type="slidenum">
              <a:rPr lang="en-US" altLang="en-US" smtClean="0"/>
              <a:pPr>
                <a:spcBef>
                  <a:spcPct val="0"/>
                </a:spcBef>
              </a:pPr>
              <a:t>7</a:t>
            </a:fld>
            <a:endParaRPr lang="en-US" altLang="en-US" dirty="0"/>
          </a:p>
        </p:txBody>
      </p:sp>
    </p:spTree>
    <p:extLst>
      <p:ext uri="{BB962C8B-B14F-4D97-AF65-F5344CB8AC3E}">
        <p14:creationId xmlns:p14="http://schemas.microsoft.com/office/powerpoint/2010/main" val="166438122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BACFFB4D-A02D-44E0-8090-07B52C7EFE60}" type="slidenum">
              <a:rPr lang="en-GB" smtClean="0"/>
              <a:pPr>
                <a:defRPr/>
              </a:pPr>
              <a:t>118</a:t>
            </a:fld>
            <a:endParaRPr lang="en-GB" dirty="0"/>
          </a:p>
        </p:txBody>
      </p:sp>
    </p:spTree>
    <p:extLst>
      <p:ext uri="{BB962C8B-B14F-4D97-AF65-F5344CB8AC3E}">
        <p14:creationId xmlns:p14="http://schemas.microsoft.com/office/powerpoint/2010/main" val="25609486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BACFFB4D-A02D-44E0-8090-07B52C7EFE60}" type="slidenum">
              <a:rPr lang="en-GB" smtClean="0"/>
              <a:pPr>
                <a:defRPr/>
              </a:pPr>
              <a:t>119</a:t>
            </a:fld>
            <a:endParaRPr lang="en-GB" dirty="0"/>
          </a:p>
        </p:txBody>
      </p:sp>
    </p:spTree>
    <p:extLst>
      <p:ext uri="{BB962C8B-B14F-4D97-AF65-F5344CB8AC3E}">
        <p14:creationId xmlns:p14="http://schemas.microsoft.com/office/powerpoint/2010/main" val="143889736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BACFFB4D-A02D-44E0-8090-07B52C7EFE60}" type="slidenum">
              <a:rPr lang="en-GB" smtClean="0"/>
              <a:pPr>
                <a:defRPr/>
              </a:pPr>
              <a:t>120</a:t>
            </a:fld>
            <a:endParaRPr lang="en-GB" dirty="0"/>
          </a:p>
        </p:txBody>
      </p:sp>
    </p:spTree>
    <p:extLst>
      <p:ext uri="{BB962C8B-B14F-4D97-AF65-F5344CB8AC3E}">
        <p14:creationId xmlns:p14="http://schemas.microsoft.com/office/powerpoint/2010/main" val="330065288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BACFFB4D-A02D-44E0-8090-07B52C7EFE60}" type="slidenum">
              <a:rPr lang="en-GB" smtClean="0"/>
              <a:pPr>
                <a:defRPr/>
              </a:pPr>
              <a:t>121</a:t>
            </a:fld>
            <a:endParaRPr lang="en-GB" dirty="0"/>
          </a:p>
        </p:txBody>
      </p:sp>
    </p:spTree>
    <p:extLst>
      <p:ext uri="{BB962C8B-B14F-4D97-AF65-F5344CB8AC3E}">
        <p14:creationId xmlns:p14="http://schemas.microsoft.com/office/powerpoint/2010/main" val="428229162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BACFFB4D-A02D-44E0-8090-07B52C7EFE60}" type="slidenum">
              <a:rPr lang="en-GB" smtClean="0"/>
              <a:pPr>
                <a:defRPr/>
              </a:pPr>
              <a:t>122</a:t>
            </a:fld>
            <a:endParaRPr lang="en-GB" dirty="0"/>
          </a:p>
        </p:txBody>
      </p:sp>
    </p:spTree>
    <p:extLst>
      <p:ext uri="{BB962C8B-B14F-4D97-AF65-F5344CB8AC3E}">
        <p14:creationId xmlns:p14="http://schemas.microsoft.com/office/powerpoint/2010/main" val="190902257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BACFFB4D-A02D-44E0-8090-07B52C7EFE60}" type="slidenum">
              <a:rPr lang="en-GB" smtClean="0"/>
              <a:pPr>
                <a:defRPr/>
              </a:pPr>
              <a:t>123</a:t>
            </a:fld>
            <a:endParaRPr lang="en-GB" dirty="0"/>
          </a:p>
        </p:txBody>
      </p:sp>
    </p:spTree>
    <p:extLst>
      <p:ext uri="{BB962C8B-B14F-4D97-AF65-F5344CB8AC3E}">
        <p14:creationId xmlns:p14="http://schemas.microsoft.com/office/powerpoint/2010/main" val="320296021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BACFFB4D-A02D-44E0-8090-07B52C7EFE60}" type="slidenum">
              <a:rPr lang="en-GB" smtClean="0"/>
              <a:pPr>
                <a:defRPr/>
              </a:pPr>
              <a:t>124</a:t>
            </a:fld>
            <a:endParaRPr lang="en-GB" dirty="0"/>
          </a:p>
        </p:txBody>
      </p:sp>
    </p:spTree>
    <p:extLst>
      <p:ext uri="{BB962C8B-B14F-4D97-AF65-F5344CB8AC3E}">
        <p14:creationId xmlns:p14="http://schemas.microsoft.com/office/powerpoint/2010/main" val="258127983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BACFFB4D-A02D-44E0-8090-07B52C7EFE60}" type="slidenum">
              <a:rPr lang="en-GB" smtClean="0"/>
              <a:pPr>
                <a:defRPr/>
              </a:pPr>
              <a:t>125</a:t>
            </a:fld>
            <a:endParaRPr lang="en-GB" dirty="0"/>
          </a:p>
        </p:txBody>
      </p:sp>
    </p:spTree>
    <p:extLst>
      <p:ext uri="{BB962C8B-B14F-4D97-AF65-F5344CB8AC3E}">
        <p14:creationId xmlns:p14="http://schemas.microsoft.com/office/powerpoint/2010/main" val="350511326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BACFFB4D-A02D-44E0-8090-07B52C7EFE60}" type="slidenum">
              <a:rPr lang="en-GB" smtClean="0"/>
              <a:pPr>
                <a:defRPr/>
              </a:pPr>
              <a:t>126</a:t>
            </a:fld>
            <a:endParaRPr lang="en-GB" dirty="0"/>
          </a:p>
        </p:txBody>
      </p:sp>
    </p:spTree>
    <p:extLst>
      <p:ext uri="{BB962C8B-B14F-4D97-AF65-F5344CB8AC3E}">
        <p14:creationId xmlns:p14="http://schemas.microsoft.com/office/powerpoint/2010/main" val="400956232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BACFFB4D-A02D-44E0-8090-07B52C7EFE60}" type="slidenum">
              <a:rPr lang="en-GB" smtClean="0"/>
              <a:pPr>
                <a:defRPr/>
              </a:pPr>
              <a:t>127</a:t>
            </a:fld>
            <a:endParaRPr lang="en-GB" dirty="0"/>
          </a:p>
        </p:txBody>
      </p:sp>
    </p:spTree>
    <p:extLst>
      <p:ext uri="{BB962C8B-B14F-4D97-AF65-F5344CB8AC3E}">
        <p14:creationId xmlns:p14="http://schemas.microsoft.com/office/powerpoint/2010/main" val="23980678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a:ln/>
        </p:spPr>
      </p:sp>
      <p:sp>
        <p:nvSpPr>
          <p:cNvPr id="6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
        <p:nvSpPr>
          <p:cNvPr id="61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484">
              <a:spcBef>
                <a:spcPct val="30000"/>
              </a:spcBef>
              <a:defRPr sz="1200">
                <a:solidFill>
                  <a:schemeClr val="tx1"/>
                </a:solidFill>
                <a:latin typeface="Times New Roman" panose="02020603050405020304" pitchFamily="18" charset="0"/>
              </a:defRPr>
            </a:lvl1pPr>
            <a:lvl2pPr marL="504783" indent="-192072" defTabSz="944484">
              <a:spcBef>
                <a:spcPct val="30000"/>
              </a:spcBef>
              <a:defRPr sz="1200">
                <a:solidFill>
                  <a:schemeClr val="tx1"/>
                </a:solidFill>
                <a:latin typeface="Times New Roman" panose="02020603050405020304" pitchFamily="18" charset="0"/>
              </a:defRPr>
            </a:lvl2pPr>
            <a:lvl3pPr marL="780985" indent="-153976" defTabSz="944484">
              <a:spcBef>
                <a:spcPct val="30000"/>
              </a:spcBef>
              <a:defRPr sz="1200">
                <a:solidFill>
                  <a:schemeClr val="tx1"/>
                </a:solidFill>
                <a:latin typeface="Times New Roman" panose="02020603050405020304" pitchFamily="18" charset="0"/>
              </a:defRPr>
            </a:lvl3pPr>
            <a:lvl4pPr marL="1093698" indent="-153976" defTabSz="944484">
              <a:spcBef>
                <a:spcPct val="30000"/>
              </a:spcBef>
              <a:defRPr sz="1200">
                <a:solidFill>
                  <a:schemeClr val="tx1"/>
                </a:solidFill>
                <a:latin typeface="Times New Roman" panose="02020603050405020304" pitchFamily="18" charset="0"/>
              </a:defRPr>
            </a:lvl4pPr>
            <a:lvl5pPr marL="1406409" indent="-153976" defTabSz="944484">
              <a:spcBef>
                <a:spcPct val="30000"/>
              </a:spcBef>
              <a:defRPr sz="1200">
                <a:solidFill>
                  <a:schemeClr val="tx1"/>
                </a:solidFill>
                <a:latin typeface="Times New Roman" panose="02020603050405020304" pitchFamily="18" charset="0"/>
              </a:defRPr>
            </a:lvl5pPr>
            <a:lvl6pPr marL="1863571" indent="-153976" defTabSz="944484" eaLnBrk="0" fontAlgn="base" hangingPunct="0">
              <a:spcBef>
                <a:spcPct val="30000"/>
              </a:spcBef>
              <a:spcAft>
                <a:spcPct val="0"/>
              </a:spcAft>
              <a:defRPr sz="1200">
                <a:solidFill>
                  <a:schemeClr val="tx1"/>
                </a:solidFill>
                <a:latin typeface="Times New Roman" panose="02020603050405020304" pitchFamily="18" charset="0"/>
              </a:defRPr>
            </a:lvl6pPr>
            <a:lvl7pPr marL="2320733" indent="-153976" defTabSz="944484" eaLnBrk="0" fontAlgn="base" hangingPunct="0">
              <a:spcBef>
                <a:spcPct val="30000"/>
              </a:spcBef>
              <a:spcAft>
                <a:spcPct val="0"/>
              </a:spcAft>
              <a:defRPr sz="1200">
                <a:solidFill>
                  <a:schemeClr val="tx1"/>
                </a:solidFill>
                <a:latin typeface="Times New Roman" panose="02020603050405020304" pitchFamily="18" charset="0"/>
              </a:defRPr>
            </a:lvl7pPr>
            <a:lvl8pPr marL="2777895" indent="-153976" defTabSz="944484" eaLnBrk="0" fontAlgn="base" hangingPunct="0">
              <a:spcBef>
                <a:spcPct val="30000"/>
              </a:spcBef>
              <a:spcAft>
                <a:spcPct val="0"/>
              </a:spcAft>
              <a:defRPr sz="1200">
                <a:solidFill>
                  <a:schemeClr val="tx1"/>
                </a:solidFill>
                <a:latin typeface="Times New Roman" panose="02020603050405020304" pitchFamily="18" charset="0"/>
              </a:defRPr>
            </a:lvl8pPr>
            <a:lvl9pPr marL="3235058" indent="-153976" defTabSz="944484"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470F9FC-2DBA-4BFB-AB5E-6E40D832658B}" type="slidenum">
              <a:rPr lang="en-US" altLang="en-US" smtClean="0"/>
              <a:pPr>
                <a:spcBef>
                  <a:spcPct val="0"/>
                </a:spcBef>
              </a:pPr>
              <a:t>8</a:t>
            </a:fld>
            <a:endParaRPr lang="en-US" altLang="en-US" dirty="0"/>
          </a:p>
        </p:txBody>
      </p:sp>
    </p:spTree>
    <p:extLst>
      <p:ext uri="{BB962C8B-B14F-4D97-AF65-F5344CB8AC3E}">
        <p14:creationId xmlns:p14="http://schemas.microsoft.com/office/powerpoint/2010/main" val="262492467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BACFFB4D-A02D-44E0-8090-07B52C7EFE60}" type="slidenum">
              <a:rPr lang="en-GB" smtClean="0"/>
              <a:pPr>
                <a:defRPr/>
              </a:pPr>
              <a:t>128</a:t>
            </a:fld>
            <a:endParaRPr lang="en-GB" dirty="0"/>
          </a:p>
        </p:txBody>
      </p:sp>
    </p:spTree>
    <p:extLst>
      <p:ext uri="{BB962C8B-B14F-4D97-AF65-F5344CB8AC3E}">
        <p14:creationId xmlns:p14="http://schemas.microsoft.com/office/powerpoint/2010/main" val="312958720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a:ln/>
        </p:spPr>
      </p:sp>
      <p:sp>
        <p:nvSpPr>
          <p:cNvPr id="6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
        <p:nvSpPr>
          <p:cNvPr id="61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484">
              <a:spcBef>
                <a:spcPct val="30000"/>
              </a:spcBef>
              <a:defRPr sz="1200">
                <a:solidFill>
                  <a:schemeClr val="tx1"/>
                </a:solidFill>
                <a:latin typeface="Times New Roman" panose="02020603050405020304" pitchFamily="18" charset="0"/>
              </a:defRPr>
            </a:lvl1pPr>
            <a:lvl2pPr marL="504783" indent="-192072" defTabSz="944484">
              <a:spcBef>
                <a:spcPct val="30000"/>
              </a:spcBef>
              <a:defRPr sz="1200">
                <a:solidFill>
                  <a:schemeClr val="tx1"/>
                </a:solidFill>
                <a:latin typeface="Times New Roman" panose="02020603050405020304" pitchFamily="18" charset="0"/>
              </a:defRPr>
            </a:lvl2pPr>
            <a:lvl3pPr marL="780985" indent="-153976" defTabSz="944484">
              <a:spcBef>
                <a:spcPct val="30000"/>
              </a:spcBef>
              <a:defRPr sz="1200">
                <a:solidFill>
                  <a:schemeClr val="tx1"/>
                </a:solidFill>
                <a:latin typeface="Times New Roman" panose="02020603050405020304" pitchFamily="18" charset="0"/>
              </a:defRPr>
            </a:lvl3pPr>
            <a:lvl4pPr marL="1093698" indent="-153976" defTabSz="944484">
              <a:spcBef>
                <a:spcPct val="30000"/>
              </a:spcBef>
              <a:defRPr sz="1200">
                <a:solidFill>
                  <a:schemeClr val="tx1"/>
                </a:solidFill>
                <a:latin typeface="Times New Roman" panose="02020603050405020304" pitchFamily="18" charset="0"/>
              </a:defRPr>
            </a:lvl4pPr>
            <a:lvl5pPr marL="1406409" indent="-153976" defTabSz="944484">
              <a:spcBef>
                <a:spcPct val="30000"/>
              </a:spcBef>
              <a:defRPr sz="1200">
                <a:solidFill>
                  <a:schemeClr val="tx1"/>
                </a:solidFill>
                <a:latin typeface="Times New Roman" panose="02020603050405020304" pitchFamily="18" charset="0"/>
              </a:defRPr>
            </a:lvl5pPr>
            <a:lvl6pPr marL="1863571" indent="-153976" defTabSz="944484" eaLnBrk="0" fontAlgn="base" hangingPunct="0">
              <a:spcBef>
                <a:spcPct val="30000"/>
              </a:spcBef>
              <a:spcAft>
                <a:spcPct val="0"/>
              </a:spcAft>
              <a:defRPr sz="1200">
                <a:solidFill>
                  <a:schemeClr val="tx1"/>
                </a:solidFill>
                <a:latin typeface="Times New Roman" panose="02020603050405020304" pitchFamily="18" charset="0"/>
              </a:defRPr>
            </a:lvl6pPr>
            <a:lvl7pPr marL="2320733" indent="-153976" defTabSz="944484" eaLnBrk="0" fontAlgn="base" hangingPunct="0">
              <a:spcBef>
                <a:spcPct val="30000"/>
              </a:spcBef>
              <a:spcAft>
                <a:spcPct val="0"/>
              </a:spcAft>
              <a:defRPr sz="1200">
                <a:solidFill>
                  <a:schemeClr val="tx1"/>
                </a:solidFill>
                <a:latin typeface="Times New Roman" panose="02020603050405020304" pitchFamily="18" charset="0"/>
              </a:defRPr>
            </a:lvl7pPr>
            <a:lvl8pPr marL="2777895" indent="-153976" defTabSz="944484" eaLnBrk="0" fontAlgn="base" hangingPunct="0">
              <a:spcBef>
                <a:spcPct val="30000"/>
              </a:spcBef>
              <a:spcAft>
                <a:spcPct val="0"/>
              </a:spcAft>
              <a:defRPr sz="1200">
                <a:solidFill>
                  <a:schemeClr val="tx1"/>
                </a:solidFill>
                <a:latin typeface="Times New Roman" panose="02020603050405020304" pitchFamily="18" charset="0"/>
              </a:defRPr>
            </a:lvl8pPr>
            <a:lvl9pPr marL="3235058" indent="-153976" defTabSz="944484"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470F9FC-2DBA-4BFB-AB5E-6E40D832658B}" type="slidenum">
              <a:rPr lang="en-US" altLang="en-US" smtClean="0"/>
              <a:pPr>
                <a:spcBef>
                  <a:spcPct val="0"/>
                </a:spcBef>
              </a:pPr>
              <a:t>135</a:t>
            </a:fld>
            <a:endParaRPr lang="en-US" altLang="en-US" dirty="0"/>
          </a:p>
        </p:txBody>
      </p:sp>
    </p:spTree>
    <p:extLst>
      <p:ext uri="{BB962C8B-B14F-4D97-AF65-F5344CB8AC3E}">
        <p14:creationId xmlns:p14="http://schemas.microsoft.com/office/powerpoint/2010/main" val="418987596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a:ln/>
        </p:spPr>
      </p:sp>
      <p:sp>
        <p:nvSpPr>
          <p:cNvPr id="6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
        <p:nvSpPr>
          <p:cNvPr id="61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484">
              <a:spcBef>
                <a:spcPct val="30000"/>
              </a:spcBef>
              <a:defRPr sz="1200">
                <a:solidFill>
                  <a:schemeClr val="tx1"/>
                </a:solidFill>
                <a:latin typeface="Times New Roman" panose="02020603050405020304" pitchFamily="18" charset="0"/>
              </a:defRPr>
            </a:lvl1pPr>
            <a:lvl2pPr marL="504783" indent="-192072" defTabSz="944484">
              <a:spcBef>
                <a:spcPct val="30000"/>
              </a:spcBef>
              <a:defRPr sz="1200">
                <a:solidFill>
                  <a:schemeClr val="tx1"/>
                </a:solidFill>
                <a:latin typeface="Times New Roman" panose="02020603050405020304" pitchFamily="18" charset="0"/>
              </a:defRPr>
            </a:lvl2pPr>
            <a:lvl3pPr marL="780985" indent="-153976" defTabSz="944484">
              <a:spcBef>
                <a:spcPct val="30000"/>
              </a:spcBef>
              <a:defRPr sz="1200">
                <a:solidFill>
                  <a:schemeClr val="tx1"/>
                </a:solidFill>
                <a:latin typeface="Times New Roman" panose="02020603050405020304" pitchFamily="18" charset="0"/>
              </a:defRPr>
            </a:lvl3pPr>
            <a:lvl4pPr marL="1093698" indent="-153976" defTabSz="944484">
              <a:spcBef>
                <a:spcPct val="30000"/>
              </a:spcBef>
              <a:defRPr sz="1200">
                <a:solidFill>
                  <a:schemeClr val="tx1"/>
                </a:solidFill>
                <a:latin typeface="Times New Roman" panose="02020603050405020304" pitchFamily="18" charset="0"/>
              </a:defRPr>
            </a:lvl4pPr>
            <a:lvl5pPr marL="1406409" indent="-153976" defTabSz="944484">
              <a:spcBef>
                <a:spcPct val="30000"/>
              </a:spcBef>
              <a:defRPr sz="1200">
                <a:solidFill>
                  <a:schemeClr val="tx1"/>
                </a:solidFill>
                <a:latin typeface="Times New Roman" panose="02020603050405020304" pitchFamily="18" charset="0"/>
              </a:defRPr>
            </a:lvl5pPr>
            <a:lvl6pPr marL="1863571" indent="-153976" defTabSz="944484" eaLnBrk="0" fontAlgn="base" hangingPunct="0">
              <a:spcBef>
                <a:spcPct val="30000"/>
              </a:spcBef>
              <a:spcAft>
                <a:spcPct val="0"/>
              </a:spcAft>
              <a:defRPr sz="1200">
                <a:solidFill>
                  <a:schemeClr val="tx1"/>
                </a:solidFill>
                <a:latin typeface="Times New Roman" panose="02020603050405020304" pitchFamily="18" charset="0"/>
              </a:defRPr>
            </a:lvl6pPr>
            <a:lvl7pPr marL="2320733" indent="-153976" defTabSz="944484" eaLnBrk="0" fontAlgn="base" hangingPunct="0">
              <a:spcBef>
                <a:spcPct val="30000"/>
              </a:spcBef>
              <a:spcAft>
                <a:spcPct val="0"/>
              </a:spcAft>
              <a:defRPr sz="1200">
                <a:solidFill>
                  <a:schemeClr val="tx1"/>
                </a:solidFill>
                <a:latin typeface="Times New Roman" panose="02020603050405020304" pitchFamily="18" charset="0"/>
              </a:defRPr>
            </a:lvl7pPr>
            <a:lvl8pPr marL="2777895" indent="-153976" defTabSz="944484" eaLnBrk="0" fontAlgn="base" hangingPunct="0">
              <a:spcBef>
                <a:spcPct val="30000"/>
              </a:spcBef>
              <a:spcAft>
                <a:spcPct val="0"/>
              </a:spcAft>
              <a:defRPr sz="1200">
                <a:solidFill>
                  <a:schemeClr val="tx1"/>
                </a:solidFill>
                <a:latin typeface="Times New Roman" panose="02020603050405020304" pitchFamily="18" charset="0"/>
              </a:defRPr>
            </a:lvl8pPr>
            <a:lvl9pPr marL="3235058" indent="-153976" defTabSz="944484"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470F9FC-2DBA-4BFB-AB5E-6E40D832658B}" type="slidenum">
              <a:rPr lang="en-US" altLang="en-US" smtClean="0"/>
              <a:pPr>
                <a:spcBef>
                  <a:spcPct val="0"/>
                </a:spcBef>
              </a:pPr>
              <a:t>136</a:t>
            </a:fld>
            <a:endParaRPr lang="en-US" altLang="en-US" dirty="0"/>
          </a:p>
        </p:txBody>
      </p:sp>
    </p:spTree>
    <p:extLst>
      <p:ext uri="{BB962C8B-B14F-4D97-AF65-F5344CB8AC3E}">
        <p14:creationId xmlns:p14="http://schemas.microsoft.com/office/powerpoint/2010/main" val="55019433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a:ln/>
        </p:spPr>
      </p:sp>
      <p:sp>
        <p:nvSpPr>
          <p:cNvPr id="6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
        <p:nvSpPr>
          <p:cNvPr id="61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484">
              <a:spcBef>
                <a:spcPct val="30000"/>
              </a:spcBef>
              <a:defRPr sz="1200">
                <a:solidFill>
                  <a:schemeClr val="tx1"/>
                </a:solidFill>
                <a:latin typeface="Times New Roman" panose="02020603050405020304" pitchFamily="18" charset="0"/>
              </a:defRPr>
            </a:lvl1pPr>
            <a:lvl2pPr marL="504783" indent="-192072" defTabSz="944484">
              <a:spcBef>
                <a:spcPct val="30000"/>
              </a:spcBef>
              <a:defRPr sz="1200">
                <a:solidFill>
                  <a:schemeClr val="tx1"/>
                </a:solidFill>
                <a:latin typeface="Times New Roman" panose="02020603050405020304" pitchFamily="18" charset="0"/>
              </a:defRPr>
            </a:lvl2pPr>
            <a:lvl3pPr marL="780985" indent="-153976" defTabSz="944484">
              <a:spcBef>
                <a:spcPct val="30000"/>
              </a:spcBef>
              <a:defRPr sz="1200">
                <a:solidFill>
                  <a:schemeClr val="tx1"/>
                </a:solidFill>
                <a:latin typeface="Times New Roman" panose="02020603050405020304" pitchFamily="18" charset="0"/>
              </a:defRPr>
            </a:lvl3pPr>
            <a:lvl4pPr marL="1093698" indent="-153976" defTabSz="944484">
              <a:spcBef>
                <a:spcPct val="30000"/>
              </a:spcBef>
              <a:defRPr sz="1200">
                <a:solidFill>
                  <a:schemeClr val="tx1"/>
                </a:solidFill>
                <a:latin typeface="Times New Roman" panose="02020603050405020304" pitchFamily="18" charset="0"/>
              </a:defRPr>
            </a:lvl4pPr>
            <a:lvl5pPr marL="1406409" indent="-153976" defTabSz="944484">
              <a:spcBef>
                <a:spcPct val="30000"/>
              </a:spcBef>
              <a:defRPr sz="1200">
                <a:solidFill>
                  <a:schemeClr val="tx1"/>
                </a:solidFill>
                <a:latin typeface="Times New Roman" panose="02020603050405020304" pitchFamily="18" charset="0"/>
              </a:defRPr>
            </a:lvl5pPr>
            <a:lvl6pPr marL="1863571" indent="-153976" defTabSz="944484" eaLnBrk="0" fontAlgn="base" hangingPunct="0">
              <a:spcBef>
                <a:spcPct val="30000"/>
              </a:spcBef>
              <a:spcAft>
                <a:spcPct val="0"/>
              </a:spcAft>
              <a:defRPr sz="1200">
                <a:solidFill>
                  <a:schemeClr val="tx1"/>
                </a:solidFill>
                <a:latin typeface="Times New Roman" panose="02020603050405020304" pitchFamily="18" charset="0"/>
              </a:defRPr>
            </a:lvl6pPr>
            <a:lvl7pPr marL="2320733" indent="-153976" defTabSz="944484" eaLnBrk="0" fontAlgn="base" hangingPunct="0">
              <a:spcBef>
                <a:spcPct val="30000"/>
              </a:spcBef>
              <a:spcAft>
                <a:spcPct val="0"/>
              </a:spcAft>
              <a:defRPr sz="1200">
                <a:solidFill>
                  <a:schemeClr val="tx1"/>
                </a:solidFill>
                <a:latin typeface="Times New Roman" panose="02020603050405020304" pitchFamily="18" charset="0"/>
              </a:defRPr>
            </a:lvl7pPr>
            <a:lvl8pPr marL="2777895" indent="-153976" defTabSz="944484" eaLnBrk="0" fontAlgn="base" hangingPunct="0">
              <a:spcBef>
                <a:spcPct val="30000"/>
              </a:spcBef>
              <a:spcAft>
                <a:spcPct val="0"/>
              </a:spcAft>
              <a:defRPr sz="1200">
                <a:solidFill>
                  <a:schemeClr val="tx1"/>
                </a:solidFill>
                <a:latin typeface="Times New Roman" panose="02020603050405020304" pitchFamily="18" charset="0"/>
              </a:defRPr>
            </a:lvl8pPr>
            <a:lvl9pPr marL="3235058" indent="-153976" defTabSz="944484"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470F9FC-2DBA-4BFB-AB5E-6E40D832658B}" type="slidenum">
              <a:rPr lang="en-US" altLang="en-US" smtClean="0"/>
              <a:pPr>
                <a:spcBef>
                  <a:spcPct val="0"/>
                </a:spcBef>
              </a:pPr>
              <a:t>137</a:t>
            </a:fld>
            <a:endParaRPr lang="en-US" altLang="en-US" dirty="0"/>
          </a:p>
        </p:txBody>
      </p:sp>
    </p:spTree>
    <p:extLst>
      <p:ext uri="{BB962C8B-B14F-4D97-AF65-F5344CB8AC3E}">
        <p14:creationId xmlns:p14="http://schemas.microsoft.com/office/powerpoint/2010/main" val="353526244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a:ln/>
        </p:spPr>
      </p:sp>
      <p:sp>
        <p:nvSpPr>
          <p:cNvPr id="6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
        <p:nvSpPr>
          <p:cNvPr id="61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484">
              <a:spcBef>
                <a:spcPct val="30000"/>
              </a:spcBef>
              <a:defRPr sz="1200">
                <a:solidFill>
                  <a:schemeClr val="tx1"/>
                </a:solidFill>
                <a:latin typeface="Times New Roman" panose="02020603050405020304" pitchFamily="18" charset="0"/>
              </a:defRPr>
            </a:lvl1pPr>
            <a:lvl2pPr marL="504783" indent="-192072" defTabSz="944484">
              <a:spcBef>
                <a:spcPct val="30000"/>
              </a:spcBef>
              <a:defRPr sz="1200">
                <a:solidFill>
                  <a:schemeClr val="tx1"/>
                </a:solidFill>
                <a:latin typeface="Times New Roman" panose="02020603050405020304" pitchFamily="18" charset="0"/>
              </a:defRPr>
            </a:lvl2pPr>
            <a:lvl3pPr marL="780985" indent="-153976" defTabSz="944484">
              <a:spcBef>
                <a:spcPct val="30000"/>
              </a:spcBef>
              <a:defRPr sz="1200">
                <a:solidFill>
                  <a:schemeClr val="tx1"/>
                </a:solidFill>
                <a:latin typeface="Times New Roman" panose="02020603050405020304" pitchFamily="18" charset="0"/>
              </a:defRPr>
            </a:lvl3pPr>
            <a:lvl4pPr marL="1093698" indent="-153976" defTabSz="944484">
              <a:spcBef>
                <a:spcPct val="30000"/>
              </a:spcBef>
              <a:defRPr sz="1200">
                <a:solidFill>
                  <a:schemeClr val="tx1"/>
                </a:solidFill>
                <a:latin typeface="Times New Roman" panose="02020603050405020304" pitchFamily="18" charset="0"/>
              </a:defRPr>
            </a:lvl4pPr>
            <a:lvl5pPr marL="1406409" indent="-153976" defTabSz="944484">
              <a:spcBef>
                <a:spcPct val="30000"/>
              </a:spcBef>
              <a:defRPr sz="1200">
                <a:solidFill>
                  <a:schemeClr val="tx1"/>
                </a:solidFill>
                <a:latin typeface="Times New Roman" panose="02020603050405020304" pitchFamily="18" charset="0"/>
              </a:defRPr>
            </a:lvl5pPr>
            <a:lvl6pPr marL="1863571" indent="-153976" defTabSz="944484" eaLnBrk="0" fontAlgn="base" hangingPunct="0">
              <a:spcBef>
                <a:spcPct val="30000"/>
              </a:spcBef>
              <a:spcAft>
                <a:spcPct val="0"/>
              </a:spcAft>
              <a:defRPr sz="1200">
                <a:solidFill>
                  <a:schemeClr val="tx1"/>
                </a:solidFill>
                <a:latin typeface="Times New Roman" panose="02020603050405020304" pitchFamily="18" charset="0"/>
              </a:defRPr>
            </a:lvl6pPr>
            <a:lvl7pPr marL="2320733" indent="-153976" defTabSz="944484" eaLnBrk="0" fontAlgn="base" hangingPunct="0">
              <a:spcBef>
                <a:spcPct val="30000"/>
              </a:spcBef>
              <a:spcAft>
                <a:spcPct val="0"/>
              </a:spcAft>
              <a:defRPr sz="1200">
                <a:solidFill>
                  <a:schemeClr val="tx1"/>
                </a:solidFill>
                <a:latin typeface="Times New Roman" panose="02020603050405020304" pitchFamily="18" charset="0"/>
              </a:defRPr>
            </a:lvl7pPr>
            <a:lvl8pPr marL="2777895" indent="-153976" defTabSz="944484" eaLnBrk="0" fontAlgn="base" hangingPunct="0">
              <a:spcBef>
                <a:spcPct val="30000"/>
              </a:spcBef>
              <a:spcAft>
                <a:spcPct val="0"/>
              </a:spcAft>
              <a:defRPr sz="1200">
                <a:solidFill>
                  <a:schemeClr val="tx1"/>
                </a:solidFill>
                <a:latin typeface="Times New Roman" panose="02020603050405020304" pitchFamily="18" charset="0"/>
              </a:defRPr>
            </a:lvl8pPr>
            <a:lvl9pPr marL="3235058" indent="-153976" defTabSz="944484"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470F9FC-2DBA-4BFB-AB5E-6E40D832658B}" type="slidenum">
              <a:rPr lang="en-US" altLang="en-US" smtClean="0"/>
              <a:pPr>
                <a:spcBef>
                  <a:spcPct val="0"/>
                </a:spcBef>
              </a:pPr>
              <a:t>138</a:t>
            </a:fld>
            <a:endParaRPr lang="en-US" altLang="en-US" dirty="0"/>
          </a:p>
        </p:txBody>
      </p:sp>
    </p:spTree>
    <p:extLst>
      <p:ext uri="{BB962C8B-B14F-4D97-AF65-F5344CB8AC3E}">
        <p14:creationId xmlns:p14="http://schemas.microsoft.com/office/powerpoint/2010/main" val="116205105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a:ln/>
        </p:spPr>
      </p:sp>
      <p:sp>
        <p:nvSpPr>
          <p:cNvPr id="6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
        <p:nvSpPr>
          <p:cNvPr id="61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484">
              <a:spcBef>
                <a:spcPct val="30000"/>
              </a:spcBef>
              <a:defRPr sz="1200">
                <a:solidFill>
                  <a:schemeClr val="tx1"/>
                </a:solidFill>
                <a:latin typeface="Times New Roman" panose="02020603050405020304" pitchFamily="18" charset="0"/>
              </a:defRPr>
            </a:lvl1pPr>
            <a:lvl2pPr marL="504783" indent="-192072" defTabSz="944484">
              <a:spcBef>
                <a:spcPct val="30000"/>
              </a:spcBef>
              <a:defRPr sz="1200">
                <a:solidFill>
                  <a:schemeClr val="tx1"/>
                </a:solidFill>
                <a:latin typeface="Times New Roman" panose="02020603050405020304" pitchFamily="18" charset="0"/>
              </a:defRPr>
            </a:lvl2pPr>
            <a:lvl3pPr marL="780985" indent="-153976" defTabSz="944484">
              <a:spcBef>
                <a:spcPct val="30000"/>
              </a:spcBef>
              <a:defRPr sz="1200">
                <a:solidFill>
                  <a:schemeClr val="tx1"/>
                </a:solidFill>
                <a:latin typeface="Times New Roman" panose="02020603050405020304" pitchFamily="18" charset="0"/>
              </a:defRPr>
            </a:lvl3pPr>
            <a:lvl4pPr marL="1093698" indent="-153976" defTabSz="944484">
              <a:spcBef>
                <a:spcPct val="30000"/>
              </a:spcBef>
              <a:defRPr sz="1200">
                <a:solidFill>
                  <a:schemeClr val="tx1"/>
                </a:solidFill>
                <a:latin typeface="Times New Roman" panose="02020603050405020304" pitchFamily="18" charset="0"/>
              </a:defRPr>
            </a:lvl4pPr>
            <a:lvl5pPr marL="1406409" indent="-153976" defTabSz="944484">
              <a:spcBef>
                <a:spcPct val="30000"/>
              </a:spcBef>
              <a:defRPr sz="1200">
                <a:solidFill>
                  <a:schemeClr val="tx1"/>
                </a:solidFill>
                <a:latin typeface="Times New Roman" panose="02020603050405020304" pitchFamily="18" charset="0"/>
              </a:defRPr>
            </a:lvl5pPr>
            <a:lvl6pPr marL="1863571" indent="-153976" defTabSz="944484" eaLnBrk="0" fontAlgn="base" hangingPunct="0">
              <a:spcBef>
                <a:spcPct val="30000"/>
              </a:spcBef>
              <a:spcAft>
                <a:spcPct val="0"/>
              </a:spcAft>
              <a:defRPr sz="1200">
                <a:solidFill>
                  <a:schemeClr val="tx1"/>
                </a:solidFill>
                <a:latin typeface="Times New Roman" panose="02020603050405020304" pitchFamily="18" charset="0"/>
              </a:defRPr>
            </a:lvl6pPr>
            <a:lvl7pPr marL="2320733" indent="-153976" defTabSz="944484" eaLnBrk="0" fontAlgn="base" hangingPunct="0">
              <a:spcBef>
                <a:spcPct val="30000"/>
              </a:spcBef>
              <a:spcAft>
                <a:spcPct val="0"/>
              </a:spcAft>
              <a:defRPr sz="1200">
                <a:solidFill>
                  <a:schemeClr val="tx1"/>
                </a:solidFill>
                <a:latin typeface="Times New Roman" panose="02020603050405020304" pitchFamily="18" charset="0"/>
              </a:defRPr>
            </a:lvl7pPr>
            <a:lvl8pPr marL="2777895" indent="-153976" defTabSz="944484" eaLnBrk="0" fontAlgn="base" hangingPunct="0">
              <a:spcBef>
                <a:spcPct val="30000"/>
              </a:spcBef>
              <a:spcAft>
                <a:spcPct val="0"/>
              </a:spcAft>
              <a:defRPr sz="1200">
                <a:solidFill>
                  <a:schemeClr val="tx1"/>
                </a:solidFill>
                <a:latin typeface="Times New Roman" panose="02020603050405020304" pitchFamily="18" charset="0"/>
              </a:defRPr>
            </a:lvl8pPr>
            <a:lvl9pPr marL="3235058" indent="-153976" defTabSz="944484"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470F9FC-2DBA-4BFB-AB5E-6E40D832658B}" type="slidenum">
              <a:rPr lang="en-US" altLang="en-US" smtClean="0"/>
              <a:pPr>
                <a:spcBef>
                  <a:spcPct val="0"/>
                </a:spcBef>
              </a:pPr>
              <a:t>139</a:t>
            </a:fld>
            <a:endParaRPr lang="en-US" altLang="en-US" dirty="0"/>
          </a:p>
        </p:txBody>
      </p:sp>
    </p:spTree>
    <p:extLst>
      <p:ext uri="{BB962C8B-B14F-4D97-AF65-F5344CB8AC3E}">
        <p14:creationId xmlns:p14="http://schemas.microsoft.com/office/powerpoint/2010/main" val="382542980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a:ln/>
        </p:spPr>
      </p:sp>
      <p:sp>
        <p:nvSpPr>
          <p:cNvPr id="6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
        <p:nvSpPr>
          <p:cNvPr id="61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484">
              <a:spcBef>
                <a:spcPct val="30000"/>
              </a:spcBef>
              <a:defRPr sz="1200">
                <a:solidFill>
                  <a:schemeClr val="tx1"/>
                </a:solidFill>
                <a:latin typeface="Times New Roman" panose="02020603050405020304" pitchFamily="18" charset="0"/>
              </a:defRPr>
            </a:lvl1pPr>
            <a:lvl2pPr marL="504783" indent="-192072" defTabSz="944484">
              <a:spcBef>
                <a:spcPct val="30000"/>
              </a:spcBef>
              <a:defRPr sz="1200">
                <a:solidFill>
                  <a:schemeClr val="tx1"/>
                </a:solidFill>
                <a:latin typeface="Times New Roman" panose="02020603050405020304" pitchFamily="18" charset="0"/>
              </a:defRPr>
            </a:lvl2pPr>
            <a:lvl3pPr marL="780985" indent="-153976" defTabSz="944484">
              <a:spcBef>
                <a:spcPct val="30000"/>
              </a:spcBef>
              <a:defRPr sz="1200">
                <a:solidFill>
                  <a:schemeClr val="tx1"/>
                </a:solidFill>
                <a:latin typeface="Times New Roman" panose="02020603050405020304" pitchFamily="18" charset="0"/>
              </a:defRPr>
            </a:lvl3pPr>
            <a:lvl4pPr marL="1093698" indent="-153976" defTabSz="944484">
              <a:spcBef>
                <a:spcPct val="30000"/>
              </a:spcBef>
              <a:defRPr sz="1200">
                <a:solidFill>
                  <a:schemeClr val="tx1"/>
                </a:solidFill>
                <a:latin typeface="Times New Roman" panose="02020603050405020304" pitchFamily="18" charset="0"/>
              </a:defRPr>
            </a:lvl4pPr>
            <a:lvl5pPr marL="1406409" indent="-153976" defTabSz="944484">
              <a:spcBef>
                <a:spcPct val="30000"/>
              </a:spcBef>
              <a:defRPr sz="1200">
                <a:solidFill>
                  <a:schemeClr val="tx1"/>
                </a:solidFill>
                <a:latin typeface="Times New Roman" panose="02020603050405020304" pitchFamily="18" charset="0"/>
              </a:defRPr>
            </a:lvl5pPr>
            <a:lvl6pPr marL="1863571" indent="-153976" defTabSz="944484" eaLnBrk="0" fontAlgn="base" hangingPunct="0">
              <a:spcBef>
                <a:spcPct val="30000"/>
              </a:spcBef>
              <a:spcAft>
                <a:spcPct val="0"/>
              </a:spcAft>
              <a:defRPr sz="1200">
                <a:solidFill>
                  <a:schemeClr val="tx1"/>
                </a:solidFill>
                <a:latin typeface="Times New Roman" panose="02020603050405020304" pitchFamily="18" charset="0"/>
              </a:defRPr>
            </a:lvl6pPr>
            <a:lvl7pPr marL="2320733" indent="-153976" defTabSz="944484" eaLnBrk="0" fontAlgn="base" hangingPunct="0">
              <a:spcBef>
                <a:spcPct val="30000"/>
              </a:spcBef>
              <a:spcAft>
                <a:spcPct val="0"/>
              </a:spcAft>
              <a:defRPr sz="1200">
                <a:solidFill>
                  <a:schemeClr val="tx1"/>
                </a:solidFill>
                <a:latin typeface="Times New Roman" panose="02020603050405020304" pitchFamily="18" charset="0"/>
              </a:defRPr>
            </a:lvl7pPr>
            <a:lvl8pPr marL="2777895" indent="-153976" defTabSz="944484" eaLnBrk="0" fontAlgn="base" hangingPunct="0">
              <a:spcBef>
                <a:spcPct val="30000"/>
              </a:spcBef>
              <a:spcAft>
                <a:spcPct val="0"/>
              </a:spcAft>
              <a:defRPr sz="1200">
                <a:solidFill>
                  <a:schemeClr val="tx1"/>
                </a:solidFill>
                <a:latin typeface="Times New Roman" panose="02020603050405020304" pitchFamily="18" charset="0"/>
              </a:defRPr>
            </a:lvl8pPr>
            <a:lvl9pPr marL="3235058" indent="-153976" defTabSz="944484"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470F9FC-2DBA-4BFB-AB5E-6E40D832658B}" type="slidenum">
              <a:rPr lang="en-US" altLang="en-US" smtClean="0"/>
              <a:pPr>
                <a:spcBef>
                  <a:spcPct val="0"/>
                </a:spcBef>
              </a:pPr>
              <a:t>140</a:t>
            </a:fld>
            <a:endParaRPr lang="en-US" altLang="en-US" dirty="0"/>
          </a:p>
        </p:txBody>
      </p:sp>
    </p:spTree>
    <p:extLst>
      <p:ext uri="{BB962C8B-B14F-4D97-AF65-F5344CB8AC3E}">
        <p14:creationId xmlns:p14="http://schemas.microsoft.com/office/powerpoint/2010/main" val="92811097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a:ln/>
        </p:spPr>
      </p:sp>
      <p:sp>
        <p:nvSpPr>
          <p:cNvPr id="6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
        <p:nvSpPr>
          <p:cNvPr id="61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484">
              <a:spcBef>
                <a:spcPct val="30000"/>
              </a:spcBef>
              <a:defRPr sz="1200">
                <a:solidFill>
                  <a:schemeClr val="tx1"/>
                </a:solidFill>
                <a:latin typeface="Times New Roman" panose="02020603050405020304" pitchFamily="18" charset="0"/>
              </a:defRPr>
            </a:lvl1pPr>
            <a:lvl2pPr marL="504783" indent="-192072" defTabSz="944484">
              <a:spcBef>
                <a:spcPct val="30000"/>
              </a:spcBef>
              <a:defRPr sz="1200">
                <a:solidFill>
                  <a:schemeClr val="tx1"/>
                </a:solidFill>
                <a:latin typeface="Times New Roman" panose="02020603050405020304" pitchFamily="18" charset="0"/>
              </a:defRPr>
            </a:lvl2pPr>
            <a:lvl3pPr marL="780985" indent="-153976" defTabSz="944484">
              <a:spcBef>
                <a:spcPct val="30000"/>
              </a:spcBef>
              <a:defRPr sz="1200">
                <a:solidFill>
                  <a:schemeClr val="tx1"/>
                </a:solidFill>
                <a:latin typeface="Times New Roman" panose="02020603050405020304" pitchFamily="18" charset="0"/>
              </a:defRPr>
            </a:lvl3pPr>
            <a:lvl4pPr marL="1093698" indent="-153976" defTabSz="944484">
              <a:spcBef>
                <a:spcPct val="30000"/>
              </a:spcBef>
              <a:defRPr sz="1200">
                <a:solidFill>
                  <a:schemeClr val="tx1"/>
                </a:solidFill>
                <a:latin typeface="Times New Roman" panose="02020603050405020304" pitchFamily="18" charset="0"/>
              </a:defRPr>
            </a:lvl4pPr>
            <a:lvl5pPr marL="1406409" indent="-153976" defTabSz="944484">
              <a:spcBef>
                <a:spcPct val="30000"/>
              </a:spcBef>
              <a:defRPr sz="1200">
                <a:solidFill>
                  <a:schemeClr val="tx1"/>
                </a:solidFill>
                <a:latin typeface="Times New Roman" panose="02020603050405020304" pitchFamily="18" charset="0"/>
              </a:defRPr>
            </a:lvl5pPr>
            <a:lvl6pPr marL="1863571" indent="-153976" defTabSz="944484" eaLnBrk="0" fontAlgn="base" hangingPunct="0">
              <a:spcBef>
                <a:spcPct val="30000"/>
              </a:spcBef>
              <a:spcAft>
                <a:spcPct val="0"/>
              </a:spcAft>
              <a:defRPr sz="1200">
                <a:solidFill>
                  <a:schemeClr val="tx1"/>
                </a:solidFill>
                <a:latin typeface="Times New Roman" panose="02020603050405020304" pitchFamily="18" charset="0"/>
              </a:defRPr>
            </a:lvl6pPr>
            <a:lvl7pPr marL="2320733" indent="-153976" defTabSz="944484" eaLnBrk="0" fontAlgn="base" hangingPunct="0">
              <a:spcBef>
                <a:spcPct val="30000"/>
              </a:spcBef>
              <a:spcAft>
                <a:spcPct val="0"/>
              </a:spcAft>
              <a:defRPr sz="1200">
                <a:solidFill>
                  <a:schemeClr val="tx1"/>
                </a:solidFill>
                <a:latin typeface="Times New Roman" panose="02020603050405020304" pitchFamily="18" charset="0"/>
              </a:defRPr>
            </a:lvl7pPr>
            <a:lvl8pPr marL="2777895" indent="-153976" defTabSz="944484" eaLnBrk="0" fontAlgn="base" hangingPunct="0">
              <a:spcBef>
                <a:spcPct val="30000"/>
              </a:spcBef>
              <a:spcAft>
                <a:spcPct val="0"/>
              </a:spcAft>
              <a:defRPr sz="1200">
                <a:solidFill>
                  <a:schemeClr val="tx1"/>
                </a:solidFill>
                <a:latin typeface="Times New Roman" panose="02020603050405020304" pitchFamily="18" charset="0"/>
              </a:defRPr>
            </a:lvl8pPr>
            <a:lvl9pPr marL="3235058" indent="-153976" defTabSz="944484"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470F9FC-2DBA-4BFB-AB5E-6E40D832658B}" type="slidenum">
              <a:rPr lang="en-US" altLang="en-US" smtClean="0"/>
              <a:pPr>
                <a:spcBef>
                  <a:spcPct val="0"/>
                </a:spcBef>
              </a:pPr>
              <a:t>141</a:t>
            </a:fld>
            <a:endParaRPr lang="en-US" altLang="en-US" dirty="0"/>
          </a:p>
        </p:txBody>
      </p:sp>
    </p:spTree>
    <p:extLst>
      <p:ext uri="{BB962C8B-B14F-4D97-AF65-F5344CB8AC3E}">
        <p14:creationId xmlns:p14="http://schemas.microsoft.com/office/powerpoint/2010/main" val="218159277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a:ln/>
        </p:spPr>
      </p:sp>
      <p:sp>
        <p:nvSpPr>
          <p:cNvPr id="6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
        <p:nvSpPr>
          <p:cNvPr id="61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484">
              <a:spcBef>
                <a:spcPct val="30000"/>
              </a:spcBef>
              <a:defRPr sz="1200">
                <a:solidFill>
                  <a:schemeClr val="tx1"/>
                </a:solidFill>
                <a:latin typeface="Times New Roman" panose="02020603050405020304" pitchFamily="18" charset="0"/>
              </a:defRPr>
            </a:lvl1pPr>
            <a:lvl2pPr marL="504783" indent="-192072" defTabSz="944484">
              <a:spcBef>
                <a:spcPct val="30000"/>
              </a:spcBef>
              <a:defRPr sz="1200">
                <a:solidFill>
                  <a:schemeClr val="tx1"/>
                </a:solidFill>
                <a:latin typeface="Times New Roman" panose="02020603050405020304" pitchFamily="18" charset="0"/>
              </a:defRPr>
            </a:lvl2pPr>
            <a:lvl3pPr marL="780985" indent="-153976" defTabSz="944484">
              <a:spcBef>
                <a:spcPct val="30000"/>
              </a:spcBef>
              <a:defRPr sz="1200">
                <a:solidFill>
                  <a:schemeClr val="tx1"/>
                </a:solidFill>
                <a:latin typeface="Times New Roman" panose="02020603050405020304" pitchFamily="18" charset="0"/>
              </a:defRPr>
            </a:lvl3pPr>
            <a:lvl4pPr marL="1093698" indent="-153976" defTabSz="944484">
              <a:spcBef>
                <a:spcPct val="30000"/>
              </a:spcBef>
              <a:defRPr sz="1200">
                <a:solidFill>
                  <a:schemeClr val="tx1"/>
                </a:solidFill>
                <a:latin typeface="Times New Roman" panose="02020603050405020304" pitchFamily="18" charset="0"/>
              </a:defRPr>
            </a:lvl4pPr>
            <a:lvl5pPr marL="1406409" indent="-153976" defTabSz="944484">
              <a:spcBef>
                <a:spcPct val="30000"/>
              </a:spcBef>
              <a:defRPr sz="1200">
                <a:solidFill>
                  <a:schemeClr val="tx1"/>
                </a:solidFill>
                <a:latin typeface="Times New Roman" panose="02020603050405020304" pitchFamily="18" charset="0"/>
              </a:defRPr>
            </a:lvl5pPr>
            <a:lvl6pPr marL="1863571" indent="-153976" defTabSz="944484" eaLnBrk="0" fontAlgn="base" hangingPunct="0">
              <a:spcBef>
                <a:spcPct val="30000"/>
              </a:spcBef>
              <a:spcAft>
                <a:spcPct val="0"/>
              </a:spcAft>
              <a:defRPr sz="1200">
                <a:solidFill>
                  <a:schemeClr val="tx1"/>
                </a:solidFill>
                <a:latin typeface="Times New Roman" panose="02020603050405020304" pitchFamily="18" charset="0"/>
              </a:defRPr>
            </a:lvl6pPr>
            <a:lvl7pPr marL="2320733" indent="-153976" defTabSz="944484" eaLnBrk="0" fontAlgn="base" hangingPunct="0">
              <a:spcBef>
                <a:spcPct val="30000"/>
              </a:spcBef>
              <a:spcAft>
                <a:spcPct val="0"/>
              </a:spcAft>
              <a:defRPr sz="1200">
                <a:solidFill>
                  <a:schemeClr val="tx1"/>
                </a:solidFill>
                <a:latin typeface="Times New Roman" panose="02020603050405020304" pitchFamily="18" charset="0"/>
              </a:defRPr>
            </a:lvl7pPr>
            <a:lvl8pPr marL="2777895" indent="-153976" defTabSz="944484" eaLnBrk="0" fontAlgn="base" hangingPunct="0">
              <a:spcBef>
                <a:spcPct val="30000"/>
              </a:spcBef>
              <a:spcAft>
                <a:spcPct val="0"/>
              </a:spcAft>
              <a:defRPr sz="1200">
                <a:solidFill>
                  <a:schemeClr val="tx1"/>
                </a:solidFill>
                <a:latin typeface="Times New Roman" panose="02020603050405020304" pitchFamily="18" charset="0"/>
              </a:defRPr>
            </a:lvl8pPr>
            <a:lvl9pPr marL="3235058" indent="-153976" defTabSz="944484"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470F9FC-2DBA-4BFB-AB5E-6E40D832658B}" type="slidenum">
              <a:rPr lang="en-US" altLang="en-US" smtClean="0"/>
              <a:pPr>
                <a:spcBef>
                  <a:spcPct val="0"/>
                </a:spcBef>
              </a:pPr>
              <a:t>142</a:t>
            </a:fld>
            <a:endParaRPr lang="en-US" altLang="en-US" dirty="0"/>
          </a:p>
        </p:txBody>
      </p:sp>
    </p:spTree>
    <p:extLst>
      <p:ext uri="{BB962C8B-B14F-4D97-AF65-F5344CB8AC3E}">
        <p14:creationId xmlns:p14="http://schemas.microsoft.com/office/powerpoint/2010/main" val="374361688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a:ln/>
        </p:spPr>
      </p:sp>
      <p:sp>
        <p:nvSpPr>
          <p:cNvPr id="6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
        <p:nvSpPr>
          <p:cNvPr id="61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484">
              <a:spcBef>
                <a:spcPct val="30000"/>
              </a:spcBef>
              <a:defRPr sz="1200">
                <a:solidFill>
                  <a:schemeClr val="tx1"/>
                </a:solidFill>
                <a:latin typeface="Times New Roman" panose="02020603050405020304" pitchFamily="18" charset="0"/>
              </a:defRPr>
            </a:lvl1pPr>
            <a:lvl2pPr marL="504783" indent="-192072" defTabSz="944484">
              <a:spcBef>
                <a:spcPct val="30000"/>
              </a:spcBef>
              <a:defRPr sz="1200">
                <a:solidFill>
                  <a:schemeClr val="tx1"/>
                </a:solidFill>
                <a:latin typeface="Times New Roman" panose="02020603050405020304" pitchFamily="18" charset="0"/>
              </a:defRPr>
            </a:lvl2pPr>
            <a:lvl3pPr marL="780985" indent="-153976" defTabSz="944484">
              <a:spcBef>
                <a:spcPct val="30000"/>
              </a:spcBef>
              <a:defRPr sz="1200">
                <a:solidFill>
                  <a:schemeClr val="tx1"/>
                </a:solidFill>
                <a:latin typeface="Times New Roman" panose="02020603050405020304" pitchFamily="18" charset="0"/>
              </a:defRPr>
            </a:lvl3pPr>
            <a:lvl4pPr marL="1093698" indent="-153976" defTabSz="944484">
              <a:spcBef>
                <a:spcPct val="30000"/>
              </a:spcBef>
              <a:defRPr sz="1200">
                <a:solidFill>
                  <a:schemeClr val="tx1"/>
                </a:solidFill>
                <a:latin typeface="Times New Roman" panose="02020603050405020304" pitchFamily="18" charset="0"/>
              </a:defRPr>
            </a:lvl4pPr>
            <a:lvl5pPr marL="1406409" indent="-153976" defTabSz="944484">
              <a:spcBef>
                <a:spcPct val="30000"/>
              </a:spcBef>
              <a:defRPr sz="1200">
                <a:solidFill>
                  <a:schemeClr val="tx1"/>
                </a:solidFill>
                <a:latin typeface="Times New Roman" panose="02020603050405020304" pitchFamily="18" charset="0"/>
              </a:defRPr>
            </a:lvl5pPr>
            <a:lvl6pPr marL="1863571" indent="-153976" defTabSz="944484" eaLnBrk="0" fontAlgn="base" hangingPunct="0">
              <a:spcBef>
                <a:spcPct val="30000"/>
              </a:spcBef>
              <a:spcAft>
                <a:spcPct val="0"/>
              </a:spcAft>
              <a:defRPr sz="1200">
                <a:solidFill>
                  <a:schemeClr val="tx1"/>
                </a:solidFill>
                <a:latin typeface="Times New Roman" panose="02020603050405020304" pitchFamily="18" charset="0"/>
              </a:defRPr>
            </a:lvl6pPr>
            <a:lvl7pPr marL="2320733" indent="-153976" defTabSz="944484" eaLnBrk="0" fontAlgn="base" hangingPunct="0">
              <a:spcBef>
                <a:spcPct val="30000"/>
              </a:spcBef>
              <a:spcAft>
                <a:spcPct val="0"/>
              </a:spcAft>
              <a:defRPr sz="1200">
                <a:solidFill>
                  <a:schemeClr val="tx1"/>
                </a:solidFill>
                <a:latin typeface="Times New Roman" panose="02020603050405020304" pitchFamily="18" charset="0"/>
              </a:defRPr>
            </a:lvl7pPr>
            <a:lvl8pPr marL="2777895" indent="-153976" defTabSz="944484" eaLnBrk="0" fontAlgn="base" hangingPunct="0">
              <a:spcBef>
                <a:spcPct val="30000"/>
              </a:spcBef>
              <a:spcAft>
                <a:spcPct val="0"/>
              </a:spcAft>
              <a:defRPr sz="1200">
                <a:solidFill>
                  <a:schemeClr val="tx1"/>
                </a:solidFill>
                <a:latin typeface="Times New Roman" panose="02020603050405020304" pitchFamily="18" charset="0"/>
              </a:defRPr>
            </a:lvl8pPr>
            <a:lvl9pPr marL="3235058" indent="-153976" defTabSz="944484"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470F9FC-2DBA-4BFB-AB5E-6E40D832658B}" type="slidenum">
              <a:rPr lang="en-US" altLang="en-US" smtClean="0"/>
              <a:pPr>
                <a:spcBef>
                  <a:spcPct val="0"/>
                </a:spcBef>
              </a:pPr>
              <a:t>143</a:t>
            </a:fld>
            <a:endParaRPr lang="en-US" altLang="en-US" dirty="0"/>
          </a:p>
        </p:txBody>
      </p:sp>
    </p:spTree>
    <p:extLst>
      <p:ext uri="{BB962C8B-B14F-4D97-AF65-F5344CB8AC3E}">
        <p14:creationId xmlns:p14="http://schemas.microsoft.com/office/powerpoint/2010/main" val="24012029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BACFFB4D-A02D-44E0-8090-07B52C7EFE60}" type="slidenum">
              <a:rPr lang="en-GB" smtClean="0"/>
              <a:pPr>
                <a:defRPr/>
              </a:pPr>
              <a:t>20</a:t>
            </a:fld>
            <a:endParaRPr lang="en-GB" dirty="0"/>
          </a:p>
        </p:txBody>
      </p:sp>
    </p:spTree>
    <p:extLst>
      <p:ext uri="{BB962C8B-B14F-4D97-AF65-F5344CB8AC3E}">
        <p14:creationId xmlns:p14="http://schemas.microsoft.com/office/powerpoint/2010/main" val="33672485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a:ln/>
        </p:spPr>
      </p:sp>
      <p:sp>
        <p:nvSpPr>
          <p:cNvPr id="6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
        <p:nvSpPr>
          <p:cNvPr id="61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484">
              <a:spcBef>
                <a:spcPct val="30000"/>
              </a:spcBef>
              <a:defRPr sz="1200">
                <a:solidFill>
                  <a:schemeClr val="tx1"/>
                </a:solidFill>
                <a:latin typeface="Times New Roman" panose="02020603050405020304" pitchFamily="18" charset="0"/>
              </a:defRPr>
            </a:lvl1pPr>
            <a:lvl2pPr marL="504783" indent="-192072" defTabSz="944484">
              <a:spcBef>
                <a:spcPct val="30000"/>
              </a:spcBef>
              <a:defRPr sz="1200">
                <a:solidFill>
                  <a:schemeClr val="tx1"/>
                </a:solidFill>
                <a:latin typeface="Times New Roman" panose="02020603050405020304" pitchFamily="18" charset="0"/>
              </a:defRPr>
            </a:lvl2pPr>
            <a:lvl3pPr marL="780985" indent="-153976" defTabSz="944484">
              <a:spcBef>
                <a:spcPct val="30000"/>
              </a:spcBef>
              <a:defRPr sz="1200">
                <a:solidFill>
                  <a:schemeClr val="tx1"/>
                </a:solidFill>
                <a:latin typeface="Times New Roman" panose="02020603050405020304" pitchFamily="18" charset="0"/>
              </a:defRPr>
            </a:lvl3pPr>
            <a:lvl4pPr marL="1093698" indent="-153976" defTabSz="944484">
              <a:spcBef>
                <a:spcPct val="30000"/>
              </a:spcBef>
              <a:defRPr sz="1200">
                <a:solidFill>
                  <a:schemeClr val="tx1"/>
                </a:solidFill>
                <a:latin typeface="Times New Roman" panose="02020603050405020304" pitchFamily="18" charset="0"/>
              </a:defRPr>
            </a:lvl4pPr>
            <a:lvl5pPr marL="1406409" indent="-153976" defTabSz="944484">
              <a:spcBef>
                <a:spcPct val="30000"/>
              </a:spcBef>
              <a:defRPr sz="1200">
                <a:solidFill>
                  <a:schemeClr val="tx1"/>
                </a:solidFill>
                <a:latin typeface="Times New Roman" panose="02020603050405020304" pitchFamily="18" charset="0"/>
              </a:defRPr>
            </a:lvl5pPr>
            <a:lvl6pPr marL="1863571" indent="-153976" defTabSz="944484" eaLnBrk="0" fontAlgn="base" hangingPunct="0">
              <a:spcBef>
                <a:spcPct val="30000"/>
              </a:spcBef>
              <a:spcAft>
                <a:spcPct val="0"/>
              </a:spcAft>
              <a:defRPr sz="1200">
                <a:solidFill>
                  <a:schemeClr val="tx1"/>
                </a:solidFill>
                <a:latin typeface="Times New Roman" panose="02020603050405020304" pitchFamily="18" charset="0"/>
              </a:defRPr>
            </a:lvl6pPr>
            <a:lvl7pPr marL="2320733" indent="-153976" defTabSz="944484" eaLnBrk="0" fontAlgn="base" hangingPunct="0">
              <a:spcBef>
                <a:spcPct val="30000"/>
              </a:spcBef>
              <a:spcAft>
                <a:spcPct val="0"/>
              </a:spcAft>
              <a:defRPr sz="1200">
                <a:solidFill>
                  <a:schemeClr val="tx1"/>
                </a:solidFill>
                <a:latin typeface="Times New Roman" panose="02020603050405020304" pitchFamily="18" charset="0"/>
              </a:defRPr>
            </a:lvl7pPr>
            <a:lvl8pPr marL="2777895" indent="-153976" defTabSz="944484" eaLnBrk="0" fontAlgn="base" hangingPunct="0">
              <a:spcBef>
                <a:spcPct val="30000"/>
              </a:spcBef>
              <a:spcAft>
                <a:spcPct val="0"/>
              </a:spcAft>
              <a:defRPr sz="1200">
                <a:solidFill>
                  <a:schemeClr val="tx1"/>
                </a:solidFill>
                <a:latin typeface="Times New Roman" panose="02020603050405020304" pitchFamily="18" charset="0"/>
              </a:defRPr>
            </a:lvl8pPr>
            <a:lvl9pPr marL="3235058" indent="-153976" defTabSz="944484"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470F9FC-2DBA-4BFB-AB5E-6E40D832658B}" type="slidenum">
              <a:rPr lang="en-US" altLang="en-US" smtClean="0"/>
              <a:pPr>
                <a:spcBef>
                  <a:spcPct val="0"/>
                </a:spcBef>
              </a:pPr>
              <a:t>160</a:t>
            </a:fld>
            <a:endParaRPr lang="en-US" altLang="en-US" dirty="0"/>
          </a:p>
        </p:txBody>
      </p:sp>
    </p:spTree>
    <p:extLst>
      <p:ext uri="{BB962C8B-B14F-4D97-AF65-F5344CB8AC3E}">
        <p14:creationId xmlns:p14="http://schemas.microsoft.com/office/powerpoint/2010/main" val="414059936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a:ln/>
        </p:spPr>
      </p:sp>
      <p:sp>
        <p:nvSpPr>
          <p:cNvPr id="6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
        <p:nvSpPr>
          <p:cNvPr id="61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484">
              <a:spcBef>
                <a:spcPct val="30000"/>
              </a:spcBef>
              <a:defRPr sz="1200">
                <a:solidFill>
                  <a:schemeClr val="tx1"/>
                </a:solidFill>
                <a:latin typeface="Times New Roman" panose="02020603050405020304" pitchFamily="18" charset="0"/>
              </a:defRPr>
            </a:lvl1pPr>
            <a:lvl2pPr marL="504783" indent="-192072" defTabSz="944484">
              <a:spcBef>
                <a:spcPct val="30000"/>
              </a:spcBef>
              <a:defRPr sz="1200">
                <a:solidFill>
                  <a:schemeClr val="tx1"/>
                </a:solidFill>
                <a:latin typeface="Times New Roman" panose="02020603050405020304" pitchFamily="18" charset="0"/>
              </a:defRPr>
            </a:lvl2pPr>
            <a:lvl3pPr marL="780985" indent="-153976" defTabSz="944484">
              <a:spcBef>
                <a:spcPct val="30000"/>
              </a:spcBef>
              <a:defRPr sz="1200">
                <a:solidFill>
                  <a:schemeClr val="tx1"/>
                </a:solidFill>
                <a:latin typeface="Times New Roman" panose="02020603050405020304" pitchFamily="18" charset="0"/>
              </a:defRPr>
            </a:lvl3pPr>
            <a:lvl4pPr marL="1093698" indent="-153976" defTabSz="944484">
              <a:spcBef>
                <a:spcPct val="30000"/>
              </a:spcBef>
              <a:defRPr sz="1200">
                <a:solidFill>
                  <a:schemeClr val="tx1"/>
                </a:solidFill>
                <a:latin typeface="Times New Roman" panose="02020603050405020304" pitchFamily="18" charset="0"/>
              </a:defRPr>
            </a:lvl4pPr>
            <a:lvl5pPr marL="1406409" indent="-153976" defTabSz="944484">
              <a:spcBef>
                <a:spcPct val="30000"/>
              </a:spcBef>
              <a:defRPr sz="1200">
                <a:solidFill>
                  <a:schemeClr val="tx1"/>
                </a:solidFill>
                <a:latin typeface="Times New Roman" panose="02020603050405020304" pitchFamily="18" charset="0"/>
              </a:defRPr>
            </a:lvl5pPr>
            <a:lvl6pPr marL="1863571" indent="-153976" defTabSz="944484" eaLnBrk="0" fontAlgn="base" hangingPunct="0">
              <a:spcBef>
                <a:spcPct val="30000"/>
              </a:spcBef>
              <a:spcAft>
                <a:spcPct val="0"/>
              </a:spcAft>
              <a:defRPr sz="1200">
                <a:solidFill>
                  <a:schemeClr val="tx1"/>
                </a:solidFill>
                <a:latin typeface="Times New Roman" panose="02020603050405020304" pitchFamily="18" charset="0"/>
              </a:defRPr>
            </a:lvl6pPr>
            <a:lvl7pPr marL="2320733" indent="-153976" defTabSz="944484" eaLnBrk="0" fontAlgn="base" hangingPunct="0">
              <a:spcBef>
                <a:spcPct val="30000"/>
              </a:spcBef>
              <a:spcAft>
                <a:spcPct val="0"/>
              </a:spcAft>
              <a:defRPr sz="1200">
                <a:solidFill>
                  <a:schemeClr val="tx1"/>
                </a:solidFill>
                <a:latin typeface="Times New Roman" panose="02020603050405020304" pitchFamily="18" charset="0"/>
              </a:defRPr>
            </a:lvl7pPr>
            <a:lvl8pPr marL="2777895" indent="-153976" defTabSz="944484" eaLnBrk="0" fontAlgn="base" hangingPunct="0">
              <a:spcBef>
                <a:spcPct val="30000"/>
              </a:spcBef>
              <a:spcAft>
                <a:spcPct val="0"/>
              </a:spcAft>
              <a:defRPr sz="1200">
                <a:solidFill>
                  <a:schemeClr val="tx1"/>
                </a:solidFill>
                <a:latin typeface="Times New Roman" panose="02020603050405020304" pitchFamily="18" charset="0"/>
              </a:defRPr>
            </a:lvl8pPr>
            <a:lvl9pPr marL="3235058" indent="-153976" defTabSz="944484"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470F9FC-2DBA-4BFB-AB5E-6E40D832658B}" type="slidenum">
              <a:rPr lang="en-US" altLang="en-US" smtClean="0"/>
              <a:pPr>
                <a:spcBef>
                  <a:spcPct val="0"/>
                </a:spcBef>
              </a:pPr>
              <a:t>161</a:t>
            </a:fld>
            <a:endParaRPr lang="en-US" altLang="en-US" dirty="0"/>
          </a:p>
        </p:txBody>
      </p:sp>
    </p:spTree>
    <p:extLst>
      <p:ext uri="{BB962C8B-B14F-4D97-AF65-F5344CB8AC3E}">
        <p14:creationId xmlns:p14="http://schemas.microsoft.com/office/powerpoint/2010/main" val="392268459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a:ln/>
        </p:spPr>
      </p:sp>
      <p:sp>
        <p:nvSpPr>
          <p:cNvPr id="6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
        <p:nvSpPr>
          <p:cNvPr id="61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484">
              <a:spcBef>
                <a:spcPct val="30000"/>
              </a:spcBef>
              <a:defRPr sz="1200">
                <a:solidFill>
                  <a:schemeClr val="tx1"/>
                </a:solidFill>
                <a:latin typeface="Times New Roman" panose="02020603050405020304" pitchFamily="18" charset="0"/>
              </a:defRPr>
            </a:lvl1pPr>
            <a:lvl2pPr marL="504783" indent="-192072" defTabSz="944484">
              <a:spcBef>
                <a:spcPct val="30000"/>
              </a:spcBef>
              <a:defRPr sz="1200">
                <a:solidFill>
                  <a:schemeClr val="tx1"/>
                </a:solidFill>
                <a:latin typeface="Times New Roman" panose="02020603050405020304" pitchFamily="18" charset="0"/>
              </a:defRPr>
            </a:lvl2pPr>
            <a:lvl3pPr marL="780985" indent="-153976" defTabSz="944484">
              <a:spcBef>
                <a:spcPct val="30000"/>
              </a:spcBef>
              <a:defRPr sz="1200">
                <a:solidFill>
                  <a:schemeClr val="tx1"/>
                </a:solidFill>
                <a:latin typeface="Times New Roman" panose="02020603050405020304" pitchFamily="18" charset="0"/>
              </a:defRPr>
            </a:lvl3pPr>
            <a:lvl4pPr marL="1093698" indent="-153976" defTabSz="944484">
              <a:spcBef>
                <a:spcPct val="30000"/>
              </a:spcBef>
              <a:defRPr sz="1200">
                <a:solidFill>
                  <a:schemeClr val="tx1"/>
                </a:solidFill>
                <a:latin typeface="Times New Roman" panose="02020603050405020304" pitchFamily="18" charset="0"/>
              </a:defRPr>
            </a:lvl4pPr>
            <a:lvl5pPr marL="1406409" indent="-153976" defTabSz="944484">
              <a:spcBef>
                <a:spcPct val="30000"/>
              </a:spcBef>
              <a:defRPr sz="1200">
                <a:solidFill>
                  <a:schemeClr val="tx1"/>
                </a:solidFill>
                <a:latin typeface="Times New Roman" panose="02020603050405020304" pitchFamily="18" charset="0"/>
              </a:defRPr>
            </a:lvl5pPr>
            <a:lvl6pPr marL="1863571" indent="-153976" defTabSz="944484" eaLnBrk="0" fontAlgn="base" hangingPunct="0">
              <a:spcBef>
                <a:spcPct val="30000"/>
              </a:spcBef>
              <a:spcAft>
                <a:spcPct val="0"/>
              </a:spcAft>
              <a:defRPr sz="1200">
                <a:solidFill>
                  <a:schemeClr val="tx1"/>
                </a:solidFill>
                <a:latin typeface="Times New Roman" panose="02020603050405020304" pitchFamily="18" charset="0"/>
              </a:defRPr>
            </a:lvl6pPr>
            <a:lvl7pPr marL="2320733" indent="-153976" defTabSz="944484" eaLnBrk="0" fontAlgn="base" hangingPunct="0">
              <a:spcBef>
                <a:spcPct val="30000"/>
              </a:spcBef>
              <a:spcAft>
                <a:spcPct val="0"/>
              </a:spcAft>
              <a:defRPr sz="1200">
                <a:solidFill>
                  <a:schemeClr val="tx1"/>
                </a:solidFill>
                <a:latin typeface="Times New Roman" panose="02020603050405020304" pitchFamily="18" charset="0"/>
              </a:defRPr>
            </a:lvl7pPr>
            <a:lvl8pPr marL="2777895" indent="-153976" defTabSz="944484" eaLnBrk="0" fontAlgn="base" hangingPunct="0">
              <a:spcBef>
                <a:spcPct val="30000"/>
              </a:spcBef>
              <a:spcAft>
                <a:spcPct val="0"/>
              </a:spcAft>
              <a:defRPr sz="1200">
                <a:solidFill>
                  <a:schemeClr val="tx1"/>
                </a:solidFill>
                <a:latin typeface="Times New Roman" panose="02020603050405020304" pitchFamily="18" charset="0"/>
              </a:defRPr>
            </a:lvl8pPr>
            <a:lvl9pPr marL="3235058" indent="-153976" defTabSz="944484"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470F9FC-2DBA-4BFB-AB5E-6E40D832658B}" type="slidenum">
              <a:rPr lang="en-US" altLang="en-US" smtClean="0"/>
              <a:pPr>
                <a:spcBef>
                  <a:spcPct val="0"/>
                </a:spcBef>
              </a:pPr>
              <a:t>162</a:t>
            </a:fld>
            <a:endParaRPr lang="en-US" altLang="en-US" dirty="0"/>
          </a:p>
        </p:txBody>
      </p:sp>
    </p:spTree>
    <p:extLst>
      <p:ext uri="{BB962C8B-B14F-4D97-AF65-F5344CB8AC3E}">
        <p14:creationId xmlns:p14="http://schemas.microsoft.com/office/powerpoint/2010/main" val="5967215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a:ln/>
        </p:spPr>
      </p:sp>
      <p:sp>
        <p:nvSpPr>
          <p:cNvPr id="6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
        <p:nvSpPr>
          <p:cNvPr id="61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484">
              <a:spcBef>
                <a:spcPct val="30000"/>
              </a:spcBef>
              <a:defRPr sz="1200">
                <a:solidFill>
                  <a:schemeClr val="tx1"/>
                </a:solidFill>
                <a:latin typeface="Times New Roman" panose="02020603050405020304" pitchFamily="18" charset="0"/>
              </a:defRPr>
            </a:lvl1pPr>
            <a:lvl2pPr marL="504783" indent="-192072" defTabSz="944484">
              <a:spcBef>
                <a:spcPct val="30000"/>
              </a:spcBef>
              <a:defRPr sz="1200">
                <a:solidFill>
                  <a:schemeClr val="tx1"/>
                </a:solidFill>
                <a:latin typeface="Times New Roman" panose="02020603050405020304" pitchFamily="18" charset="0"/>
              </a:defRPr>
            </a:lvl2pPr>
            <a:lvl3pPr marL="780985" indent="-153976" defTabSz="944484">
              <a:spcBef>
                <a:spcPct val="30000"/>
              </a:spcBef>
              <a:defRPr sz="1200">
                <a:solidFill>
                  <a:schemeClr val="tx1"/>
                </a:solidFill>
                <a:latin typeface="Times New Roman" panose="02020603050405020304" pitchFamily="18" charset="0"/>
              </a:defRPr>
            </a:lvl3pPr>
            <a:lvl4pPr marL="1093698" indent="-153976" defTabSz="944484">
              <a:spcBef>
                <a:spcPct val="30000"/>
              </a:spcBef>
              <a:defRPr sz="1200">
                <a:solidFill>
                  <a:schemeClr val="tx1"/>
                </a:solidFill>
                <a:latin typeface="Times New Roman" panose="02020603050405020304" pitchFamily="18" charset="0"/>
              </a:defRPr>
            </a:lvl4pPr>
            <a:lvl5pPr marL="1406409" indent="-153976" defTabSz="944484">
              <a:spcBef>
                <a:spcPct val="30000"/>
              </a:spcBef>
              <a:defRPr sz="1200">
                <a:solidFill>
                  <a:schemeClr val="tx1"/>
                </a:solidFill>
                <a:latin typeface="Times New Roman" panose="02020603050405020304" pitchFamily="18" charset="0"/>
              </a:defRPr>
            </a:lvl5pPr>
            <a:lvl6pPr marL="1863571" indent="-153976" defTabSz="944484" eaLnBrk="0" fontAlgn="base" hangingPunct="0">
              <a:spcBef>
                <a:spcPct val="30000"/>
              </a:spcBef>
              <a:spcAft>
                <a:spcPct val="0"/>
              </a:spcAft>
              <a:defRPr sz="1200">
                <a:solidFill>
                  <a:schemeClr val="tx1"/>
                </a:solidFill>
                <a:latin typeface="Times New Roman" panose="02020603050405020304" pitchFamily="18" charset="0"/>
              </a:defRPr>
            </a:lvl6pPr>
            <a:lvl7pPr marL="2320733" indent="-153976" defTabSz="944484" eaLnBrk="0" fontAlgn="base" hangingPunct="0">
              <a:spcBef>
                <a:spcPct val="30000"/>
              </a:spcBef>
              <a:spcAft>
                <a:spcPct val="0"/>
              </a:spcAft>
              <a:defRPr sz="1200">
                <a:solidFill>
                  <a:schemeClr val="tx1"/>
                </a:solidFill>
                <a:latin typeface="Times New Roman" panose="02020603050405020304" pitchFamily="18" charset="0"/>
              </a:defRPr>
            </a:lvl7pPr>
            <a:lvl8pPr marL="2777895" indent="-153976" defTabSz="944484" eaLnBrk="0" fontAlgn="base" hangingPunct="0">
              <a:spcBef>
                <a:spcPct val="30000"/>
              </a:spcBef>
              <a:spcAft>
                <a:spcPct val="0"/>
              </a:spcAft>
              <a:defRPr sz="1200">
                <a:solidFill>
                  <a:schemeClr val="tx1"/>
                </a:solidFill>
                <a:latin typeface="Times New Roman" panose="02020603050405020304" pitchFamily="18" charset="0"/>
              </a:defRPr>
            </a:lvl8pPr>
            <a:lvl9pPr marL="3235058" indent="-153976" defTabSz="944484"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470F9FC-2DBA-4BFB-AB5E-6E40D832658B}" type="slidenum">
              <a:rPr lang="en-US" altLang="en-US" smtClean="0"/>
              <a:pPr>
                <a:spcBef>
                  <a:spcPct val="0"/>
                </a:spcBef>
              </a:pPr>
              <a:t>163</a:t>
            </a:fld>
            <a:endParaRPr lang="en-US" altLang="en-US" dirty="0"/>
          </a:p>
        </p:txBody>
      </p:sp>
    </p:spTree>
    <p:extLst>
      <p:ext uri="{BB962C8B-B14F-4D97-AF65-F5344CB8AC3E}">
        <p14:creationId xmlns:p14="http://schemas.microsoft.com/office/powerpoint/2010/main" val="401342694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a:ln/>
        </p:spPr>
      </p:sp>
      <p:sp>
        <p:nvSpPr>
          <p:cNvPr id="6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
        <p:nvSpPr>
          <p:cNvPr id="61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484">
              <a:spcBef>
                <a:spcPct val="30000"/>
              </a:spcBef>
              <a:defRPr sz="1200">
                <a:solidFill>
                  <a:schemeClr val="tx1"/>
                </a:solidFill>
                <a:latin typeface="Times New Roman" panose="02020603050405020304" pitchFamily="18" charset="0"/>
              </a:defRPr>
            </a:lvl1pPr>
            <a:lvl2pPr marL="504783" indent="-192072" defTabSz="944484">
              <a:spcBef>
                <a:spcPct val="30000"/>
              </a:spcBef>
              <a:defRPr sz="1200">
                <a:solidFill>
                  <a:schemeClr val="tx1"/>
                </a:solidFill>
                <a:latin typeface="Times New Roman" panose="02020603050405020304" pitchFamily="18" charset="0"/>
              </a:defRPr>
            </a:lvl2pPr>
            <a:lvl3pPr marL="780985" indent="-153976" defTabSz="944484">
              <a:spcBef>
                <a:spcPct val="30000"/>
              </a:spcBef>
              <a:defRPr sz="1200">
                <a:solidFill>
                  <a:schemeClr val="tx1"/>
                </a:solidFill>
                <a:latin typeface="Times New Roman" panose="02020603050405020304" pitchFamily="18" charset="0"/>
              </a:defRPr>
            </a:lvl3pPr>
            <a:lvl4pPr marL="1093698" indent="-153976" defTabSz="944484">
              <a:spcBef>
                <a:spcPct val="30000"/>
              </a:spcBef>
              <a:defRPr sz="1200">
                <a:solidFill>
                  <a:schemeClr val="tx1"/>
                </a:solidFill>
                <a:latin typeface="Times New Roman" panose="02020603050405020304" pitchFamily="18" charset="0"/>
              </a:defRPr>
            </a:lvl4pPr>
            <a:lvl5pPr marL="1406409" indent="-153976" defTabSz="944484">
              <a:spcBef>
                <a:spcPct val="30000"/>
              </a:spcBef>
              <a:defRPr sz="1200">
                <a:solidFill>
                  <a:schemeClr val="tx1"/>
                </a:solidFill>
                <a:latin typeface="Times New Roman" panose="02020603050405020304" pitchFamily="18" charset="0"/>
              </a:defRPr>
            </a:lvl5pPr>
            <a:lvl6pPr marL="1863571" indent="-153976" defTabSz="944484" eaLnBrk="0" fontAlgn="base" hangingPunct="0">
              <a:spcBef>
                <a:spcPct val="30000"/>
              </a:spcBef>
              <a:spcAft>
                <a:spcPct val="0"/>
              </a:spcAft>
              <a:defRPr sz="1200">
                <a:solidFill>
                  <a:schemeClr val="tx1"/>
                </a:solidFill>
                <a:latin typeface="Times New Roman" panose="02020603050405020304" pitchFamily="18" charset="0"/>
              </a:defRPr>
            </a:lvl6pPr>
            <a:lvl7pPr marL="2320733" indent="-153976" defTabSz="944484" eaLnBrk="0" fontAlgn="base" hangingPunct="0">
              <a:spcBef>
                <a:spcPct val="30000"/>
              </a:spcBef>
              <a:spcAft>
                <a:spcPct val="0"/>
              </a:spcAft>
              <a:defRPr sz="1200">
                <a:solidFill>
                  <a:schemeClr val="tx1"/>
                </a:solidFill>
                <a:latin typeface="Times New Roman" panose="02020603050405020304" pitchFamily="18" charset="0"/>
              </a:defRPr>
            </a:lvl7pPr>
            <a:lvl8pPr marL="2777895" indent="-153976" defTabSz="944484" eaLnBrk="0" fontAlgn="base" hangingPunct="0">
              <a:spcBef>
                <a:spcPct val="30000"/>
              </a:spcBef>
              <a:spcAft>
                <a:spcPct val="0"/>
              </a:spcAft>
              <a:defRPr sz="1200">
                <a:solidFill>
                  <a:schemeClr val="tx1"/>
                </a:solidFill>
                <a:latin typeface="Times New Roman" panose="02020603050405020304" pitchFamily="18" charset="0"/>
              </a:defRPr>
            </a:lvl8pPr>
            <a:lvl9pPr marL="3235058" indent="-153976" defTabSz="944484"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470F9FC-2DBA-4BFB-AB5E-6E40D832658B}" type="slidenum">
              <a:rPr lang="en-US" altLang="en-US" smtClean="0"/>
              <a:pPr>
                <a:spcBef>
                  <a:spcPct val="0"/>
                </a:spcBef>
              </a:pPr>
              <a:t>164</a:t>
            </a:fld>
            <a:endParaRPr lang="en-US" altLang="en-US" dirty="0"/>
          </a:p>
        </p:txBody>
      </p:sp>
    </p:spTree>
    <p:extLst>
      <p:ext uri="{BB962C8B-B14F-4D97-AF65-F5344CB8AC3E}">
        <p14:creationId xmlns:p14="http://schemas.microsoft.com/office/powerpoint/2010/main" val="20563669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a:ln/>
        </p:spPr>
      </p:sp>
      <p:sp>
        <p:nvSpPr>
          <p:cNvPr id="6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
        <p:nvSpPr>
          <p:cNvPr id="61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484">
              <a:spcBef>
                <a:spcPct val="30000"/>
              </a:spcBef>
              <a:defRPr sz="1200">
                <a:solidFill>
                  <a:schemeClr val="tx1"/>
                </a:solidFill>
                <a:latin typeface="Times New Roman" panose="02020603050405020304" pitchFamily="18" charset="0"/>
              </a:defRPr>
            </a:lvl1pPr>
            <a:lvl2pPr marL="504783" indent="-192072" defTabSz="944484">
              <a:spcBef>
                <a:spcPct val="30000"/>
              </a:spcBef>
              <a:defRPr sz="1200">
                <a:solidFill>
                  <a:schemeClr val="tx1"/>
                </a:solidFill>
                <a:latin typeface="Times New Roman" panose="02020603050405020304" pitchFamily="18" charset="0"/>
              </a:defRPr>
            </a:lvl2pPr>
            <a:lvl3pPr marL="780985" indent="-153976" defTabSz="944484">
              <a:spcBef>
                <a:spcPct val="30000"/>
              </a:spcBef>
              <a:defRPr sz="1200">
                <a:solidFill>
                  <a:schemeClr val="tx1"/>
                </a:solidFill>
                <a:latin typeface="Times New Roman" panose="02020603050405020304" pitchFamily="18" charset="0"/>
              </a:defRPr>
            </a:lvl3pPr>
            <a:lvl4pPr marL="1093698" indent="-153976" defTabSz="944484">
              <a:spcBef>
                <a:spcPct val="30000"/>
              </a:spcBef>
              <a:defRPr sz="1200">
                <a:solidFill>
                  <a:schemeClr val="tx1"/>
                </a:solidFill>
                <a:latin typeface="Times New Roman" panose="02020603050405020304" pitchFamily="18" charset="0"/>
              </a:defRPr>
            </a:lvl4pPr>
            <a:lvl5pPr marL="1406409" indent="-153976" defTabSz="944484">
              <a:spcBef>
                <a:spcPct val="30000"/>
              </a:spcBef>
              <a:defRPr sz="1200">
                <a:solidFill>
                  <a:schemeClr val="tx1"/>
                </a:solidFill>
                <a:latin typeface="Times New Roman" panose="02020603050405020304" pitchFamily="18" charset="0"/>
              </a:defRPr>
            </a:lvl5pPr>
            <a:lvl6pPr marL="1863571" indent="-153976" defTabSz="944484" eaLnBrk="0" fontAlgn="base" hangingPunct="0">
              <a:spcBef>
                <a:spcPct val="30000"/>
              </a:spcBef>
              <a:spcAft>
                <a:spcPct val="0"/>
              </a:spcAft>
              <a:defRPr sz="1200">
                <a:solidFill>
                  <a:schemeClr val="tx1"/>
                </a:solidFill>
                <a:latin typeface="Times New Roman" panose="02020603050405020304" pitchFamily="18" charset="0"/>
              </a:defRPr>
            </a:lvl6pPr>
            <a:lvl7pPr marL="2320733" indent="-153976" defTabSz="944484" eaLnBrk="0" fontAlgn="base" hangingPunct="0">
              <a:spcBef>
                <a:spcPct val="30000"/>
              </a:spcBef>
              <a:spcAft>
                <a:spcPct val="0"/>
              </a:spcAft>
              <a:defRPr sz="1200">
                <a:solidFill>
                  <a:schemeClr val="tx1"/>
                </a:solidFill>
                <a:latin typeface="Times New Roman" panose="02020603050405020304" pitchFamily="18" charset="0"/>
              </a:defRPr>
            </a:lvl7pPr>
            <a:lvl8pPr marL="2777895" indent="-153976" defTabSz="944484" eaLnBrk="0" fontAlgn="base" hangingPunct="0">
              <a:spcBef>
                <a:spcPct val="30000"/>
              </a:spcBef>
              <a:spcAft>
                <a:spcPct val="0"/>
              </a:spcAft>
              <a:defRPr sz="1200">
                <a:solidFill>
                  <a:schemeClr val="tx1"/>
                </a:solidFill>
                <a:latin typeface="Times New Roman" panose="02020603050405020304" pitchFamily="18" charset="0"/>
              </a:defRPr>
            </a:lvl8pPr>
            <a:lvl9pPr marL="3235058" indent="-153976" defTabSz="944484"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470F9FC-2DBA-4BFB-AB5E-6E40D832658B}" type="slidenum">
              <a:rPr lang="en-US" altLang="en-US" smtClean="0"/>
              <a:pPr>
                <a:spcBef>
                  <a:spcPct val="0"/>
                </a:spcBef>
              </a:pPr>
              <a:t>165</a:t>
            </a:fld>
            <a:endParaRPr lang="en-US" altLang="en-US" dirty="0"/>
          </a:p>
        </p:txBody>
      </p:sp>
    </p:spTree>
    <p:extLst>
      <p:ext uri="{BB962C8B-B14F-4D97-AF65-F5344CB8AC3E}">
        <p14:creationId xmlns:p14="http://schemas.microsoft.com/office/powerpoint/2010/main" val="232716866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BACFFB4D-A02D-44E0-8090-07B52C7EFE60}" type="slidenum">
              <a:rPr lang="en-GB" smtClean="0"/>
              <a:pPr>
                <a:defRPr/>
              </a:pPr>
              <a:t>167</a:t>
            </a:fld>
            <a:endParaRPr lang="en-GB" dirty="0"/>
          </a:p>
        </p:txBody>
      </p:sp>
    </p:spTree>
    <p:extLst>
      <p:ext uri="{BB962C8B-B14F-4D97-AF65-F5344CB8AC3E}">
        <p14:creationId xmlns:p14="http://schemas.microsoft.com/office/powerpoint/2010/main" val="7629524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BACFFB4D-A02D-44E0-8090-07B52C7EFE60}" type="slidenum">
              <a:rPr lang="en-GB" smtClean="0"/>
              <a:pPr>
                <a:defRPr/>
              </a:pPr>
              <a:t>21</a:t>
            </a:fld>
            <a:endParaRPr lang="en-GB" dirty="0"/>
          </a:p>
        </p:txBody>
      </p:sp>
    </p:spTree>
    <p:extLst>
      <p:ext uri="{BB962C8B-B14F-4D97-AF65-F5344CB8AC3E}">
        <p14:creationId xmlns:p14="http://schemas.microsoft.com/office/powerpoint/2010/main" val="336972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a:ln/>
        </p:spPr>
      </p:sp>
      <p:sp>
        <p:nvSpPr>
          <p:cNvPr id="6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
        <p:nvSpPr>
          <p:cNvPr id="61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484">
              <a:spcBef>
                <a:spcPct val="30000"/>
              </a:spcBef>
              <a:defRPr sz="1200">
                <a:solidFill>
                  <a:schemeClr val="tx1"/>
                </a:solidFill>
                <a:latin typeface="Times New Roman" panose="02020603050405020304" pitchFamily="18" charset="0"/>
              </a:defRPr>
            </a:lvl1pPr>
            <a:lvl2pPr marL="504783" indent="-192072" defTabSz="944484">
              <a:spcBef>
                <a:spcPct val="30000"/>
              </a:spcBef>
              <a:defRPr sz="1200">
                <a:solidFill>
                  <a:schemeClr val="tx1"/>
                </a:solidFill>
                <a:latin typeface="Times New Roman" panose="02020603050405020304" pitchFamily="18" charset="0"/>
              </a:defRPr>
            </a:lvl2pPr>
            <a:lvl3pPr marL="780985" indent="-153976" defTabSz="944484">
              <a:spcBef>
                <a:spcPct val="30000"/>
              </a:spcBef>
              <a:defRPr sz="1200">
                <a:solidFill>
                  <a:schemeClr val="tx1"/>
                </a:solidFill>
                <a:latin typeface="Times New Roman" panose="02020603050405020304" pitchFamily="18" charset="0"/>
              </a:defRPr>
            </a:lvl3pPr>
            <a:lvl4pPr marL="1093698" indent="-153976" defTabSz="944484">
              <a:spcBef>
                <a:spcPct val="30000"/>
              </a:spcBef>
              <a:defRPr sz="1200">
                <a:solidFill>
                  <a:schemeClr val="tx1"/>
                </a:solidFill>
                <a:latin typeface="Times New Roman" panose="02020603050405020304" pitchFamily="18" charset="0"/>
              </a:defRPr>
            </a:lvl4pPr>
            <a:lvl5pPr marL="1406409" indent="-153976" defTabSz="944484">
              <a:spcBef>
                <a:spcPct val="30000"/>
              </a:spcBef>
              <a:defRPr sz="1200">
                <a:solidFill>
                  <a:schemeClr val="tx1"/>
                </a:solidFill>
                <a:latin typeface="Times New Roman" panose="02020603050405020304" pitchFamily="18" charset="0"/>
              </a:defRPr>
            </a:lvl5pPr>
            <a:lvl6pPr marL="1863571" indent="-153976" defTabSz="944484" eaLnBrk="0" fontAlgn="base" hangingPunct="0">
              <a:spcBef>
                <a:spcPct val="30000"/>
              </a:spcBef>
              <a:spcAft>
                <a:spcPct val="0"/>
              </a:spcAft>
              <a:defRPr sz="1200">
                <a:solidFill>
                  <a:schemeClr val="tx1"/>
                </a:solidFill>
                <a:latin typeface="Times New Roman" panose="02020603050405020304" pitchFamily="18" charset="0"/>
              </a:defRPr>
            </a:lvl6pPr>
            <a:lvl7pPr marL="2320733" indent="-153976" defTabSz="944484" eaLnBrk="0" fontAlgn="base" hangingPunct="0">
              <a:spcBef>
                <a:spcPct val="30000"/>
              </a:spcBef>
              <a:spcAft>
                <a:spcPct val="0"/>
              </a:spcAft>
              <a:defRPr sz="1200">
                <a:solidFill>
                  <a:schemeClr val="tx1"/>
                </a:solidFill>
                <a:latin typeface="Times New Roman" panose="02020603050405020304" pitchFamily="18" charset="0"/>
              </a:defRPr>
            </a:lvl7pPr>
            <a:lvl8pPr marL="2777895" indent="-153976" defTabSz="944484" eaLnBrk="0" fontAlgn="base" hangingPunct="0">
              <a:spcBef>
                <a:spcPct val="30000"/>
              </a:spcBef>
              <a:spcAft>
                <a:spcPct val="0"/>
              </a:spcAft>
              <a:defRPr sz="1200">
                <a:solidFill>
                  <a:schemeClr val="tx1"/>
                </a:solidFill>
                <a:latin typeface="Times New Roman" panose="02020603050405020304" pitchFamily="18" charset="0"/>
              </a:defRPr>
            </a:lvl8pPr>
            <a:lvl9pPr marL="3235058" indent="-153976" defTabSz="944484"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470F9FC-2DBA-4BFB-AB5E-6E40D832658B}" type="slidenum">
              <a:rPr lang="en-US" altLang="en-US" smtClean="0"/>
              <a:pPr>
                <a:spcBef>
                  <a:spcPct val="0"/>
                </a:spcBef>
              </a:pPr>
              <a:t>23</a:t>
            </a:fld>
            <a:endParaRPr lang="en-US" altLang="en-US" dirty="0"/>
          </a:p>
        </p:txBody>
      </p:sp>
    </p:spTree>
    <p:extLst>
      <p:ext uri="{BB962C8B-B14F-4D97-AF65-F5344CB8AC3E}">
        <p14:creationId xmlns:p14="http://schemas.microsoft.com/office/powerpoint/2010/main" val="17660543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BACFFB4D-A02D-44E0-8090-07B52C7EFE60}" type="slidenum">
              <a:rPr lang="en-GB" smtClean="0"/>
              <a:pPr>
                <a:defRPr/>
              </a:pPr>
              <a:t>24</a:t>
            </a:fld>
            <a:endParaRPr lang="en-GB" dirty="0"/>
          </a:p>
        </p:txBody>
      </p:sp>
    </p:spTree>
    <p:extLst>
      <p:ext uri="{BB962C8B-B14F-4D97-AF65-F5344CB8AC3E}">
        <p14:creationId xmlns:p14="http://schemas.microsoft.com/office/powerpoint/2010/main" val="226985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219" name="Rectangle 3"/>
          <p:cNvSpPr>
            <a:spLocks noGrp="1" noChangeArrowheads="1"/>
          </p:cNvSpPr>
          <p:nvPr>
            <p:ph type="ctrTitle"/>
          </p:nvPr>
        </p:nvSpPr>
        <p:spPr>
          <a:xfrm>
            <a:off x="1143000" y="2395538"/>
            <a:ext cx="5867400" cy="838200"/>
          </a:xfrm>
          <a:prstGeom prst="rect">
            <a:avLst/>
          </a:prstGeom>
        </p:spPr>
        <p:txBody>
          <a:bodyPr/>
          <a:lstStyle>
            <a:lvl1pPr>
              <a:defRPr/>
            </a:lvl1pPr>
          </a:lstStyle>
          <a:p>
            <a:r>
              <a:rPr lang="en-GB"/>
              <a:t>Click to edit Master title style</a:t>
            </a:r>
          </a:p>
        </p:txBody>
      </p:sp>
    </p:spTree>
    <p:extLst>
      <p:ext uri="{BB962C8B-B14F-4D97-AF65-F5344CB8AC3E}">
        <p14:creationId xmlns:p14="http://schemas.microsoft.com/office/powerpoint/2010/main" val="10169302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aster 2">
    <p:spTree>
      <p:nvGrpSpPr>
        <p:cNvPr id="1" name=""/>
        <p:cNvGrpSpPr/>
        <p:nvPr/>
      </p:nvGrpSpPr>
      <p:grpSpPr>
        <a:xfrm>
          <a:off x="0" y="0"/>
          <a:ext cx="0" cy="0"/>
          <a:chOff x="0" y="0"/>
          <a:chExt cx="0" cy="0"/>
        </a:xfrm>
      </p:grpSpPr>
      <p:cxnSp>
        <p:nvCxnSpPr>
          <p:cNvPr id="2" name="Straight Connector 1"/>
          <p:cNvCxnSpPr/>
          <p:nvPr userDrawn="1"/>
        </p:nvCxnSpPr>
        <p:spPr bwMode="auto">
          <a:xfrm flipH="1" flipV="1">
            <a:off x="468313" y="6380163"/>
            <a:ext cx="8351837" cy="1587"/>
          </a:xfrm>
          <a:prstGeom prst="line">
            <a:avLst/>
          </a:prstGeom>
          <a:ln w="3175">
            <a:solidFill>
              <a:srgbClr val="040404"/>
            </a:solidFill>
            <a:headEnd type="none" w="sm" len="sm"/>
            <a:tailEnd type="none" w="sm" len="sm"/>
          </a:ln>
        </p:spPr>
        <p:style>
          <a:lnRef idx="1">
            <a:schemeClr val="accent2"/>
          </a:lnRef>
          <a:fillRef idx="0">
            <a:schemeClr val="accent2"/>
          </a:fillRef>
          <a:effectRef idx="0">
            <a:schemeClr val="accent2"/>
          </a:effectRef>
          <a:fontRef idx="minor">
            <a:schemeClr val="tx1"/>
          </a:fontRef>
        </p:style>
      </p:cxnSp>
      <p:sp>
        <p:nvSpPr>
          <p:cNvPr id="3" name="TextBox 2"/>
          <p:cNvSpPr txBox="1">
            <a:spLocks noChangeArrowheads="1"/>
          </p:cNvSpPr>
          <p:nvPr userDrawn="1"/>
        </p:nvSpPr>
        <p:spPr bwMode="auto">
          <a:xfrm>
            <a:off x="3635375" y="6453188"/>
            <a:ext cx="17287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800000"/>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800000"/>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800000"/>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800000"/>
              </a:buClr>
              <a:buChar char="•"/>
              <a:defRPr sz="2000">
                <a:solidFill>
                  <a:schemeClr val="tx1"/>
                </a:solidFill>
                <a:latin typeface="Arial" panose="020B0604020202020204" pitchFamily="34" charset="0"/>
              </a:defRPr>
            </a:lvl9pPr>
          </a:lstStyle>
          <a:p>
            <a:pPr algn="ctr" eaLnBrk="1" hangingPunct="1">
              <a:spcBef>
                <a:spcPct val="20000"/>
              </a:spcBef>
              <a:buClr>
                <a:srgbClr val="800000"/>
              </a:buClr>
              <a:defRPr/>
            </a:pPr>
            <a:r>
              <a:rPr lang="en-IE" sz="1200" dirty="0">
                <a:solidFill>
                  <a:srgbClr val="040404"/>
                </a:solidFill>
                <a:latin typeface="Calibri" panose="020F0502020204030204" pitchFamily="34" charset="0"/>
                <a:ea typeface="Calibri" panose="020F0502020204030204" pitchFamily="34" charset="0"/>
                <a:cs typeface="Calibri" panose="020F0502020204030204" pitchFamily="34" charset="0"/>
              </a:rPr>
              <a:t>Slide </a:t>
            </a:r>
            <a:fld id="{C71B5869-A39B-4C58-9FD3-42D21723D887}" type="slidenum">
              <a:rPr lang="en-IE" sz="1200" smtClean="0">
                <a:solidFill>
                  <a:srgbClr val="040404"/>
                </a:solidFill>
                <a:latin typeface="Calibri" panose="020F0502020204030204" pitchFamily="34" charset="0"/>
                <a:ea typeface="Calibri" panose="020F0502020204030204" pitchFamily="34" charset="0"/>
                <a:cs typeface="Calibri" panose="020F0502020204030204" pitchFamily="34" charset="0"/>
              </a:rPr>
              <a:pPr algn="ctr" eaLnBrk="1" hangingPunct="1">
                <a:spcBef>
                  <a:spcPct val="20000"/>
                </a:spcBef>
                <a:buClr>
                  <a:srgbClr val="800000"/>
                </a:buClr>
                <a:defRPr/>
              </a:pPr>
              <a:t>‹#›</a:t>
            </a:fld>
            <a:endParaRPr lang="en-IE" sz="1200" dirty="0">
              <a:solidFill>
                <a:srgbClr val="040404"/>
              </a:solidFill>
              <a:latin typeface="Calibri" panose="020F0502020204030204" pitchFamily="34" charset="0"/>
              <a:ea typeface="Calibri" panose="020F0502020204030204" pitchFamily="34" charset="0"/>
              <a:cs typeface="Calibri" panose="020F0502020204030204" pitchFamily="34" charset="0"/>
            </a:endParaRPr>
          </a:p>
        </p:txBody>
      </p:sp>
      <p:pic>
        <p:nvPicPr>
          <p:cNvPr id="4" name="Picture 3" descr="TPA Logo.tif"/>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740650" y="6453188"/>
            <a:ext cx="1079500" cy="31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p:cNvSpPr>
            <a:spLocks noGrp="1"/>
          </p:cNvSpPr>
          <p:nvPr>
            <p:ph type="title"/>
          </p:nvPr>
        </p:nvSpPr>
        <p:spPr>
          <a:xfrm>
            <a:off x="457200" y="274638"/>
            <a:ext cx="8229600" cy="1143000"/>
          </a:xfrm>
          <a:prstGeom prst="rect">
            <a:avLst/>
          </a:prstGeom>
        </p:spPr>
        <p:txBody>
          <a:bodyPr/>
          <a:lstStyle>
            <a:lvl1pPr>
              <a:defRPr sz="3200">
                <a:solidFill>
                  <a:srgbClr val="C00000"/>
                </a:solidFill>
                <a:latin typeface="Calibri" panose="020F0502020204030204" pitchFamily="34" charset="0"/>
                <a:cs typeface="Calibri" panose="020F0502020204030204" pitchFamily="34" charset="0"/>
              </a:defRPr>
            </a:lvl1pPr>
          </a:lstStyle>
          <a:p>
            <a:r>
              <a:rPr lang="en-US"/>
              <a:t>Click to edit Master title style</a:t>
            </a:r>
          </a:p>
        </p:txBody>
      </p:sp>
      <p:sp>
        <p:nvSpPr>
          <p:cNvPr id="6" name="Line 4"/>
          <p:cNvSpPr>
            <a:spLocks noChangeShapeType="1"/>
          </p:cNvSpPr>
          <p:nvPr userDrawn="1"/>
        </p:nvSpPr>
        <p:spPr bwMode="auto">
          <a:xfrm>
            <a:off x="457200" y="980727"/>
            <a:ext cx="8229600" cy="1"/>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GB" dirty="0"/>
          </a:p>
        </p:txBody>
      </p:sp>
      <p:sp>
        <p:nvSpPr>
          <p:cNvPr id="7" name="Content Placeholder 2"/>
          <p:cNvSpPr>
            <a:spLocks noGrp="1"/>
          </p:cNvSpPr>
          <p:nvPr>
            <p:ph idx="1"/>
          </p:nvPr>
        </p:nvSpPr>
        <p:spPr>
          <a:xfrm>
            <a:off x="468313" y="1981200"/>
            <a:ext cx="8218487" cy="3962400"/>
          </a:xfrm>
          <a:prstGeom prst="rect">
            <a:avLst/>
          </a:prstGeom>
        </p:spPr>
        <p:txBody>
          <a:bodyPr/>
          <a:lstStyle>
            <a:lvl1pPr>
              <a:defRPr sz="1800">
                <a:solidFill>
                  <a:schemeClr val="tx1"/>
                </a:solidFill>
                <a:latin typeface="Calibri" panose="020F0502020204030204" pitchFamily="34" charset="0"/>
                <a:cs typeface="Calibri" panose="020F0502020204030204" pitchFamily="34" charset="0"/>
              </a:defRPr>
            </a:lvl1pPr>
            <a:lvl2pPr>
              <a:defRPr sz="1800">
                <a:solidFill>
                  <a:schemeClr val="tx1"/>
                </a:solidFill>
                <a:latin typeface="Calibri" panose="020F0502020204030204" pitchFamily="34" charset="0"/>
                <a:cs typeface="Calibri" panose="020F0502020204030204" pitchFamily="34" charset="0"/>
              </a:defRPr>
            </a:lvl2pPr>
            <a:lvl3pPr>
              <a:defRPr sz="1800">
                <a:solidFill>
                  <a:schemeClr val="tx1"/>
                </a:solidFill>
                <a:latin typeface="Calibri" panose="020F0502020204030204" pitchFamily="34" charset="0"/>
                <a:cs typeface="Calibri" panose="020F0502020204030204" pitchFamily="34" charset="0"/>
              </a:defRPr>
            </a:lvl3pPr>
            <a:lvl4pPr>
              <a:defRPr sz="1800">
                <a:solidFill>
                  <a:schemeClr val="tx1"/>
                </a:solidFill>
                <a:latin typeface="Calibri" panose="020F0502020204030204" pitchFamily="34" charset="0"/>
                <a:cs typeface="Calibri" panose="020F0502020204030204" pitchFamily="34" charset="0"/>
              </a:defRPr>
            </a:lvl4pPr>
            <a:lvl5pPr>
              <a:defRPr sz="1800">
                <a:solidFill>
                  <a:schemeClr val="tx1"/>
                </a:solidFill>
                <a:latin typeface="Calibri" panose="020F0502020204030204" pitchFamily="34"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444931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757209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56758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981200"/>
            <a:ext cx="7772400" cy="39624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10"/>
          </p:nvPr>
        </p:nvSpPr>
        <p:spPr>
          <a:xfrm>
            <a:off x="468313" y="6308725"/>
            <a:ext cx="647700" cy="144463"/>
          </a:xfrm>
          <a:prstGeom prst="rect">
            <a:avLst/>
          </a:prstGeom>
        </p:spPr>
        <p:txBody>
          <a:bodyPr/>
          <a:lstStyle/>
          <a:p>
            <a:pPr lvl="2"/>
            <a:endParaRPr lang="en-US"/>
          </a:p>
          <a:p>
            <a:pPr lvl="3"/>
            <a:r>
              <a:rPr lang="en-US"/>
              <a:t>Fourth level</a:t>
            </a:r>
          </a:p>
          <a:p>
            <a:pPr lvl="4"/>
            <a:r>
              <a:rPr lang="en-US"/>
              <a:t>Fifth level</a:t>
            </a:r>
          </a:p>
        </p:txBody>
      </p:sp>
    </p:spTree>
    <p:extLst>
      <p:ext uri="{BB962C8B-B14F-4D97-AF65-F5344CB8AC3E}">
        <p14:creationId xmlns:p14="http://schemas.microsoft.com/office/powerpoint/2010/main" val="181302800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4433" r:id="rId1"/>
    <p:sldLayoutId id="2147484437" r:id="rId2"/>
    <p:sldLayoutId id="2147484434" r:id="rId3"/>
    <p:sldLayoutId id="2147484435" r:id="rId4"/>
    <p:sldLayoutId id="2147484436" r:id="rId5"/>
  </p:sldLayoutIdLst>
  <p:hf hdr="0" ftr="0" dt="0"/>
  <p:txStyles>
    <p:titleStyle>
      <a:lvl1pPr algn="l" rtl="0" eaLnBrk="0" fontAlgn="base" hangingPunct="0">
        <a:spcBef>
          <a:spcPct val="0"/>
        </a:spcBef>
        <a:spcAft>
          <a:spcPct val="0"/>
        </a:spcAft>
        <a:defRPr sz="2400" b="1">
          <a:solidFill>
            <a:srgbClr val="666465"/>
          </a:solidFill>
          <a:latin typeface="+mj-lt"/>
          <a:ea typeface="+mj-ea"/>
          <a:cs typeface="+mj-cs"/>
        </a:defRPr>
      </a:lvl1pPr>
      <a:lvl2pPr algn="l" rtl="0" eaLnBrk="0" fontAlgn="base" hangingPunct="0">
        <a:spcBef>
          <a:spcPct val="0"/>
        </a:spcBef>
        <a:spcAft>
          <a:spcPct val="0"/>
        </a:spcAft>
        <a:defRPr sz="2400" b="1">
          <a:solidFill>
            <a:srgbClr val="666465"/>
          </a:solidFill>
          <a:latin typeface="Arial" charset="0"/>
        </a:defRPr>
      </a:lvl2pPr>
      <a:lvl3pPr algn="l" rtl="0" eaLnBrk="0" fontAlgn="base" hangingPunct="0">
        <a:spcBef>
          <a:spcPct val="0"/>
        </a:spcBef>
        <a:spcAft>
          <a:spcPct val="0"/>
        </a:spcAft>
        <a:defRPr sz="2400" b="1">
          <a:solidFill>
            <a:srgbClr val="666465"/>
          </a:solidFill>
          <a:latin typeface="Arial" charset="0"/>
        </a:defRPr>
      </a:lvl3pPr>
      <a:lvl4pPr algn="l" rtl="0" eaLnBrk="0" fontAlgn="base" hangingPunct="0">
        <a:spcBef>
          <a:spcPct val="0"/>
        </a:spcBef>
        <a:spcAft>
          <a:spcPct val="0"/>
        </a:spcAft>
        <a:defRPr sz="2400" b="1">
          <a:solidFill>
            <a:srgbClr val="666465"/>
          </a:solidFill>
          <a:latin typeface="Arial" charset="0"/>
        </a:defRPr>
      </a:lvl4pPr>
      <a:lvl5pPr algn="l" rtl="0" eaLnBrk="0" fontAlgn="base" hangingPunct="0">
        <a:spcBef>
          <a:spcPct val="0"/>
        </a:spcBef>
        <a:spcAft>
          <a:spcPct val="0"/>
        </a:spcAft>
        <a:defRPr sz="2400" b="1">
          <a:solidFill>
            <a:srgbClr val="666465"/>
          </a:solidFill>
          <a:latin typeface="Arial" charset="0"/>
        </a:defRPr>
      </a:lvl5pPr>
      <a:lvl6pPr marL="457200" algn="l" rtl="0" fontAlgn="base">
        <a:spcBef>
          <a:spcPct val="0"/>
        </a:spcBef>
        <a:spcAft>
          <a:spcPct val="0"/>
        </a:spcAft>
        <a:defRPr sz="2400" b="1">
          <a:solidFill>
            <a:srgbClr val="666465"/>
          </a:solidFill>
          <a:latin typeface="Arial" charset="0"/>
        </a:defRPr>
      </a:lvl6pPr>
      <a:lvl7pPr marL="914400" algn="l" rtl="0" fontAlgn="base">
        <a:spcBef>
          <a:spcPct val="0"/>
        </a:spcBef>
        <a:spcAft>
          <a:spcPct val="0"/>
        </a:spcAft>
        <a:defRPr sz="2400" b="1">
          <a:solidFill>
            <a:srgbClr val="666465"/>
          </a:solidFill>
          <a:latin typeface="Arial" charset="0"/>
        </a:defRPr>
      </a:lvl7pPr>
      <a:lvl8pPr marL="1371600" algn="l" rtl="0" fontAlgn="base">
        <a:spcBef>
          <a:spcPct val="0"/>
        </a:spcBef>
        <a:spcAft>
          <a:spcPct val="0"/>
        </a:spcAft>
        <a:defRPr sz="2400" b="1">
          <a:solidFill>
            <a:srgbClr val="666465"/>
          </a:solidFill>
          <a:latin typeface="Arial" charset="0"/>
        </a:defRPr>
      </a:lvl8pPr>
      <a:lvl9pPr marL="1828800" algn="l" rtl="0" fontAlgn="base">
        <a:spcBef>
          <a:spcPct val="0"/>
        </a:spcBef>
        <a:spcAft>
          <a:spcPct val="0"/>
        </a:spcAft>
        <a:defRPr sz="2400" b="1">
          <a:solidFill>
            <a:srgbClr val="666465"/>
          </a:solidFill>
          <a:latin typeface="Arial" charset="0"/>
        </a:defRPr>
      </a:lvl9pPr>
    </p:titleStyle>
    <p:bodyStyle>
      <a:lvl1pPr marL="665163" indent="-665163" algn="l" rtl="0" eaLnBrk="0" fontAlgn="base" hangingPunct="0">
        <a:spcBef>
          <a:spcPct val="20000"/>
        </a:spcBef>
        <a:spcAft>
          <a:spcPct val="0"/>
        </a:spcAft>
        <a:buChar char="•"/>
        <a:tabLst>
          <a:tab pos="665163" algn="l"/>
        </a:tabLst>
        <a:defRPr sz="2800">
          <a:solidFill>
            <a:srgbClr val="666465"/>
          </a:solidFill>
          <a:latin typeface="+mn-lt"/>
          <a:ea typeface="+mn-ea"/>
          <a:cs typeface="+mn-cs"/>
        </a:defRPr>
      </a:lvl1pPr>
      <a:lvl2pPr marL="1433513" indent="-577850" algn="l" rtl="0" eaLnBrk="0" fontAlgn="base" hangingPunct="0">
        <a:spcBef>
          <a:spcPct val="20000"/>
        </a:spcBef>
        <a:spcAft>
          <a:spcPct val="0"/>
        </a:spcAft>
        <a:buChar char="•"/>
        <a:tabLst>
          <a:tab pos="665163" algn="l"/>
        </a:tabLst>
        <a:defRPr sz="2400">
          <a:solidFill>
            <a:srgbClr val="666465"/>
          </a:solidFill>
          <a:latin typeface="+mn-lt"/>
        </a:defRPr>
      </a:lvl2pPr>
      <a:lvl3pPr marL="2192338" indent="-568325" algn="l" rtl="0" eaLnBrk="0" fontAlgn="base" hangingPunct="0">
        <a:spcBef>
          <a:spcPct val="20000"/>
        </a:spcBef>
        <a:spcAft>
          <a:spcPct val="0"/>
        </a:spcAft>
        <a:buChar char="•"/>
        <a:tabLst>
          <a:tab pos="665163" algn="l"/>
        </a:tabLst>
        <a:defRPr sz="2000">
          <a:solidFill>
            <a:srgbClr val="666465"/>
          </a:solidFill>
          <a:latin typeface="+mn-lt"/>
        </a:defRPr>
      </a:lvl3pPr>
      <a:lvl4pPr marL="2857500" indent="-474663" algn="l" rtl="0" eaLnBrk="0" fontAlgn="base" hangingPunct="0">
        <a:spcBef>
          <a:spcPct val="20000"/>
        </a:spcBef>
        <a:spcAft>
          <a:spcPct val="0"/>
        </a:spcAft>
        <a:buChar char="•"/>
        <a:tabLst>
          <a:tab pos="665163" algn="l"/>
        </a:tabLst>
        <a:defRPr>
          <a:solidFill>
            <a:srgbClr val="666465"/>
          </a:solidFill>
          <a:latin typeface="+mn-lt"/>
        </a:defRPr>
      </a:lvl4pPr>
      <a:lvl5pPr marL="3522663" indent="-474663" algn="l" rtl="0" eaLnBrk="0" fontAlgn="base" hangingPunct="0">
        <a:spcBef>
          <a:spcPct val="20000"/>
        </a:spcBef>
        <a:spcAft>
          <a:spcPct val="0"/>
        </a:spcAft>
        <a:buChar char="•"/>
        <a:tabLst>
          <a:tab pos="665163" algn="l"/>
        </a:tabLst>
        <a:defRPr sz="1600">
          <a:solidFill>
            <a:srgbClr val="666465"/>
          </a:solidFill>
          <a:latin typeface="+mn-lt"/>
        </a:defRPr>
      </a:lvl5pPr>
      <a:lvl6pPr marL="3979863" indent="-474663" algn="l" rtl="0" fontAlgn="base">
        <a:spcBef>
          <a:spcPct val="20000"/>
        </a:spcBef>
        <a:spcAft>
          <a:spcPct val="0"/>
        </a:spcAft>
        <a:buChar char="•"/>
        <a:tabLst>
          <a:tab pos="665163" algn="l"/>
        </a:tabLst>
        <a:defRPr sz="1600">
          <a:solidFill>
            <a:srgbClr val="666465"/>
          </a:solidFill>
          <a:latin typeface="+mn-lt"/>
        </a:defRPr>
      </a:lvl6pPr>
      <a:lvl7pPr marL="4437063" indent="-474663" algn="l" rtl="0" fontAlgn="base">
        <a:spcBef>
          <a:spcPct val="20000"/>
        </a:spcBef>
        <a:spcAft>
          <a:spcPct val="0"/>
        </a:spcAft>
        <a:buChar char="•"/>
        <a:tabLst>
          <a:tab pos="665163" algn="l"/>
        </a:tabLst>
        <a:defRPr sz="1600">
          <a:solidFill>
            <a:srgbClr val="666465"/>
          </a:solidFill>
          <a:latin typeface="+mn-lt"/>
        </a:defRPr>
      </a:lvl7pPr>
      <a:lvl8pPr marL="4894263" indent="-474663" algn="l" rtl="0" fontAlgn="base">
        <a:spcBef>
          <a:spcPct val="20000"/>
        </a:spcBef>
        <a:spcAft>
          <a:spcPct val="0"/>
        </a:spcAft>
        <a:buChar char="•"/>
        <a:tabLst>
          <a:tab pos="665163" algn="l"/>
        </a:tabLst>
        <a:defRPr sz="1600">
          <a:solidFill>
            <a:srgbClr val="666465"/>
          </a:solidFill>
          <a:latin typeface="+mn-lt"/>
        </a:defRPr>
      </a:lvl8pPr>
      <a:lvl9pPr marL="5351463" indent="-474663" algn="l" rtl="0" fontAlgn="base">
        <a:spcBef>
          <a:spcPct val="20000"/>
        </a:spcBef>
        <a:spcAft>
          <a:spcPct val="0"/>
        </a:spcAft>
        <a:buChar char="•"/>
        <a:tabLst>
          <a:tab pos="665163" algn="l"/>
        </a:tabLst>
        <a:defRPr sz="1600">
          <a:solidFill>
            <a:srgbClr val="666465"/>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gif"/></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6.xml"/><Relationship Id="rId1" Type="http://schemas.openxmlformats.org/officeDocument/2006/relationships/slideLayout" Target="../slideLayouts/slideLayout1.xml"/><Relationship Id="rId4" Type="http://schemas.openxmlformats.org/officeDocument/2006/relationships/image" Target="../media/image3.gif"/></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2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44.emf"/><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46.emf"/><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47.emf"/><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48.emf"/><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F2F765D4-0EA3-F2D5-98C1-1A3DE8C643B8}"/>
              </a:ext>
            </a:extLst>
          </p:cNvPr>
          <p:cNvSpPr txBox="1"/>
          <p:nvPr/>
        </p:nvSpPr>
        <p:spPr>
          <a:xfrm>
            <a:off x="-13029" y="4149081"/>
            <a:ext cx="9128935" cy="2708919"/>
          </a:xfrm>
          <a:prstGeom prst="rect">
            <a:avLst/>
          </a:prstGeom>
          <a:solidFill>
            <a:schemeClr val="accent1">
              <a:lumMod val="60000"/>
              <a:lumOff val="40000"/>
            </a:schemeClr>
          </a:solidFill>
          <a:ln>
            <a:solidFill>
              <a:schemeClr val="accent1">
                <a:lumMod val="75000"/>
              </a:schemeClr>
            </a:solidFill>
          </a:ln>
        </p:spPr>
        <p:txBody>
          <a:bodyPr wrap="square" rtlCol="0">
            <a:spAutoFit/>
          </a:bodyPr>
          <a:lstStyle/>
          <a:p>
            <a:endParaRPr lang="en-GB" dirty="0"/>
          </a:p>
        </p:txBody>
      </p:sp>
      <p:pic>
        <p:nvPicPr>
          <p:cNvPr id="3" name="Picture 2">
            <a:extLst>
              <a:ext uri="{FF2B5EF4-FFF2-40B4-BE49-F238E27FC236}">
                <a16:creationId xmlns:a16="http://schemas.microsoft.com/office/drawing/2014/main" id="{826132D1-D53F-F972-3ED1-FCDBF24D380B}"/>
              </a:ext>
            </a:extLst>
          </p:cNvPr>
          <p:cNvPicPr>
            <a:picLocks noChangeAspect="1"/>
          </p:cNvPicPr>
          <p:nvPr/>
        </p:nvPicPr>
        <p:blipFill>
          <a:blip r:embed="rId3">
            <a:extLst>
              <a:ext uri="{28A0092B-C50C-407E-A947-70E740481C1C}">
                <a14:useLocalDpi xmlns:a14="http://schemas.microsoft.com/office/drawing/2010/main" val="0"/>
              </a:ext>
            </a:extLst>
          </a:blip>
          <a:srcRect t="7356" b="7356"/>
          <a:stretch/>
        </p:blipFill>
        <p:spPr bwMode="auto">
          <a:xfrm>
            <a:off x="-26055" y="0"/>
            <a:ext cx="9154989" cy="4451908"/>
          </a:xfrm>
          <a:prstGeom prst="rect">
            <a:avLst/>
          </a:prstGeom>
          <a:ln>
            <a:noFill/>
          </a:ln>
          <a:extLst>
            <a:ext uri="{53640926-AAD7-44D8-BBD7-CCE9431645EC}">
              <a14:shadowObscured xmlns:a14="http://schemas.microsoft.com/office/drawing/2010/main"/>
            </a:ext>
          </a:extLst>
        </p:spPr>
      </p:pic>
      <p:sp>
        <p:nvSpPr>
          <p:cNvPr id="9" name="TextBox 8">
            <a:extLst>
              <a:ext uri="{FF2B5EF4-FFF2-40B4-BE49-F238E27FC236}">
                <a16:creationId xmlns:a16="http://schemas.microsoft.com/office/drawing/2014/main" id="{15B5C137-96EE-5296-59A9-7FB5395C7F69}"/>
              </a:ext>
            </a:extLst>
          </p:cNvPr>
          <p:cNvSpPr txBox="1"/>
          <p:nvPr/>
        </p:nvSpPr>
        <p:spPr>
          <a:xfrm>
            <a:off x="176875" y="4717935"/>
            <a:ext cx="5823490" cy="1071704"/>
          </a:xfrm>
          <a:prstGeom prst="rect">
            <a:avLst/>
          </a:prstGeom>
          <a:noFill/>
        </p:spPr>
        <p:txBody>
          <a:bodyPr wrap="square" lIns="91440" tIns="45720" rIns="91440" bIns="45720" anchor="t">
            <a:spAutoFit/>
          </a:bodyPr>
          <a:lstStyle/>
          <a:p>
            <a:pPr algn="just">
              <a:lnSpc>
                <a:spcPct val="107000"/>
              </a:lnSpc>
            </a:pPr>
            <a:r>
              <a:rPr lang="en-IE" sz="1200" b="1" dirty="0">
                <a:effectLst/>
                <a:latin typeface="Calibri" panose="020F0502020204030204" pitchFamily="34" charset="0"/>
                <a:ea typeface="Calibri" panose="020F0502020204030204" pitchFamily="34" charset="0"/>
                <a:cs typeface="Arial" panose="020B0604020202020204" pitchFamily="34" charset="0"/>
              </a:rPr>
              <a:t>DART + WEST ELECTRIFIED RAILWAY ORDER 2022</a:t>
            </a:r>
            <a:endParaRPr lang="en-GB" sz="1200" dirty="0">
              <a:effectLst/>
              <a:latin typeface="Calibri" panose="020F0502020204030204" pitchFamily="34" charset="0"/>
              <a:ea typeface="Calibri" panose="020F0502020204030204" pitchFamily="34" charset="0"/>
              <a:cs typeface="Arial" panose="020B0604020202020204" pitchFamily="34" charset="0"/>
            </a:endParaRPr>
          </a:p>
          <a:p>
            <a:pPr algn="just">
              <a:lnSpc>
                <a:spcPct val="107000"/>
              </a:lnSpc>
            </a:pPr>
            <a:r>
              <a:rPr lang="en-IE" sz="1200" b="1" dirty="0">
                <a:effectLst/>
                <a:latin typeface="Calibri" panose="020F0502020204030204" pitchFamily="34" charset="0"/>
                <a:ea typeface="Calibri" panose="020F0502020204030204" pitchFamily="34" charset="0"/>
                <a:cs typeface="Arial" panose="020B0604020202020204" pitchFamily="34" charset="0"/>
              </a:rPr>
              <a:t>Ref ABP-314232-22 </a:t>
            </a:r>
            <a:endParaRPr lang="en-IE" sz="1200" b="1" dirty="0">
              <a:latin typeface="Calibri" panose="020F0502020204030204" pitchFamily="34" charset="0"/>
              <a:ea typeface="Calibri" panose="020F0502020204030204" pitchFamily="34" charset="0"/>
              <a:cs typeface="Arial" panose="020B0604020202020204" pitchFamily="34" charset="0"/>
            </a:endParaRPr>
          </a:p>
          <a:p>
            <a:pPr algn="just">
              <a:lnSpc>
                <a:spcPct val="107000"/>
              </a:lnSpc>
            </a:pPr>
            <a:endParaRPr lang="en-IE" sz="1200" b="1" dirty="0">
              <a:latin typeface="Calibri" panose="020F0502020204030204" pitchFamily="34" charset="0"/>
              <a:ea typeface="Calibri" panose="020F0502020204030204" pitchFamily="34" charset="0"/>
              <a:cs typeface="Arial" panose="020B0604020202020204" pitchFamily="34" charset="0"/>
            </a:endParaRPr>
          </a:p>
          <a:p>
            <a:pPr algn="just">
              <a:lnSpc>
                <a:spcPct val="107000"/>
              </a:lnSpc>
            </a:pPr>
            <a:r>
              <a:rPr lang="en-IE" sz="1200" b="1" dirty="0">
                <a:latin typeface="Calibri" panose="020F0502020204030204" pitchFamily="34" charset="0"/>
                <a:ea typeface="Calibri" panose="020F0502020204030204" pitchFamily="34" charset="0"/>
                <a:cs typeface="Arial" panose="020B0604020202020204" pitchFamily="34" charset="0"/>
              </a:rPr>
              <a:t>Module F: Landowner and Observer Submissions Zone F: Maynooth Station to Depot</a:t>
            </a:r>
          </a:p>
          <a:p>
            <a:pPr algn="just">
              <a:lnSpc>
                <a:spcPct val="107000"/>
              </a:lnSpc>
            </a:pPr>
            <a:endParaRPr lang="en-IE" sz="1200" b="1" dirty="0">
              <a:latin typeface="Calibri" panose="020F0502020204030204" pitchFamily="34" charset="0"/>
              <a:ea typeface="Calibri" panose="020F0502020204030204" pitchFamily="34" charset="0"/>
              <a:cs typeface="Arial" panose="020B0604020202020204" pitchFamily="34" charset="0"/>
            </a:endParaRPr>
          </a:p>
        </p:txBody>
      </p:sp>
      <p:sp>
        <p:nvSpPr>
          <p:cNvPr id="10" name="Text Box 2">
            <a:extLst>
              <a:ext uri="{FF2B5EF4-FFF2-40B4-BE49-F238E27FC236}">
                <a16:creationId xmlns:a16="http://schemas.microsoft.com/office/drawing/2014/main" id="{C3ACD822-FE2F-9F1F-4B61-11EC9E1E478A}"/>
              </a:ext>
            </a:extLst>
          </p:cNvPr>
          <p:cNvSpPr txBox="1">
            <a:spLocks noChangeArrowheads="1"/>
          </p:cNvSpPr>
          <p:nvPr/>
        </p:nvSpPr>
        <p:spPr bwMode="auto">
          <a:xfrm>
            <a:off x="6444209" y="4520082"/>
            <a:ext cx="2522916" cy="2592288"/>
          </a:xfrm>
          <a:prstGeom prst="rect">
            <a:avLst/>
          </a:prstGeom>
          <a:noFill/>
          <a:ln w="9525">
            <a:noFill/>
            <a:miter lim="800000"/>
            <a:headEnd/>
            <a:tailEnd/>
          </a:ln>
        </p:spPr>
        <p:txBody>
          <a:bodyPr rot="0" vert="horz" wrap="square" lIns="91440" tIns="45720" rIns="91440" bIns="45720" anchor="t" anchorCtr="0">
            <a:noAutofit/>
          </a:bodyPr>
          <a:lstStyle/>
          <a:p>
            <a:r>
              <a:rPr lang="en-IE" sz="1000" b="1" dirty="0">
                <a:effectLst/>
                <a:latin typeface="Calibri" panose="020F0502020204030204" pitchFamily="34" charset="0"/>
                <a:ea typeface="Calibri" panose="020F0502020204030204" pitchFamily="34" charset="0"/>
              </a:rPr>
              <a:t>Prepared for: </a:t>
            </a:r>
            <a:endParaRPr lang="en-GB" sz="1000" dirty="0">
              <a:effectLst/>
              <a:latin typeface="Calibri" panose="020F0502020204030204" pitchFamily="34" charset="0"/>
              <a:ea typeface="Calibri" panose="020F0502020204030204" pitchFamily="34" charset="0"/>
            </a:endParaRPr>
          </a:p>
          <a:p>
            <a:r>
              <a:rPr lang="en-IE" sz="1000" b="1" dirty="0">
                <a:effectLst/>
                <a:latin typeface="Calibri" panose="020F0502020204030204" pitchFamily="34" charset="0"/>
                <a:ea typeface="Calibri" panose="020F0502020204030204" pitchFamily="34" charset="0"/>
              </a:rPr>
              <a:t> </a:t>
            </a:r>
            <a:endParaRPr lang="en-GB" sz="1000" dirty="0">
              <a:effectLst/>
              <a:latin typeface="Calibri" panose="020F0502020204030204" pitchFamily="34" charset="0"/>
              <a:ea typeface="Calibri" panose="020F0502020204030204" pitchFamily="34" charset="0"/>
            </a:endParaRPr>
          </a:p>
          <a:p>
            <a:r>
              <a:rPr lang="en-IE" sz="1000" b="1" dirty="0">
                <a:effectLst/>
                <a:latin typeface="Calibri" panose="020F0502020204030204" pitchFamily="34" charset="0"/>
                <a:ea typeface="Calibri" panose="020F0502020204030204" pitchFamily="34" charset="0"/>
              </a:rPr>
              <a:t>Carlos Clarke Limited </a:t>
            </a:r>
            <a:endParaRPr lang="en-GB" sz="1000" dirty="0">
              <a:effectLst/>
              <a:latin typeface="Calibri" panose="020F0502020204030204" pitchFamily="34" charset="0"/>
              <a:ea typeface="Calibri" panose="020F0502020204030204" pitchFamily="34" charset="0"/>
            </a:endParaRPr>
          </a:p>
          <a:p>
            <a:r>
              <a:rPr lang="en-IE" sz="1000" b="1" dirty="0">
                <a:effectLst/>
                <a:latin typeface="Calibri" panose="020F0502020204030204" pitchFamily="34" charset="0"/>
                <a:ea typeface="Calibri" panose="020F0502020204030204" pitchFamily="34" charset="0"/>
              </a:rPr>
              <a:t>Tynan Dillon Chartered Accountant </a:t>
            </a:r>
            <a:endParaRPr lang="en-GB" sz="1000" dirty="0">
              <a:effectLst/>
              <a:latin typeface="Calibri" panose="020F0502020204030204" pitchFamily="34" charset="0"/>
              <a:ea typeface="Calibri" panose="020F0502020204030204" pitchFamily="34" charset="0"/>
            </a:endParaRPr>
          </a:p>
          <a:p>
            <a:r>
              <a:rPr lang="en-IE" sz="1000" b="1" dirty="0">
                <a:effectLst/>
                <a:latin typeface="Calibri" panose="020F0502020204030204" pitchFamily="34" charset="0"/>
                <a:ea typeface="Calibri" panose="020F0502020204030204" pitchFamily="34" charset="0"/>
              </a:rPr>
              <a:t>74 Northumberland Road </a:t>
            </a:r>
            <a:endParaRPr lang="en-GB" sz="1000" dirty="0">
              <a:effectLst/>
              <a:latin typeface="Calibri" panose="020F0502020204030204" pitchFamily="34" charset="0"/>
              <a:ea typeface="Calibri" panose="020F0502020204030204" pitchFamily="34" charset="0"/>
            </a:endParaRPr>
          </a:p>
          <a:p>
            <a:r>
              <a:rPr lang="en-IE" sz="1000" b="1" dirty="0">
                <a:effectLst/>
                <a:latin typeface="Calibri" panose="020F0502020204030204" pitchFamily="34" charset="0"/>
                <a:ea typeface="Calibri" panose="020F0502020204030204" pitchFamily="34" charset="0"/>
              </a:rPr>
              <a:t>Dublin 4</a:t>
            </a:r>
            <a:endParaRPr lang="en-GB" sz="1000" dirty="0">
              <a:effectLst/>
              <a:latin typeface="Calibri" panose="020F0502020204030204" pitchFamily="34" charset="0"/>
              <a:ea typeface="Calibri" panose="020F0502020204030204" pitchFamily="34" charset="0"/>
            </a:endParaRPr>
          </a:p>
          <a:p>
            <a:r>
              <a:rPr lang="en-IE" sz="1000" b="1" dirty="0">
                <a:effectLst/>
                <a:latin typeface="Calibri" panose="020F0502020204030204" pitchFamily="34" charset="0"/>
                <a:ea typeface="Calibri" panose="020F0502020204030204" pitchFamily="34" charset="0"/>
              </a:rPr>
              <a:t>D04 XF75</a:t>
            </a:r>
            <a:endParaRPr lang="en-GB" sz="1000" dirty="0">
              <a:effectLst/>
              <a:latin typeface="Calibri" panose="020F0502020204030204" pitchFamily="34" charset="0"/>
              <a:ea typeface="Calibri" panose="020F0502020204030204" pitchFamily="34" charset="0"/>
            </a:endParaRPr>
          </a:p>
          <a:p>
            <a:r>
              <a:rPr lang="en-IE" sz="1000" b="1" dirty="0">
                <a:effectLst/>
                <a:latin typeface="Calibri" panose="020F0502020204030204" pitchFamily="34" charset="0"/>
                <a:ea typeface="Calibri" panose="020F0502020204030204" pitchFamily="34" charset="0"/>
              </a:rPr>
              <a:t> </a:t>
            </a:r>
            <a:endParaRPr lang="en-GB" sz="1000" dirty="0">
              <a:effectLst/>
              <a:latin typeface="Calibri" panose="020F0502020204030204" pitchFamily="34" charset="0"/>
              <a:ea typeface="Calibri" panose="020F0502020204030204" pitchFamily="34" charset="0"/>
            </a:endParaRPr>
          </a:p>
          <a:p>
            <a:r>
              <a:rPr lang="en-IE" sz="1000" b="1" dirty="0">
                <a:effectLst/>
                <a:latin typeface="Calibri" panose="020F0502020204030204" pitchFamily="34" charset="0"/>
                <a:ea typeface="Calibri" panose="020F0502020204030204" pitchFamily="34" charset="0"/>
              </a:rPr>
              <a:t>Prepared by: </a:t>
            </a:r>
            <a:endParaRPr lang="en-GB" sz="1000" dirty="0">
              <a:effectLst/>
              <a:latin typeface="Calibri" panose="020F0502020204030204" pitchFamily="34" charset="0"/>
              <a:ea typeface="Calibri" panose="020F0502020204030204" pitchFamily="34" charset="0"/>
            </a:endParaRPr>
          </a:p>
          <a:p>
            <a:r>
              <a:rPr lang="en-IE" sz="1000" b="1" dirty="0">
                <a:effectLst/>
                <a:latin typeface="Calibri" panose="020F0502020204030204" pitchFamily="34" charset="0"/>
                <a:ea typeface="Calibri" panose="020F0502020204030204" pitchFamily="34" charset="0"/>
              </a:rPr>
              <a:t> </a:t>
            </a:r>
            <a:endParaRPr lang="en-GB" sz="1000" dirty="0">
              <a:effectLst/>
              <a:latin typeface="Calibri" panose="020F0502020204030204" pitchFamily="34" charset="0"/>
              <a:ea typeface="Calibri" panose="020F0502020204030204" pitchFamily="34" charset="0"/>
            </a:endParaRPr>
          </a:p>
          <a:p>
            <a:r>
              <a:rPr lang="en-IE" sz="1000" b="1" dirty="0">
                <a:effectLst/>
                <a:latin typeface="Calibri" panose="020F0502020204030204" pitchFamily="34" charset="0"/>
                <a:ea typeface="Calibri" panose="020F0502020204030204" pitchFamily="34" charset="0"/>
              </a:rPr>
              <a:t>Tom Phillips + Associates</a:t>
            </a:r>
            <a:endParaRPr lang="en-GB" sz="1000" dirty="0">
              <a:effectLst/>
              <a:latin typeface="Calibri" panose="020F0502020204030204" pitchFamily="34" charset="0"/>
              <a:ea typeface="Calibri" panose="020F0502020204030204" pitchFamily="34" charset="0"/>
            </a:endParaRPr>
          </a:p>
          <a:p>
            <a:r>
              <a:rPr lang="en-IE" sz="1000" b="1" dirty="0">
                <a:effectLst/>
                <a:latin typeface="Calibri" panose="020F0502020204030204" pitchFamily="34" charset="0"/>
                <a:ea typeface="Calibri" panose="020F0502020204030204" pitchFamily="34" charset="0"/>
              </a:rPr>
              <a:t>80 Harcourt Street </a:t>
            </a:r>
            <a:endParaRPr lang="en-GB" sz="1000" dirty="0">
              <a:effectLst/>
              <a:latin typeface="Calibri" panose="020F0502020204030204" pitchFamily="34" charset="0"/>
              <a:ea typeface="Calibri" panose="020F0502020204030204" pitchFamily="34" charset="0"/>
            </a:endParaRPr>
          </a:p>
          <a:p>
            <a:r>
              <a:rPr lang="en-IE" sz="1000" b="1" dirty="0">
                <a:effectLst/>
                <a:latin typeface="Calibri" panose="020F0502020204030204" pitchFamily="34" charset="0"/>
                <a:ea typeface="Calibri" panose="020F0502020204030204" pitchFamily="34" charset="0"/>
              </a:rPr>
              <a:t>Dublin 2</a:t>
            </a:r>
            <a:endParaRPr lang="en-GB" sz="1000" dirty="0">
              <a:effectLst/>
              <a:latin typeface="Calibri" panose="020F0502020204030204" pitchFamily="34" charset="0"/>
              <a:ea typeface="Calibri" panose="020F0502020204030204" pitchFamily="34" charset="0"/>
            </a:endParaRPr>
          </a:p>
          <a:p>
            <a:r>
              <a:rPr lang="en-IE" sz="1000" b="1" dirty="0">
                <a:effectLst/>
                <a:latin typeface="Calibri" panose="020F0502020204030204" pitchFamily="34" charset="0"/>
                <a:ea typeface="Calibri" panose="020F0502020204030204" pitchFamily="34" charset="0"/>
              </a:rPr>
              <a:t>D02 F449  </a:t>
            </a:r>
          </a:p>
          <a:p>
            <a:endParaRPr lang="en-GB" sz="1000" dirty="0">
              <a:effectLst/>
              <a:latin typeface="Calibri" panose="020F0502020204030204" pitchFamily="34" charset="0"/>
              <a:ea typeface="Calibri" panose="020F0502020204030204" pitchFamily="34" charset="0"/>
            </a:endParaRPr>
          </a:p>
          <a:p>
            <a:pPr marL="457200" algn="just">
              <a:lnSpc>
                <a:spcPct val="107000"/>
              </a:lnSpc>
            </a:pPr>
            <a:r>
              <a:rPr lang="en-IE" sz="1100" dirty="0">
                <a:effectLst/>
                <a:latin typeface="Calibri" panose="020F0502020204030204" pitchFamily="34" charset="0"/>
                <a:ea typeface="Calibri" panose="020F0502020204030204" pitchFamily="34" charset="0"/>
                <a:cs typeface="Arial" panose="020B0604020202020204" pitchFamily="34" charset="0"/>
              </a:rPr>
              <a:t> </a:t>
            </a:r>
            <a:endParaRPr lang="en-GB" sz="11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11" name="Picture 10" descr="Graphical user interface, text, application&#10;&#10;Description automatically generated">
            <a:extLst>
              <a:ext uri="{FF2B5EF4-FFF2-40B4-BE49-F238E27FC236}">
                <a16:creationId xmlns:a16="http://schemas.microsoft.com/office/drawing/2014/main" id="{B83CF031-E216-77F3-2A3F-393AE35BCE2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78547"/>
          <a:stretch/>
        </p:blipFill>
        <p:spPr>
          <a:xfrm>
            <a:off x="292637" y="5962906"/>
            <a:ext cx="596747" cy="742956"/>
          </a:xfrm>
          <a:prstGeom prst="rect">
            <a:avLst/>
          </a:prstGeom>
        </p:spPr>
      </p:pic>
      <p:sp>
        <p:nvSpPr>
          <p:cNvPr id="13" name="Text Box 2">
            <a:extLst>
              <a:ext uri="{FF2B5EF4-FFF2-40B4-BE49-F238E27FC236}">
                <a16:creationId xmlns:a16="http://schemas.microsoft.com/office/drawing/2014/main" id="{140FC669-B0A1-8FB8-363A-7AA3F6234F48}"/>
              </a:ext>
            </a:extLst>
          </p:cNvPr>
          <p:cNvSpPr txBox="1">
            <a:spLocks noChangeArrowheads="1"/>
          </p:cNvSpPr>
          <p:nvPr/>
        </p:nvSpPr>
        <p:spPr bwMode="auto">
          <a:xfrm>
            <a:off x="6954337" y="5052001"/>
            <a:ext cx="1343025" cy="403572"/>
          </a:xfrm>
          <a:prstGeom prst="rect">
            <a:avLst/>
          </a:prstGeom>
          <a:noFill/>
          <a:ln w="9525">
            <a:noFill/>
            <a:miter lim="800000"/>
            <a:headEnd/>
            <a:tailEnd/>
          </a:ln>
        </p:spPr>
        <p:txBody>
          <a:bodyPr rot="0" vert="horz" wrap="square" lIns="91440" tIns="45720" rIns="91440" bIns="45720" anchor="t" anchorCtr="0">
            <a:spAutoFit/>
          </a:bodyPr>
          <a:lstStyle/>
          <a:p>
            <a:endParaRPr lang="en-IE" sz="1000" b="1" dirty="0">
              <a:effectLst/>
              <a:latin typeface="Calibri" panose="020F0502020204030204" pitchFamily="34" charset="0"/>
              <a:ea typeface="Calibri" panose="020F0502020204030204" pitchFamily="34" charset="0"/>
            </a:endParaRPr>
          </a:p>
          <a:p>
            <a:pPr marL="457200" algn="just">
              <a:lnSpc>
                <a:spcPct val="107000"/>
              </a:lnSpc>
            </a:pPr>
            <a:r>
              <a:rPr lang="en-IE" sz="1000" dirty="0">
                <a:effectLst/>
                <a:latin typeface="Calibri" panose="020F0502020204030204" pitchFamily="34" charset="0"/>
                <a:ea typeface="Calibri" panose="020F0502020204030204" pitchFamily="34" charset="0"/>
                <a:cs typeface="Arial" panose="020B0604020202020204" pitchFamily="34" charset="0"/>
              </a:rPr>
              <a:t> </a:t>
            </a:r>
            <a:endParaRPr lang="en-GB" sz="10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2" name="TextBox 1">
            <a:extLst>
              <a:ext uri="{FF2B5EF4-FFF2-40B4-BE49-F238E27FC236}">
                <a16:creationId xmlns:a16="http://schemas.microsoft.com/office/drawing/2014/main" id="{D8346BA4-07BD-7D05-E646-EE54B73E639E}"/>
              </a:ext>
            </a:extLst>
          </p:cNvPr>
          <p:cNvSpPr txBox="1"/>
          <p:nvPr/>
        </p:nvSpPr>
        <p:spPr>
          <a:xfrm>
            <a:off x="1001669" y="5962906"/>
            <a:ext cx="4643896" cy="478849"/>
          </a:xfrm>
          <a:prstGeom prst="rect">
            <a:avLst/>
          </a:prstGeom>
          <a:noFill/>
        </p:spPr>
        <p:txBody>
          <a:bodyPr wrap="square" lIns="91440" tIns="45720" rIns="91440" bIns="45720" anchor="t">
            <a:spAutoFit/>
          </a:bodyPr>
          <a:lstStyle/>
          <a:p>
            <a:pPr algn="just">
              <a:lnSpc>
                <a:spcPct val="107000"/>
              </a:lnSpc>
            </a:pPr>
            <a:r>
              <a:rPr lang="en-GB" sz="1200" b="1" dirty="0">
                <a:latin typeface="Calibri" panose="020F0502020204030204" pitchFamily="34" charset="0"/>
                <a:ea typeface="Calibri" panose="020F0502020204030204" pitchFamily="34" charset="0"/>
                <a:cs typeface="Arial" panose="020B0604020202020204" pitchFamily="34" charset="0"/>
              </a:rPr>
              <a:t>TOM PHILLIPS + ASSOCIATES IN COLLABORATION WITH MAXPRO CONSULTANTS, AND CALLAN TANSEY SOLICITORS LLP</a:t>
            </a:r>
            <a:endParaRPr lang="en-GB"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8" name="TextBox 7">
            <a:extLst>
              <a:ext uri="{FF2B5EF4-FFF2-40B4-BE49-F238E27FC236}">
                <a16:creationId xmlns:a16="http://schemas.microsoft.com/office/drawing/2014/main" id="{8AAF8BFB-93B3-8BD5-2F5F-D267820253D9}"/>
              </a:ext>
            </a:extLst>
          </p:cNvPr>
          <p:cNvSpPr txBox="1"/>
          <p:nvPr/>
        </p:nvSpPr>
        <p:spPr>
          <a:xfrm>
            <a:off x="3477450" y="6413919"/>
            <a:ext cx="2522915" cy="281231"/>
          </a:xfrm>
          <a:prstGeom prst="rect">
            <a:avLst/>
          </a:prstGeom>
          <a:noFill/>
        </p:spPr>
        <p:txBody>
          <a:bodyPr wrap="square" lIns="91440" tIns="45720" rIns="91440" bIns="45720" anchor="t">
            <a:spAutoFit/>
          </a:bodyPr>
          <a:lstStyle/>
          <a:p>
            <a:pPr algn="just">
              <a:lnSpc>
                <a:spcPct val="107000"/>
              </a:lnSpc>
            </a:pPr>
            <a:r>
              <a:rPr lang="en-GB" sz="1200" b="1" dirty="0">
                <a:latin typeface="Calibri" panose="020F0502020204030204" pitchFamily="34" charset="0"/>
                <a:ea typeface="Calibri" panose="020F0502020204030204" pitchFamily="34" charset="0"/>
                <a:cs typeface="Arial" panose="020B0604020202020204" pitchFamily="34" charset="0"/>
              </a:rPr>
              <a:t>Wednesday, 11 October 2023</a:t>
            </a:r>
            <a:endParaRPr lang="en-GB"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5" name="TextBox 4">
            <a:extLst>
              <a:ext uri="{FF2B5EF4-FFF2-40B4-BE49-F238E27FC236}">
                <a16:creationId xmlns:a16="http://schemas.microsoft.com/office/drawing/2014/main" id="{28211899-CA0A-64DD-359A-FDAF8AF1E1B6}"/>
              </a:ext>
            </a:extLst>
          </p:cNvPr>
          <p:cNvSpPr txBox="1"/>
          <p:nvPr/>
        </p:nvSpPr>
        <p:spPr>
          <a:xfrm>
            <a:off x="395056" y="1568762"/>
            <a:ext cx="8353888" cy="954107"/>
          </a:xfrm>
          <a:prstGeom prst="rect">
            <a:avLst/>
          </a:prstGeom>
          <a:solidFill>
            <a:srgbClr val="FFFFFF">
              <a:alpha val="50196"/>
            </a:srgbClr>
          </a:solidFill>
          <a:ln w="38100">
            <a:solidFill>
              <a:srgbClr val="C00000"/>
            </a:solidFill>
          </a:ln>
        </p:spPr>
        <p:txBody>
          <a:bodyPr wrap="square" rtlCol="0">
            <a:spAutoFit/>
          </a:bodyPr>
          <a:lstStyle/>
          <a:p>
            <a:pPr algn="just"/>
            <a:r>
              <a:rPr lang="en-GB" sz="2800" b="1" dirty="0"/>
              <a:t>MAWS FARM IS NOT A SUITABLE LOCATION FOR A “HIGHLY VULNERABLE DEVELOPMENT”</a:t>
            </a:r>
            <a:endParaRPr lang="en-IE" sz="2800" b="1" dirty="0"/>
          </a:p>
        </p:txBody>
      </p:sp>
    </p:spTree>
    <p:extLst>
      <p:ext uri="{BB962C8B-B14F-4D97-AF65-F5344CB8AC3E}">
        <p14:creationId xmlns:p14="http://schemas.microsoft.com/office/powerpoint/2010/main" val="5972291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C02C7B-A053-751B-6C45-A0BFB7C3EA4A}"/>
              </a:ext>
            </a:extLst>
          </p:cNvPr>
          <p:cNvSpPr>
            <a:spLocks noGrp="1"/>
          </p:cNvSpPr>
          <p:nvPr>
            <p:ph type="title"/>
          </p:nvPr>
        </p:nvSpPr>
        <p:spPr/>
        <p:txBody>
          <a:bodyPr/>
          <a:lstStyle/>
          <a:p>
            <a:r>
              <a:rPr lang="en-GB" dirty="0"/>
              <a:t>Extensive area in which a Depot could be +</a:t>
            </a:r>
          </a:p>
        </p:txBody>
      </p:sp>
      <p:pic>
        <p:nvPicPr>
          <p:cNvPr id="4" name="Picture 3" descr="Map&#10;&#10;Description automatically generated">
            <a:extLst>
              <a:ext uri="{FF2B5EF4-FFF2-40B4-BE49-F238E27FC236}">
                <a16:creationId xmlns:a16="http://schemas.microsoft.com/office/drawing/2014/main" id="{93A5519D-AD6E-4BE2-644F-035DFFB1CFFB}"/>
              </a:ext>
            </a:extLst>
          </p:cNvPr>
          <p:cNvPicPr>
            <a:picLocks noChangeAspect="1"/>
          </p:cNvPicPr>
          <p:nvPr/>
        </p:nvPicPr>
        <p:blipFill>
          <a:blip r:embed="rId2"/>
          <a:stretch>
            <a:fillRect/>
          </a:stretch>
        </p:blipFill>
        <p:spPr>
          <a:xfrm>
            <a:off x="907043" y="1196752"/>
            <a:ext cx="7523064" cy="2904938"/>
          </a:xfrm>
          <a:prstGeom prst="rect">
            <a:avLst/>
          </a:prstGeom>
        </p:spPr>
      </p:pic>
      <p:sp>
        <p:nvSpPr>
          <p:cNvPr id="6" name="TextBox 5">
            <a:extLst>
              <a:ext uri="{FF2B5EF4-FFF2-40B4-BE49-F238E27FC236}">
                <a16:creationId xmlns:a16="http://schemas.microsoft.com/office/drawing/2014/main" id="{37AF2055-C1A0-EE93-FD98-55382C26FF7B}"/>
              </a:ext>
            </a:extLst>
          </p:cNvPr>
          <p:cNvSpPr txBox="1"/>
          <p:nvPr/>
        </p:nvSpPr>
        <p:spPr>
          <a:xfrm>
            <a:off x="1619672" y="4101690"/>
            <a:ext cx="6347048" cy="312650"/>
          </a:xfrm>
          <a:prstGeom prst="rect">
            <a:avLst/>
          </a:prstGeom>
          <a:noFill/>
        </p:spPr>
        <p:txBody>
          <a:bodyPr wrap="square">
            <a:spAutoFit/>
          </a:bodyPr>
          <a:lstStyle/>
          <a:p>
            <a:pPr algn="just">
              <a:lnSpc>
                <a:spcPct val="107000"/>
              </a:lnSpc>
            </a:pPr>
            <a:r>
              <a:rPr lang="en-IE" sz="1400" b="1" dirty="0">
                <a:effectLst/>
                <a:latin typeface="Calibri" panose="020F0502020204030204" pitchFamily="34" charset="0"/>
                <a:ea typeface="Calibri" panose="020F0502020204030204" pitchFamily="34" charset="0"/>
                <a:cs typeface="Arial" panose="020B0604020202020204" pitchFamily="34" charset="0"/>
              </a:rPr>
              <a:t>Figure 4.2: DART + West Route Layout. (Source: DART + Programme Brochure.)</a:t>
            </a:r>
            <a:endParaRPr lang="en-GB" sz="1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631115276"/>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431539" y="366064"/>
            <a:ext cx="8496944" cy="1143000"/>
          </a:xfrm>
        </p:spPr>
        <p:txBody>
          <a:bodyPr/>
          <a:lstStyle/>
          <a:p>
            <a:r>
              <a:rPr lang="en-GB" dirty="0"/>
              <a:t>ABP’s critical review not suspended for Irish Rail </a:t>
            </a:r>
          </a:p>
        </p:txBody>
      </p:sp>
      <p:sp>
        <p:nvSpPr>
          <p:cNvPr id="2" name="TextBox 1">
            <a:extLst>
              <a:ext uri="{FF2B5EF4-FFF2-40B4-BE49-F238E27FC236}">
                <a16:creationId xmlns:a16="http://schemas.microsoft.com/office/drawing/2014/main" id="{4D72C6A3-FFBE-9E72-592A-CF4F02F56E1D}"/>
              </a:ext>
            </a:extLst>
          </p:cNvPr>
          <p:cNvSpPr txBox="1"/>
          <p:nvPr/>
        </p:nvSpPr>
        <p:spPr>
          <a:xfrm>
            <a:off x="395536" y="2274838"/>
            <a:ext cx="8100899" cy="2308324"/>
          </a:xfrm>
          <a:prstGeom prst="rect">
            <a:avLst/>
          </a:prstGeom>
          <a:noFill/>
        </p:spPr>
        <p:txBody>
          <a:bodyPr wrap="square">
            <a:spAutoFit/>
          </a:bodyPr>
          <a:lstStyle/>
          <a:p>
            <a:pPr marL="514350" indent="-514350">
              <a:buAutoNum type="arabicPeriod"/>
            </a:pPr>
            <a:r>
              <a:rPr lang="en-IE" sz="2400" dirty="0">
                <a:solidFill>
                  <a:srgbClr val="000000"/>
                </a:solidFill>
                <a:latin typeface="Calibri" panose="020F0502020204030204" pitchFamily="34" charset="0"/>
                <a:ea typeface="Calibri" panose="020F0502020204030204" pitchFamily="34" charset="0"/>
              </a:rPr>
              <a:t>The Balscaddan Case (2020)</a:t>
            </a:r>
          </a:p>
          <a:p>
            <a:pPr marL="514350" indent="-514350">
              <a:buAutoNum type="arabicPeriod"/>
            </a:pPr>
            <a:endParaRPr lang="en-IE" sz="2400" dirty="0">
              <a:solidFill>
                <a:srgbClr val="000000"/>
              </a:solidFill>
              <a:latin typeface="Calibri" panose="020F0502020204030204" pitchFamily="34" charset="0"/>
              <a:ea typeface="Calibri" panose="020F0502020204030204" pitchFamily="34" charset="0"/>
            </a:endParaRPr>
          </a:p>
          <a:p>
            <a:pPr marL="514350" indent="-514350">
              <a:buAutoNum type="arabicPeriod"/>
            </a:pPr>
            <a:r>
              <a:rPr lang="en-IE" sz="2400" dirty="0">
                <a:solidFill>
                  <a:srgbClr val="000000"/>
                </a:solidFill>
                <a:effectLst/>
                <a:latin typeface="Calibri" panose="020F0502020204030204" pitchFamily="34" charset="0"/>
                <a:ea typeface="Calibri" panose="020F0502020204030204" pitchFamily="34" charset="0"/>
              </a:rPr>
              <a:t>JR </a:t>
            </a:r>
            <a:r>
              <a:rPr lang="en-IE" sz="24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[2020 No 375 JR]</a:t>
            </a:r>
          </a:p>
          <a:p>
            <a:pPr marL="514350" indent="-514350">
              <a:buAutoNum type="arabicPeriod"/>
            </a:pPr>
            <a:endParaRPr lang="en-IE" sz="24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514350" indent="-514350">
              <a:buAutoNum type="arabicPeriod"/>
            </a:pPr>
            <a:r>
              <a:rPr lang="en-IE" sz="2400" dirty="0">
                <a:solidFill>
                  <a:srgbClr val="000000"/>
                </a:solidFill>
                <a:latin typeface="Calibri" panose="020F0502020204030204" pitchFamily="34" charset="0"/>
                <a:ea typeface="Calibri" panose="020F0502020204030204" pitchFamily="34" charset="0"/>
              </a:rPr>
              <a:t>Judgment of Mr Justice Richard Humphreys – 25 November 2020</a:t>
            </a:r>
          </a:p>
        </p:txBody>
      </p:sp>
    </p:spTree>
    <p:extLst>
      <p:ext uri="{BB962C8B-B14F-4D97-AF65-F5344CB8AC3E}">
        <p14:creationId xmlns:p14="http://schemas.microsoft.com/office/powerpoint/2010/main" val="4034879400"/>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885EFD-69A7-CB46-80D6-4DED3F4E2607}"/>
              </a:ext>
            </a:extLst>
          </p:cNvPr>
          <p:cNvSpPr>
            <a:spLocks noGrp="1"/>
          </p:cNvSpPr>
          <p:nvPr>
            <p:ph type="title"/>
          </p:nvPr>
        </p:nvSpPr>
        <p:spPr/>
        <p:txBody>
          <a:bodyPr/>
          <a:lstStyle/>
          <a:p>
            <a:r>
              <a:rPr lang="en-GB" dirty="0"/>
              <a:t>Balscadden Judgement: “</a:t>
            </a:r>
            <a:r>
              <a:rPr lang="en-GB" i="1" dirty="0"/>
              <a:t>Inadequacy of drawings</a:t>
            </a:r>
            <a:r>
              <a:rPr lang="en-GB" dirty="0"/>
              <a:t>”</a:t>
            </a:r>
          </a:p>
        </p:txBody>
      </p:sp>
      <p:sp>
        <p:nvSpPr>
          <p:cNvPr id="11" name="TextBox 10">
            <a:extLst>
              <a:ext uri="{FF2B5EF4-FFF2-40B4-BE49-F238E27FC236}">
                <a16:creationId xmlns:a16="http://schemas.microsoft.com/office/drawing/2014/main" id="{03DC1880-67BA-531F-ECF7-C945AD97BB38}"/>
              </a:ext>
            </a:extLst>
          </p:cNvPr>
          <p:cNvSpPr txBox="1"/>
          <p:nvPr/>
        </p:nvSpPr>
        <p:spPr>
          <a:xfrm>
            <a:off x="457200" y="1846170"/>
            <a:ext cx="8229600" cy="1692771"/>
          </a:xfrm>
          <a:prstGeom prst="rect">
            <a:avLst/>
          </a:prstGeom>
          <a:noFill/>
        </p:spPr>
        <p:txBody>
          <a:bodyPr wrap="square">
            <a:spAutoFit/>
          </a:bodyPr>
          <a:lstStyle/>
          <a:p>
            <a:pPr algn="just"/>
            <a:r>
              <a:rPr lang="en-GB" sz="2400" dirty="0">
                <a:latin typeface="Calibri" panose="020F0502020204030204" pitchFamily="34" charset="0"/>
                <a:cs typeface="Calibri" panose="020F0502020204030204" pitchFamily="34" charset="0"/>
              </a:rPr>
              <a:t>56.	</a:t>
            </a:r>
            <a:r>
              <a:rPr lang="en-GB" dirty="0">
                <a:latin typeface="Calibri" panose="020F0502020204030204" pitchFamily="34" charset="0"/>
                <a:cs typeface="Calibri" panose="020F0502020204030204" pitchFamily="34" charset="0"/>
              </a:rPr>
              <a:t>If taking into account irrelevant considerations was the only problem 	with the decision, I would consider 	remitting it to the board for 	reconsideration at the point in time immediately prior to when the 	problem arose; that is immediately before the statutory submission 	by the council. But there is a more fundamental problem.”</a:t>
            </a:r>
          </a:p>
        </p:txBody>
      </p:sp>
    </p:spTree>
    <p:extLst>
      <p:ext uri="{BB962C8B-B14F-4D97-AF65-F5344CB8AC3E}">
        <p14:creationId xmlns:p14="http://schemas.microsoft.com/office/powerpoint/2010/main" val="159404634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885EFD-69A7-CB46-80D6-4DED3F4E2607}"/>
              </a:ext>
            </a:extLst>
          </p:cNvPr>
          <p:cNvSpPr>
            <a:spLocks noGrp="1"/>
          </p:cNvSpPr>
          <p:nvPr>
            <p:ph type="title"/>
          </p:nvPr>
        </p:nvSpPr>
        <p:spPr/>
        <p:txBody>
          <a:bodyPr/>
          <a:lstStyle/>
          <a:p>
            <a:r>
              <a:rPr lang="en-GB" dirty="0"/>
              <a:t>Balscadden: “</a:t>
            </a:r>
            <a:r>
              <a:rPr lang="en-GB" i="1" dirty="0"/>
              <a:t>Inadequacy of drawings</a:t>
            </a:r>
            <a:r>
              <a:rPr lang="en-GB" dirty="0"/>
              <a:t>”</a:t>
            </a:r>
          </a:p>
        </p:txBody>
      </p:sp>
      <p:sp>
        <p:nvSpPr>
          <p:cNvPr id="5" name="TextBox 4">
            <a:extLst>
              <a:ext uri="{FF2B5EF4-FFF2-40B4-BE49-F238E27FC236}">
                <a16:creationId xmlns:a16="http://schemas.microsoft.com/office/drawing/2014/main" id="{C9D454D5-31F0-B9BB-F745-86F315EDB1EC}"/>
              </a:ext>
            </a:extLst>
          </p:cNvPr>
          <p:cNvSpPr txBox="1"/>
          <p:nvPr/>
        </p:nvSpPr>
        <p:spPr>
          <a:xfrm>
            <a:off x="457200" y="1733728"/>
            <a:ext cx="8229600" cy="1631216"/>
          </a:xfrm>
          <a:prstGeom prst="rect">
            <a:avLst/>
          </a:prstGeom>
          <a:noFill/>
        </p:spPr>
        <p:txBody>
          <a:bodyPr wrap="square">
            <a:spAutoFit/>
          </a:bodyPr>
          <a:lstStyle/>
          <a:p>
            <a:r>
              <a:rPr lang="en-GB" sz="2000" dirty="0">
                <a:latin typeface="Calibri" panose="020F0502020204030204" pitchFamily="34" charset="0"/>
                <a:cs typeface="Calibri" panose="020F0502020204030204" pitchFamily="34" charset="0"/>
              </a:rPr>
              <a:t>56. 	</a:t>
            </a:r>
            <a:r>
              <a:rPr lang="en-GB" dirty="0">
                <a:latin typeface="Calibri" panose="020F0502020204030204" pitchFamily="34" charset="0"/>
                <a:cs typeface="Calibri" panose="020F0502020204030204" pitchFamily="34" charset="0"/>
              </a:rPr>
              <a:t>Grounds 29 to 31 in Balscadden complain about the lack of adequate 	and consistent plans. While the statement of grounds in Balscadden 	refers loosely to the "obligations under the Planning and 	Developments Acts" the specific regulations were identified in 	argument.</a:t>
            </a:r>
          </a:p>
        </p:txBody>
      </p:sp>
    </p:spTree>
    <p:extLst>
      <p:ext uri="{BB962C8B-B14F-4D97-AF65-F5344CB8AC3E}">
        <p14:creationId xmlns:p14="http://schemas.microsoft.com/office/powerpoint/2010/main" val="3758032525"/>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885EFD-69A7-CB46-80D6-4DED3F4E2607}"/>
              </a:ext>
            </a:extLst>
          </p:cNvPr>
          <p:cNvSpPr>
            <a:spLocks noGrp="1"/>
          </p:cNvSpPr>
          <p:nvPr>
            <p:ph type="title"/>
          </p:nvPr>
        </p:nvSpPr>
        <p:spPr/>
        <p:txBody>
          <a:bodyPr/>
          <a:lstStyle/>
          <a:p>
            <a:r>
              <a:rPr lang="en-GB" dirty="0"/>
              <a:t>Balscadden: “</a:t>
            </a:r>
            <a:r>
              <a:rPr lang="en-GB" i="1" dirty="0"/>
              <a:t>Inadequacy of drawings</a:t>
            </a:r>
            <a:r>
              <a:rPr lang="en-GB" dirty="0"/>
              <a:t>”</a:t>
            </a:r>
          </a:p>
        </p:txBody>
      </p:sp>
      <p:sp>
        <p:nvSpPr>
          <p:cNvPr id="4" name="TextBox 3">
            <a:extLst>
              <a:ext uri="{FF2B5EF4-FFF2-40B4-BE49-F238E27FC236}">
                <a16:creationId xmlns:a16="http://schemas.microsoft.com/office/drawing/2014/main" id="{9072DF79-1488-10A9-A3C0-9AF8EBB6311F}"/>
              </a:ext>
            </a:extLst>
          </p:cNvPr>
          <p:cNvSpPr txBox="1"/>
          <p:nvPr/>
        </p:nvSpPr>
        <p:spPr>
          <a:xfrm>
            <a:off x="457200" y="1304553"/>
            <a:ext cx="599243" cy="707886"/>
          </a:xfrm>
          <a:prstGeom prst="rect">
            <a:avLst/>
          </a:prstGeom>
          <a:noFill/>
        </p:spPr>
        <p:txBody>
          <a:bodyPr wrap="square">
            <a:spAutoFit/>
          </a:bodyPr>
          <a:lstStyle/>
          <a:p>
            <a:r>
              <a:rPr lang="en-GB" dirty="0">
                <a:latin typeface="Calibri" panose="020F0502020204030204" pitchFamily="34" charset="0"/>
                <a:cs typeface="Calibri" panose="020F0502020204030204" pitchFamily="34" charset="0"/>
              </a:rPr>
              <a:t>58.</a:t>
            </a:r>
            <a:r>
              <a:rPr lang="en-GB" dirty="0"/>
              <a:t>	</a:t>
            </a:r>
            <a:endParaRPr lang="en-GB" dirty="0">
              <a:latin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6812B74B-828D-F4FA-EE05-848F8FE1A2A8}"/>
              </a:ext>
            </a:extLst>
          </p:cNvPr>
          <p:cNvSpPr txBox="1"/>
          <p:nvPr/>
        </p:nvSpPr>
        <p:spPr>
          <a:xfrm>
            <a:off x="1056443" y="1304553"/>
            <a:ext cx="7630357" cy="3170099"/>
          </a:xfrm>
          <a:prstGeom prst="rect">
            <a:avLst/>
          </a:prstGeom>
          <a:noFill/>
        </p:spPr>
        <p:txBody>
          <a:bodyPr wrap="square">
            <a:spAutoFit/>
          </a:bodyPr>
          <a:lstStyle/>
          <a:p>
            <a:pPr algn="just"/>
            <a:r>
              <a:rPr lang="en-GB" dirty="0">
                <a:latin typeface="Calibri" panose="020F0502020204030204" pitchFamily="34" charset="0"/>
                <a:cs typeface="Calibri" panose="020F0502020204030204" pitchFamily="34" charset="0"/>
              </a:rPr>
              <a:t>Regulation 297(4)(a) of the Planning and Development Regulations 2001 (</a:t>
            </a:r>
            <a:r>
              <a:rPr lang="en-GB" dirty="0" err="1">
                <a:latin typeface="Calibri" panose="020F0502020204030204" pitchFamily="34" charset="0"/>
                <a:cs typeface="Calibri" panose="020F0502020204030204" pitchFamily="34" charset="0"/>
              </a:rPr>
              <a:t>S.I</a:t>
            </a:r>
            <a:r>
              <a:rPr lang="en-GB" dirty="0">
                <a:latin typeface="Calibri" panose="020F0502020204030204" pitchFamily="34" charset="0"/>
                <a:cs typeface="Calibri" panose="020F0502020204030204" pitchFamily="34" charset="0"/>
              </a:rPr>
              <a:t>. No. 6Q0 of 2001) (inserted by reg. 5 of the Planning and Development (Strategic Housing Development) Regulations 2017 (</a:t>
            </a:r>
            <a:r>
              <a:rPr lang="en-GB" dirty="0" err="1">
                <a:latin typeface="Calibri" panose="020F0502020204030204" pitchFamily="34" charset="0"/>
                <a:cs typeface="Calibri" panose="020F0502020204030204" pitchFamily="34" charset="0"/>
              </a:rPr>
              <a:t>S.I</a:t>
            </a:r>
            <a:r>
              <a:rPr lang="en-GB" dirty="0">
                <a:latin typeface="Calibri" panose="020F0502020204030204" pitchFamily="34" charset="0"/>
                <a:cs typeface="Calibri" panose="020F0502020204030204" pitchFamily="34" charset="0"/>
              </a:rPr>
              <a:t>. No. 271 of 2017), provides that "[a]n application referred to in sub-article (1) shall be accompanied by 	such plans (including a site or layout plan and drawings of existing and proposed floor plans, elevations and sections which comply with the requirements of article 298) and such other particulars as are necessary to describe the works to which the application relates together with any information specified by the Board under article 285(5)(b)."</a:t>
            </a:r>
          </a:p>
        </p:txBody>
      </p:sp>
    </p:spTree>
    <p:extLst>
      <p:ext uri="{BB962C8B-B14F-4D97-AF65-F5344CB8AC3E}">
        <p14:creationId xmlns:p14="http://schemas.microsoft.com/office/powerpoint/2010/main" val="3885341301"/>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885EFD-69A7-CB46-80D6-4DED3F4E2607}"/>
              </a:ext>
            </a:extLst>
          </p:cNvPr>
          <p:cNvSpPr>
            <a:spLocks noGrp="1"/>
          </p:cNvSpPr>
          <p:nvPr>
            <p:ph type="title"/>
          </p:nvPr>
        </p:nvSpPr>
        <p:spPr/>
        <p:txBody>
          <a:bodyPr/>
          <a:lstStyle/>
          <a:p>
            <a:r>
              <a:rPr lang="en-GB" dirty="0"/>
              <a:t>Balscadden: “</a:t>
            </a:r>
            <a:r>
              <a:rPr lang="en-GB" i="1" dirty="0"/>
              <a:t>Inadequacy of drawings</a:t>
            </a:r>
            <a:r>
              <a:rPr lang="en-GB" dirty="0"/>
              <a:t>”</a:t>
            </a:r>
          </a:p>
        </p:txBody>
      </p:sp>
      <p:sp>
        <p:nvSpPr>
          <p:cNvPr id="4" name="TextBox 3">
            <a:extLst>
              <a:ext uri="{FF2B5EF4-FFF2-40B4-BE49-F238E27FC236}">
                <a16:creationId xmlns:a16="http://schemas.microsoft.com/office/drawing/2014/main" id="{18D8DD5F-9F23-0B30-2323-124A8EB34227}"/>
              </a:ext>
            </a:extLst>
          </p:cNvPr>
          <p:cNvSpPr txBox="1"/>
          <p:nvPr/>
        </p:nvSpPr>
        <p:spPr>
          <a:xfrm>
            <a:off x="457200" y="1124033"/>
            <a:ext cx="8229600" cy="3539430"/>
          </a:xfrm>
          <a:prstGeom prst="rect">
            <a:avLst/>
          </a:prstGeom>
          <a:noFill/>
        </p:spPr>
        <p:txBody>
          <a:bodyPr wrap="square">
            <a:spAutoFit/>
          </a:bodyPr>
          <a:lstStyle/>
          <a:p>
            <a:pPr algn="just"/>
            <a:r>
              <a:rPr lang="en-GB" sz="2400" dirty="0">
                <a:latin typeface="Calibri" panose="020F0502020204030204" pitchFamily="34" charset="0"/>
                <a:cs typeface="Calibri" panose="020F0502020204030204" pitchFamily="34" charset="0"/>
              </a:rPr>
              <a:t>59.	</a:t>
            </a:r>
            <a:r>
              <a:rPr lang="en-GB" dirty="0">
                <a:latin typeface="Calibri" panose="020F0502020204030204" pitchFamily="34" charset="0"/>
                <a:cs typeface="Calibri" panose="020F0502020204030204" pitchFamily="34" charset="0"/>
              </a:rPr>
              <a:t>Regulation 298(1)(a) (also inserted by the 2017 regulations) says that 	plans, drawing and maps accompanying an application shall be in 	metric scale and comply with the following requirements: "(a) site or 	layout plans shall be drawn to a scale (which shall be indicated 	thereon) of not less than 1: 500 or such other scale as may be agreed 	with the Board prior to the submission of the application in any 	particular case, the site boundary shall be clearly delineated in red, 	and buildings, roads, boundaries, septic tanks and percolation areas, 	bored wells, significant tree stands and other features on, adjoining 	or in the vicinity of the land or structure to which the application 	relates shall be shown".</a:t>
            </a:r>
          </a:p>
        </p:txBody>
      </p:sp>
    </p:spTree>
    <p:extLst>
      <p:ext uri="{BB962C8B-B14F-4D97-AF65-F5344CB8AC3E}">
        <p14:creationId xmlns:p14="http://schemas.microsoft.com/office/powerpoint/2010/main" val="4271470701"/>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885EFD-69A7-CB46-80D6-4DED3F4E2607}"/>
              </a:ext>
            </a:extLst>
          </p:cNvPr>
          <p:cNvSpPr>
            <a:spLocks noGrp="1"/>
          </p:cNvSpPr>
          <p:nvPr>
            <p:ph type="title"/>
          </p:nvPr>
        </p:nvSpPr>
        <p:spPr/>
        <p:txBody>
          <a:bodyPr/>
          <a:lstStyle/>
          <a:p>
            <a:r>
              <a:rPr lang="en-GB" dirty="0"/>
              <a:t>Balscadden: “</a:t>
            </a:r>
            <a:r>
              <a:rPr lang="en-GB" i="1" dirty="0"/>
              <a:t>Inadequacy of drawings</a:t>
            </a:r>
            <a:r>
              <a:rPr lang="en-GB" dirty="0"/>
              <a:t>”</a:t>
            </a:r>
          </a:p>
        </p:txBody>
      </p:sp>
      <p:sp>
        <p:nvSpPr>
          <p:cNvPr id="5" name="TextBox 4">
            <a:extLst>
              <a:ext uri="{FF2B5EF4-FFF2-40B4-BE49-F238E27FC236}">
                <a16:creationId xmlns:a16="http://schemas.microsoft.com/office/drawing/2014/main" id="{CD79E98B-2D04-1FC0-E3B8-194B908EBFF6}"/>
              </a:ext>
            </a:extLst>
          </p:cNvPr>
          <p:cNvSpPr txBox="1"/>
          <p:nvPr/>
        </p:nvSpPr>
        <p:spPr>
          <a:xfrm>
            <a:off x="457199" y="2000058"/>
            <a:ext cx="8229599" cy="1631216"/>
          </a:xfrm>
          <a:prstGeom prst="rect">
            <a:avLst/>
          </a:prstGeom>
          <a:noFill/>
        </p:spPr>
        <p:txBody>
          <a:bodyPr wrap="square">
            <a:spAutoFit/>
          </a:bodyPr>
          <a:lstStyle/>
          <a:p>
            <a:pPr algn="just"/>
            <a:r>
              <a:rPr lang="en-GB" dirty="0">
                <a:latin typeface="Calibri" panose="020F0502020204030204" pitchFamily="34" charset="0"/>
                <a:cs typeface="Calibri" panose="020F0502020204030204" pitchFamily="34" charset="0"/>
              </a:rPr>
              <a:t>60.	Regulation 298(1)(f) goes on to say, "plans and drawings of floor 	plans, elevations and sections shall indicate in figures the principal 	dimensions (including overall height) of any proposed structure and 	the site, and site or layout plans shall indicate the distances of any 	such structure from the boundaries of the site“.</a:t>
            </a:r>
          </a:p>
        </p:txBody>
      </p:sp>
    </p:spTree>
    <p:extLst>
      <p:ext uri="{BB962C8B-B14F-4D97-AF65-F5344CB8AC3E}">
        <p14:creationId xmlns:p14="http://schemas.microsoft.com/office/powerpoint/2010/main" val="3718174954"/>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885EFD-69A7-CB46-80D6-4DED3F4E2607}"/>
              </a:ext>
            </a:extLst>
          </p:cNvPr>
          <p:cNvSpPr>
            <a:spLocks noGrp="1"/>
          </p:cNvSpPr>
          <p:nvPr>
            <p:ph type="title"/>
          </p:nvPr>
        </p:nvSpPr>
        <p:spPr/>
        <p:txBody>
          <a:bodyPr/>
          <a:lstStyle/>
          <a:p>
            <a:r>
              <a:rPr lang="en-GB" dirty="0"/>
              <a:t>Balscadden: “</a:t>
            </a:r>
            <a:r>
              <a:rPr lang="en-GB" i="1" dirty="0"/>
              <a:t>Inadequacy of drawings</a:t>
            </a:r>
            <a:r>
              <a:rPr lang="en-GB" dirty="0"/>
              <a:t>”</a:t>
            </a:r>
          </a:p>
        </p:txBody>
      </p:sp>
      <p:sp>
        <p:nvSpPr>
          <p:cNvPr id="4" name="TextBox 3">
            <a:extLst>
              <a:ext uri="{FF2B5EF4-FFF2-40B4-BE49-F238E27FC236}">
                <a16:creationId xmlns:a16="http://schemas.microsoft.com/office/drawing/2014/main" id="{BB48456E-0016-04E6-0931-FF7839D73A83}"/>
              </a:ext>
            </a:extLst>
          </p:cNvPr>
          <p:cNvSpPr txBox="1"/>
          <p:nvPr/>
        </p:nvSpPr>
        <p:spPr>
          <a:xfrm>
            <a:off x="457200" y="1562834"/>
            <a:ext cx="8229600" cy="2923877"/>
          </a:xfrm>
          <a:prstGeom prst="rect">
            <a:avLst/>
          </a:prstGeom>
          <a:noFill/>
        </p:spPr>
        <p:txBody>
          <a:bodyPr wrap="square">
            <a:spAutoFit/>
          </a:bodyPr>
          <a:lstStyle/>
          <a:p>
            <a:pPr algn="just"/>
            <a:r>
              <a:rPr lang="en-GB" sz="2400" dirty="0">
                <a:latin typeface="Calibri" panose="020F0502020204030204" pitchFamily="34" charset="0"/>
                <a:cs typeface="Calibri" panose="020F0502020204030204" pitchFamily="34" charset="0"/>
              </a:rPr>
              <a:t>61. 	</a:t>
            </a:r>
            <a:r>
              <a:rPr lang="en-GB" dirty="0">
                <a:latin typeface="Calibri" panose="020F0502020204030204" pitchFamily="34" charset="0"/>
                <a:cs typeface="Calibri" panose="020F0502020204030204" pitchFamily="34" charset="0"/>
              </a:rPr>
              <a:t>These issues arise because there are no planning drawings for the 	largely although not entirely subterranean sheet piling structures, 	which consist of five huge structures up to 15 metres high. The only 	drawings are sketches with incomplete dimensions that are for proof 	of concept purposes only and not as construction drawings. This is 	not an academic issue. The board has purported to grant permission 	in accordance with the drawings, but those drawings don't define 	where the structures are located, in particular how close to the 	boundary with dwellings on Asgard Park, or what size they are to be. </a:t>
            </a:r>
          </a:p>
        </p:txBody>
      </p:sp>
    </p:spTree>
    <p:extLst>
      <p:ext uri="{BB962C8B-B14F-4D97-AF65-F5344CB8AC3E}">
        <p14:creationId xmlns:p14="http://schemas.microsoft.com/office/powerpoint/2010/main" val="3895732065"/>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885EFD-69A7-CB46-80D6-4DED3F4E2607}"/>
              </a:ext>
            </a:extLst>
          </p:cNvPr>
          <p:cNvSpPr>
            <a:spLocks noGrp="1"/>
          </p:cNvSpPr>
          <p:nvPr>
            <p:ph type="title"/>
          </p:nvPr>
        </p:nvSpPr>
        <p:spPr/>
        <p:txBody>
          <a:bodyPr/>
          <a:lstStyle/>
          <a:p>
            <a:r>
              <a:rPr lang="en-GB" dirty="0"/>
              <a:t>Balscadden: “</a:t>
            </a:r>
            <a:r>
              <a:rPr lang="en-GB" i="1" dirty="0"/>
              <a:t>Inadequacy of drawings</a:t>
            </a:r>
            <a:r>
              <a:rPr lang="en-GB" dirty="0"/>
              <a:t>”</a:t>
            </a:r>
          </a:p>
        </p:txBody>
      </p:sp>
      <p:sp>
        <p:nvSpPr>
          <p:cNvPr id="4" name="TextBox 3">
            <a:extLst>
              <a:ext uri="{FF2B5EF4-FFF2-40B4-BE49-F238E27FC236}">
                <a16:creationId xmlns:a16="http://schemas.microsoft.com/office/drawing/2014/main" id="{C996C61F-12B3-085B-1B6E-C86E5E5414FE}"/>
              </a:ext>
            </a:extLst>
          </p:cNvPr>
          <p:cNvSpPr txBox="1"/>
          <p:nvPr/>
        </p:nvSpPr>
        <p:spPr>
          <a:xfrm>
            <a:off x="457200" y="2307835"/>
            <a:ext cx="8229600" cy="1384995"/>
          </a:xfrm>
          <a:prstGeom prst="rect">
            <a:avLst/>
          </a:prstGeom>
          <a:noFill/>
        </p:spPr>
        <p:txBody>
          <a:bodyPr wrap="square">
            <a:spAutoFit/>
          </a:bodyPr>
          <a:lstStyle/>
          <a:p>
            <a:pPr algn="just"/>
            <a:r>
              <a:rPr lang="en-GB" sz="2400" dirty="0">
                <a:latin typeface="Calibri" panose="020F0502020204030204" pitchFamily="34" charset="0"/>
                <a:cs typeface="Calibri" panose="020F0502020204030204" pitchFamily="34" charset="0"/>
              </a:rPr>
              <a:t>62.	</a:t>
            </a:r>
            <a:r>
              <a:rPr lang="en-GB" dirty="0">
                <a:latin typeface="Calibri" panose="020F0502020204030204" pitchFamily="34" charset="0"/>
                <a:cs typeface="Calibri" panose="020F0502020204030204" pitchFamily="34" charset="0"/>
              </a:rPr>
              <a:t>Mr. Mulcahy submits that there is nothing in the regulations to 	say that the descriptions of a structure should include a 	subterranean structure. But that argument doesn't hold water. Let’s 	start with the ordinary meaning of "structure".</a:t>
            </a:r>
          </a:p>
        </p:txBody>
      </p:sp>
    </p:spTree>
    <p:extLst>
      <p:ext uri="{BB962C8B-B14F-4D97-AF65-F5344CB8AC3E}">
        <p14:creationId xmlns:p14="http://schemas.microsoft.com/office/powerpoint/2010/main" val="1311152027"/>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885EFD-69A7-CB46-80D6-4DED3F4E2607}"/>
              </a:ext>
            </a:extLst>
          </p:cNvPr>
          <p:cNvSpPr>
            <a:spLocks noGrp="1"/>
          </p:cNvSpPr>
          <p:nvPr>
            <p:ph type="title"/>
          </p:nvPr>
        </p:nvSpPr>
        <p:spPr/>
        <p:txBody>
          <a:bodyPr/>
          <a:lstStyle/>
          <a:p>
            <a:r>
              <a:rPr lang="en-GB" dirty="0"/>
              <a:t>Balscadden: “</a:t>
            </a:r>
            <a:r>
              <a:rPr lang="en-GB" i="1" dirty="0"/>
              <a:t>Inadequacy of drawings</a:t>
            </a:r>
            <a:r>
              <a:rPr lang="en-GB" dirty="0"/>
              <a:t>”</a:t>
            </a:r>
          </a:p>
        </p:txBody>
      </p:sp>
      <p:sp>
        <p:nvSpPr>
          <p:cNvPr id="4" name="TextBox 3">
            <a:extLst>
              <a:ext uri="{FF2B5EF4-FFF2-40B4-BE49-F238E27FC236}">
                <a16:creationId xmlns:a16="http://schemas.microsoft.com/office/drawing/2014/main" id="{04A31CD4-AF27-02C1-D835-FC0D4C74098C}"/>
              </a:ext>
            </a:extLst>
          </p:cNvPr>
          <p:cNvSpPr txBox="1"/>
          <p:nvPr/>
        </p:nvSpPr>
        <p:spPr>
          <a:xfrm>
            <a:off x="457200" y="1233532"/>
            <a:ext cx="8229600" cy="3785652"/>
          </a:xfrm>
          <a:prstGeom prst="rect">
            <a:avLst/>
          </a:prstGeom>
          <a:noFill/>
        </p:spPr>
        <p:txBody>
          <a:bodyPr wrap="square">
            <a:spAutoFit/>
          </a:bodyPr>
          <a:lstStyle/>
          <a:p>
            <a:pPr marL="914400" lvl="1" indent="-457200">
              <a:buAutoNum type="arabicPeriod" startAt="63"/>
            </a:pPr>
            <a:r>
              <a:rPr lang="en-GB" dirty="0">
                <a:latin typeface="Calibri" panose="020F0502020204030204" pitchFamily="34" charset="0"/>
                <a:cs typeface="Calibri" panose="020F0502020204030204" pitchFamily="34" charset="0"/>
              </a:rPr>
              <a:t>The Shorter Oxford English Dictionary (3rd ed., Oxford, 1944, 1973), Vol. II, p. 2156, gives among the definitions 	of "structure" the following: "[t]hat which is built or constituted; a building or edifice of any kind, esp. one of considerable size or imposing appearance 1615. .. an organised body or combination of mutually connected and dependent parts or elements." </a:t>
            </a:r>
          </a:p>
          <a:p>
            <a:pPr lvl="1"/>
            <a:endParaRPr lang="en-GB" dirty="0">
              <a:latin typeface="Calibri" panose="020F0502020204030204" pitchFamily="34" charset="0"/>
              <a:cs typeface="Calibri" panose="020F0502020204030204" pitchFamily="34" charset="0"/>
            </a:endParaRPr>
          </a:p>
          <a:p>
            <a:r>
              <a:rPr lang="en-GB" dirty="0">
                <a:latin typeface="Calibri" panose="020F0502020204030204" pitchFamily="34" charset="0"/>
                <a:cs typeface="Calibri" panose="020F0502020204030204" pitchFamily="34" charset="0"/>
              </a:rPr>
              <a:t>	Examples given expressly include a 	subterranean which is "Of the 	internal S[tructure] of the Earth, Goldsm[ith]". That is a reference to 	Chapter VII of Oliver Goldsmith, A History of the Earth, and Animated 	Nature (London 1774). So one of the very definitional examples of 	the term "structure" is subterranean.</a:t>
            </a:r>
          </a:p>
        </p:txBody>
      </p:sp>
    </p:spTree>
    <p:extLst>
      <p:ext uri="{BB962C8B-B14F-4D97-AF65-F5344CB8AC3E}">
        <p14:creationId xmlns:p14="http://schemas.microsoft.com/office/powerpoint/2010/main" val="3471983631"/>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885EFD-69A7-CB46-80D6-4DED3F4E2607}"/>
              </a:ext>
            </a:extLst>
          </p:cNvPr>
          <p:cNvSpPr>
            <a:spLocks noGrp="1"/>
          </p:cNvSpPr>
          <p:nvPr>
            <p:ph type="title"/>
          </p:nvPr>
        </p:nvSpPr>
        <p:spPr/>
        <p:txBody>
          <a:bodyPr/>
          <a:lstStyle/>
          <a:p>
            <a:r>
              <a:rPr lang="en-GB" dirty="0"/>
              <a:t>Balscadden: “</a:t>
            </a:r>
            <a:r>
              <a:rPr lang="en-GB" i="1" dirty="0"/>
              <a:t>Inadequacy of drawings</a:t>
            </a:r>
            <a:r>
              <a:rPr lang="en-GB" dirty="0"/>
              <a:t>”</a:t>
            </a:r>
          </a:p>
        </p:txBody>
      </p:sp>
      <p:sp>
        <p:nvSpPr>
          <p:cNvPr id="5" name="TextBox 4">
            <a:extLst>
              <a:ext uri="{FF2B5EF4-FFF2-40B4-BE49-F238E27FC236}">
                <a16:creationId xmlns:a16="http://schemas.microsoft.com/office/drawing/2014/main" id="{6C42AC28-1DE8-9CEF-EB0C-B9C5611431FA}"/>
              </a:ext>
            </a:extLst>
          </p:cNvPr>
          <p:cNvSpPr txBox="1"/>
          <p:nvPr/>
        </p:nvSpPr>
        <p:spPr>
          <a:xfrm>
            <a:off x="457201" y="1183235"/>
            <a:ext cx="8229599" cy="3785652"/>
          </a:xfrm>
          <a:prstGeom prst="rect">
            <a:avLst/>
          </a:prstGeom>
          <a:noFill/>
        </p:spPr>
        <p:txBody>
          <a:bodyPr wrap="square">
            <a:spAutoFit/>
          </a:bodyPr>
          <a:lstStyle/>
          <a:p>
            <a:pPr marL="914400" lvl="1" indent="-457200" algn="just">
              <a:buAutoNum type="arabicPeriod" startAt="64"/>
            </a:pPr>
            <a:r>
              <a:rPr lang="en-GB" dirty="0">
                <a:latin typeface="Calibri" panose="020F0502020204030204" pitchFamily="34" charset="0"/>
                <a:cs typeface="Calibri" panose="020F0502020204030204" pitchFamily="34" charset="0"/>
              </a:rPr>
              <a:t>"Structure" is defined by the Planning and Development Act 2000 s. 2(1) as meaning "any building, structure, excavation, or other thing constructed or made on, in or under any land, or any part of a structure so defined, and-(a) where the context so admits, includes the land on, in or under which the structure is situate ... ". So the Act reinforces the ordinary meaning in that respect by expressly referencing subterranean structures. </a:t>
            </a:r>
          </a:p>
          <a:p>
            <a:pPr marL="457200" indent="-457200" algn="just">
              <a:buAutoNum type="arabicPeriod" startAt="64"/>
            </a:pPr>
            <a:endParaRPr lang="en-GB" dirty="0">
              <a:latin typeface="Calibri" panose="020F0502020204030204" pitchFamily="34" charset="0"/>
              <a:cs typeface="Calibri" panose="020F0502020204030204" pitchFamily="34" charset="0"/>
            </a:endParaRPr>
          </a:p>
          <a:p>
            <a:pPr algn="just"/>
            <a:r>
              <a:rPr lang="en-GB" dirty="0">
                <a:latin typeface="Calibri" panose="020F0502020204030204" pitchFamily="34" charset="0"/>
                <a:cs typeface="Calibri" panose="020F0502020204030204" pitchFamily="34" charset="0"/>
              </a:rPr>
              <a:t>	Obviously, meanings in an instrument are normally those in the 	parent Act (Interpretation 	Act 2005, s. 19), and the 2001 regulations 	albeit amended by subsequent legislation are themselves made 	under the 2000 Act.</a:t>
            </a:r>
          </a:p>
        </p:txBody>
      </p:sp>
    </p:spTree>
    <p:extLst>
      <p:ext uri="{BB962C8B-B14F-4D97-AF65-F5344CB8AC3E}">
        <p14:creationId xmlns:p14="http://schemas.microsoft.com/office/powerpoint/2010/main" val="25582221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700AE4-C335-D045-BF7D-F7AC54C2DFD8}"/>
              </a:ext>
            </a:extLst>
          </p:cNvPr>
          <p:cNvSpPr>
            <a:spLocks noGrp="1"/>
          </p:cNvSpPr>
          <p:nvPr>
            <p:ph type="title"/>
          </p:nvPr>
        </p:nvSpPr>
        <p:spPr/>
        <p:txBody>
          <a:bodyPr/>
          <a:lstStyle/>
          <a:p>
            <a:r>
              <a:rPr lang="en-GB" dirty="0"/>
              <a:t>Depot will split integrated landholding</a:t>
            </a:r>
          </a:p>
        </p:txBody>
      </p:sp>
      <p:pic>
        <p:nvPicPr>
          <p:cNvPr id="4" name="Picture 3" descr="Diagram, map&#10;&#10;Description automatically generated">
            <a:extLst>
              <a:ext uri="{FF2B5EF4-FFF2-40B4-BE49-F238E27FC236}">
                <a16:creationId xmlns:a16="http://schemas.microsoft.com/office/drawing/2014/main" id="{244F60D0-EE64-B750-9E75-01EDBC904A09}"/>
              </a:ext>
            </a:extLst>
          </p:cNvPr>
          <p:cNvPicPr>
            <a:picLocks noChangeAspect="1"/>
          </p:cNvPicPr>
          <p:nvPr/>
        </p:nvPicPr>
        <p:blipFill>
          <a:blip r:embed="rId2"/>
          <a:stretch>
            <a:fillRect/>
          </a:stretch>
        </p:blipFill>
        <p:spPr>
          <a:xfrm>
            <a:off x="457200" y="1052736"/>
            <a:ext cx="8229600" cy="4519956"/>
          </a:xfrm>
          <a:prstGeom prst="rect">
            <a:avLst/>
          </a:prstGeom>
        </p:spPr>
      </p:pic>
      <p:sp>
        <p:nvSpPr>
          <p:cNvPr id="6" name="TextBox 5">
            <a:extLst>
              <a:ext uri="{FF2B5EF4-FFF2-40B4-BE49-F238E27FC236}">
                <a16:creationId xmlns:a16="http://schemas.microsoft.com/office/drawing/2014/main" id="{91DD5CFA-9232-133F-4AFD-BF2D3595F51F}"/>
              </a:ext>
            </a:extLst>
          </p:cNvPr>
          <p:cNvSpPr txBox="1"/>
          <p:nvPr/>
        </p:nvSpPr>
        <p:spPr>
          <a:xfrm>
            <a:off x="457200" y="5592139"/>
            <a:ext cx="8229600" cy="543162"/>
          </a:xfrm>
          <a:prstGeom prst="rect">
            <a:avLst/>
          </a:prstGeom>
          <a:noFill/>
        </p:spPr>
        <p:txBody>
          <a:bodyPr wrap="square">
            <a:spAutoFit/>
          </a:bodyPr>
          <a:lstStyle/>
          <a:p>
            <a:pPr algn="just">
              <a:lnSpc>
                <a:spcPct val="107000"/>
              </a:lnSpc>
            </a:pPr>
            <a:r>
              <a:rPr lang="en-IE" sz="1400" b="1" dirty="0">
                <a:effectLst/>
                <a:latin typeface="Calibri" panose="020F0502020204030204" pitchFamily="34" charset="0"/>
                <a:ea typeface="Calibri" panose="020F0502020204030204" pitchFamily="34" charset="0"/>
                <a:cs typeface="Arial" panose="020B0604020202020204" pitchFamily="34" charset="0"/>
              </a:rPr>
              <a:t>Figure 2.1: Overview of Maws Farm lands and proposed segment of lands to be used for the development of the DART EMU Depot. (Source: Google Maps, annotated by Tom Phillips + Associates, October 2022.)</a:t>
            </a:r>
            <a:endParaRPr lang="en-GB" sz="1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05082312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885EFD-69A7-CB46-80D6-4DED3F4E2607}"/>
              </a:ext>
            </a:extLst>
          </p:cNvPr>
          <p:cNvSpPr>
            <a:spLocks noGrp="1"/>
          </p:cNvSpPr>
          <p:nvPr>
            <p:ph type="title"/>
          </p:nvPr>
        </p:nvSpPr>
        <p:spPr/>
        <p:txBody>
          <a:bodyPr/>
          <a:lstStyle/>
          <a:p>
            <a:r>
              <a:rPr lang="en-GB" dirty="0"/>
              <a:t>Balscadden: “</a:t>
            </a:r>
            <a:r>
              <a:rPr lang="en-GB" i="1" dirty="0"/>
              <a:t>Inadequacy of drawings</a:t>
            </a:r>
            <a:r>
              <a:rPr lang="en-GB" dirty="0"/>
              <a:t>”</a:t>
            </a:r>
          </a:p>
        </p:txBody>
      </p:sp>
      <p:sp>
        <p:nvSpPr>
          <p:cNvPr id="5" name="TextBox 4">
            <a:extLst>
              <a:ext uri="{FF2B5EF4-FFF2-40B4-BE49-F238E27FC236}">
                <a16:creationId xmlns:a16="http://schemas.microsoft.com/office/drawing/2014/main" id="{507F5298-C7BE-5BFA-BD34-CBCF7F43AC9A}"/>
              </a:ext>
            </a:extLst>
          </p:cNvPr>
          <p:cNvSpPr txBox="1"/>
          <p:nvPr/>
        </p:nvSpPr>
        <p:spPr>
          <a:xfrm>
            <a:off x="221942" y="1203931"/>
            <a:ext cx="8464858" cy="5016758"/>
          </a:xfrm>
          <a:prstGeom prst="rect">
            <a:avLst/>
          </a:prstGeom>
          <a:noFill/>
        </p:spPr>
        <p:txBody>
          <a:bodyPr wrap="square">
            <a:spAutoFit/>
          </a:bodyPr>
          <a:lstStyle/>
          <a:p>
            <a:pPr marL="914400" lvl="1" indent="-457200" algn="just">
              <a:buAutoNum type="arabicPeriod" startAt="65"/>
            </a:pPr>
            <a:r>
              <a:rPr lang="en-GB" dirty="0">
                <a:latin typeface="Calibri" panose="020F0502020204030204" pitchFamily="34" charset="0"/>
                <a:cs typeface="Calibri" panose="020F0502020204030204" pitchFamily="34" charset="0"/>
              </a:rPr>
              <a:t>The language of the 2001 regulations is mandatory. 	</a:t>
            </a:r>
          </a:p>
          <a:p>
            <a:pPr algn="just"/>
            <a:endParaRPr lang="en-GB" dirty="0">
              <a:latin typeface="Calibri" panose="020F0502020204030204" pitchFamily="34" charset="0"/>
              <a:cs typeface="Calibri" panose="020F0502020204030204" pitchFamily="34" charset="0"/>
            </a:endParaRPr>
          </a:p>
          <a:p>
            <a:pPr algn="just"/>
            <a:r>
              <a:rPr lang="en-GB" dirty="0">
                <a:latin typeface="Calibri" panose="020F0502020204030204" pitchFamily="34" charset="0"/>
                <a:cs typeface="Calibri" panose="020F0502020204030204" pitchFamily="34" charset="0"/>
              </a:rPr>
              <a:t>	Consistent with 	Monaghan U.D.C. v. Alf-a-Bet Promotions Ltd. 	[1980] </a:t>
            </a:r>
            <a:r>
              <a:rPr lang="en-GB" dirty="0" err="1">
                <a:latin typeface="Calibri" panose="020F0502020204030204" pitchFamily="34" charset="0"/>
                <a:cs typeface="Calibri" panose="020F0502020204030204" pitchFamily="34" charset="0"/>
              </a:rPr>
              <a:t>I.L.R.M</a:t>
            </a:r>
            <a:r>
              <a:rPr lang="en-GB" dirty="0">
                <a:latin typeface="Calibri" panose="020F0502020204030204" pitchFamily="34" charset="0"/>
                <a:cs typeface="Calibri" panose="020F0502020204030204" pitchFamily="34" charset="0"/>
              </a:rPr>
              <a:t>. 64, a significant departure from a proper description 	renders an application a nullity. </a:t>
            </a:r>
          </a:p>
          <a:p>
            <a:pPr algn="just"/>
            <a:endParaRPr lang="en-GB" dirty="0">
              <a:latin typeface="Calibri" panose="020F0502020204030204" pitchFamily="34" charset="0"/>
              <a:cs typeface="Calibri" panose="020F0502020204030204" pitchFamily="34" charset="0"/>
            </a:endParaRPr>
          </a:p>
          <a:p>
            <a:pPr algn="just"/>
            <a:r>
              <a:rPr lang="en-GB" dirty="0">
                <a:latin typeface="Calibri" panose="020F0502020204030204" pitchFamily="34" charset="0"/>
                <a:cs typeface="Calibri" panose="020F0502020204030204" pitchFamily="34" charset="0"/>
              </a:rPr>
              <a:t>	The fact that Alf-a-Bet was decided in the 	default context doesn’t 	change the principle. </a:t>
            </a:r>
          </a:p>
          <a:p>
            <a:pPr algn="just"/>
            <a:endParaRPr lang="en-GB" dirty="0">
              <a:latin typeface="Calibri" panose="020F0502020204030204" pitchFamily="34" charset="0"/>
              <a:cs typeface="Calibri" panose="020F0502020204030204" pitchFamily="34" charset="0"/>
            </a:endParaRPr>
          </a:p>
          <a:p>
            <a:pPr algn="just"/>
            <a:r>
              <a:rPr lang="en-GB" dirty="0">
                <a:latin typeface="Calibri" panose="020F0502020204030204" pitchFamily="34" charset="0"/>
                <a:cs typeface="Calibri" panose="020F0502020204030204" pitchFamily="34" charset="0"/>
              </a:rPr>
              <a:t>	Departure from a mandatory requirement regarding a description, 	whether of an application or an appeal, would normally go to validity 	unless the matter was covered by the de minimis principle or as 	alternatively put by McDonald J. in Dalton v. An Bord Pleanála [2020] 	IEHC 27 	(Unreported, High Court, 28th January, 2020), the party 	concerned had "substantially complied with the obligation" (para. 	41).</a:t>
            </a:r>
          </a:p>
        </p:txBody>
      </p:sp>
    </p:spTree>
    <p:extLst>
      <p:ext uri="{BB962C8B-B14F-4D97-AF65-F5344CB8AC3E}">
        <p14:creationId xmlns:p14="http://schemas.microsoft.com/office/powerpoint/2010/main" val="3549046680"/>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885EFD-69A7-CB46-80D6-4DED3F4E2607}"/>
              </a:ext>
            </a:extLst>
          </p:cNvPr>
          <p:cNvSpPr>
            <a:spLocks noGrp="1"/>
          </p:cNvSpPr>
          <p:nvPr>
            <p:ph type="title"/>
          </p:nvPr>
        </p:nvSpPr>
        <p:spPr/>
        <p:txBody>
          <a:bodyPr/>
          <a:lstStyle/>
          <a:p>
            <a:r>
              <a:rPr lang="en-GB" dirty="0"/>
              <a:t>Balscadden: EIA and NIS</a:t>
            </a:r>
          </a:p>
        </p:txBody>
      </p:sp>
      <p:sp>
        <p:nvSpPr>
          <p:cNvPr id="4" name="TextBox 3">
            <a:extLst>
              <a:ext uri="{FF2B5EF4-FFF2-40B4-BE49-F238E27FC236}">
                <a16:creationId xmlns:a16="http://schemas.microsoft.com/office/drawing/2014/main" id="{DDAEA662-CBB8-85F5-3F32-C2633F6D6884}"/>
              </a:ext>
            </a:extLst>
          </p:cNvPr>
          <p:cNvSpPr txBox="1"/>
          <p:nvPr/>
        </p:nvSpPr>
        <p:spPr>
          <a:xfrm>
            <a:off x="457200" y="1384475"/>
            <a:ext cx="8367204" cy="2862322"/>
          </a:xfrm>
          <a:prstGeom prst="rect">
            <a:avLst/>
          </a:prstGeom>
          <a:noFill/>
        </p:spPr>
        <p:txBody>
          <a:bodyPr wrap="square">
            <a:spAutoFit/>
          </a:bodyPr>
          <a:lstStyle/>
          <a:p>
            <a:pPr algn="just"/>
            <a:r>
              <a:rPr lang="en-GB" dirty="0">
                <a:latin typeface="Calibri" panose="020F0502020204030204" pitchFamily="34" charset="0"/>
                <a:cs typeface="Calibri" panose="020F0502020204030204" pitchFamily="34" charset="0"/>
              </a:rPr>
              <a:t>66.	In the SHD context there is a specific provision at s. 8(3)(a) of the 2016 	Act (as amended) that "[t]he Board may decide to refuse to deal with 	any application made to it under section 4(1) where it considers that 	the application for permission, or the environmental impact 	assessment report or Natura impact statement if such is required, is 	inadequate or incomplete, having regard in particular to the 	permission regulations and any regulations made under section 12 , or 	section 177 of the Act of 2000, or to any consultations held under 	section 6 ."</a:t>
            </a:r>
          </a:p>
        </p:txBody>
      </p:sp>
    </p:spTree>
    <p:extLst>
      <p:ext uri="{BB962C8B-B14F-4D97-AF65-F5344CB8AC3E}">
        <p14:creationId xmlns:p14="http://schemas.microsoft.com/office/powerpoint/2010/main" val="1494680313"/>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885EFD-69A7-CB46-80D6-4DED3F4E2607}"/>
              </a:ext>
            </a:extLst>
          </p:cNvPr>
          <p:cNvSpPr>
            <a:spLocks noGrp="1"/>
          </p:cNvSpPr>
          <p:nvPr>
            <p:ph type="title"/>
          </p:nvPr>
        </p:nvSpPr>
        <p:spPr/>
        <p:txBody>
          <a:bodyPr/>
          <a:lstStyle/>
          <a:p>
            <a:r>
              <a:rPr lang="en-GB" dirty="0"/>
              <a:t>Balscadden: “</a:t>
            </a:r>
            <a:r>
              <a:rPr lang="en-GB" i="1" dirty="0"/>
              <a:t>a Henry VIII Clause”</a:t>
            </a:r>
            <a:endParaRPr lang="en-GB" dirty="0"/>
          </a:p>
        </p:txBody>
      </p:sp>
      <p:sp>
        <p:nvSpPr>
          <p:cNvPr id="4" name="TextBox 3">
            <a:extLst>
              <a:ext uri="{FF2B5EF4-FFF2-40B4-BE49-F238E27FC236}">
                <a16:creationId xmlns:a16="http://schemas.microsoft.com/office/drawing/2014/main" id="{86465E41-9C8A-C003-4673-E7096EADA7DA}"/>
              </a:ext>
            </a:extLst>
          </p:cNvPr>
          <p:cNvSpPr txBox="1"/>
          <p:nvPr/>
        </p:nvSpPr>
        <p:spPr>
          <a:xfrm>
            <a:off x="395055" y="1911230"/>
            <a:ext cx="8229599" cy="3662541"/>
          </a:xfrm>
          <a:prstGeom prst="rect">
            <a:avLst/>
          </a:prstGeom>
          <a:noFill/>
        </p:spPr>
        <p:txBody>
          <a:bodyPr wrap="square">
            <a:spAutoFit/>
          </a:bodyPr>
          <a:lstStyle/>
          <a:p>
            <a:pPr lvl="2" indent="-457200" algn="just">
              <a:buAutoNum type="arabicPeriod" startAt="67"/>
            </a:pPr>
            <a:r>
              <a:rPr lang="en-GB" dirty="0">
                <a:latin typeface="Calibri" panose="020F0502020204030204" pitchFamily="34" charset="0"/>
                <a:cs typeface="Calibri" panose="020F0502020204030204" pitchFamily="34" charset="0"/>
              </a:rPr>
              <a:t>That, however, is by no means a blanket setting-aside of mandatory statutory requirements at the discretion-of the board, and nor is it phrased as such. </a:t>
            </a:r>
          </a:p>
          <a:p>
            <a:pPr marL="457200" lvl="2" algn="just"/>
            <a:endParaRPr lang="en-GB" dirty="0">
              <a:latin typeface="Calibri" panose="020F0502020204030204" pitchFamily="34" charset="0"/>
              <a:cs typeface="Calibri" panose="020F0502020204030204" pitchFamily="34" charset="0"/>
            </a:endParaRPr>
          </a:p>
          <a:p>
            <a:pPr marL="0" lvl="1" algn="just"/>
            <a:r>
              <a:rPr lang="en-GB" dirty="0">
                <a:latin typeface="Calibri" panose="020F0502020204030204" pitchFamily="34" charset="0"/>
                <a:cs typeface="Calibri" panose="020F0502020204030204" pitchFamily="34" charset="0"/>
              </a:rPr>
              <a:t>	To read it in that manner would be to effectively create a Henry VIII 	Clause which would allow normal statutory 	provisions to be set at 	naught at the discretion of the decision-maker. That would raise 	significant constitutional issues. </a:t>
            </a:r>
          </a:p>
          <a:p>
            <a:pPr marL="457200" indent="-457200" algn="just">
              <a:buAutoNum type="arabicPeriod" startAt="67"/>
            </a:pPr>
            <a:endParaRPr lang="en-GB" sz="2400" dirty="0">
              <a:latin typeface="Calibri" panose="020F0502020204030204" pitchFamily="34" charset="0"/>
              <a:cs typeface="Calibri" panose="020F0502020204030204" pitchFamily="34" charset="0"/>
            </a:endParaRPr>
          </a:p>
          <a:p>
            <a:pPr marL="457200" indent="-457200" algn="just">
              <a:buAutoNum type="arabicPeriod" startAt="67"/>
            </a:pPr>
            <a:endParaRPr lang="en-GB" sz="2400" dirty="0">
              <a:latin typeface="Calibri" panose="020F0502020204030204" pitchFamily="34" charset="0"/>
              <a:cs typeface="Calibri" panose="020F0502020204030204" pitchFamily="34" charset="0"/>
            </a:endParaRPr>
          </a:p>
          <a:p>
            <a:pPr algn="just"/>
            <a:r>
              <a:rPr lang="en-GB" sz="2400" dirty="0">
                <a:latin typeface="Calibri" panose="020F0502020204030204" pitchFamily="34" charset="0"/>
                <a:cs typeface="Calibri" panose="020F0502020204030204" pitchFamily="34" charset="0"/>
              </a:rPr>
              <a:t>						</a:t>
            </a:r>
            <a:r>
              <a:rPr lang="en-GB" dirty="0">
                <a:latin typeface="Calibri" panose="020F0502020204030204" pitchFamily="34" charset="0"/>
                <a:cs typeface="Calibri" panose="020F0502020204030204" pitchFamily="34" charset="0"/>
              </a:rPr>
              <a:t>Continued overleaf</a:t>
            </a:r>
          </a:p>
        </p:txBody>
      </p:sp>
    </p:spTree>
    <p:extLst>
      <p:ext uri="{BB962C8B-B14F-4D97-AF65-F5344CB8AC3E}">
        <p14:creationId xmlns:p14="http://schemas.microsoft.com/office/powerpoint/2010/main" val="2916379213"/>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885EFD-69A7-CB46-80D6-4DED3F4E2607}"/>
              </a:ext>
            </a:extLst>
          </p:cNvPr>
          <p:cNvSpPr>
            <a:spLocks noGrp="1"/>
          </p:cNvSpPr>
          <p:nvPr>
            <p:ph type="title"/>
          </p:nvPr>
        </p:nvSpPr>
        <p:spPr/>
        <p:txBody>
          <a:bodyPr/>
          <a:lstStyle/>
          <a:p>
            <a:r>
              <a:rPr lang="en-GB" dirty="0"/>
              <a:t>Balscadden: “</a:t>
            </a:r>
            <a:r>
              <a:rPr lang="en-GB" i="1" dirty="0"/>
              <a:t>Inadequacy of drawings</a:t>
            </a:r>
            <a:r>
              <a:rPr lang="en-GB" dirty="0"/>
              <a:t>”</a:t>
            </a:r>
          </a:p>
        </p:txBody>
      </p:sp>
      <p:sp>
        <p:nvSpPr>
          <p:cNvPr id="4" name="TextBox 3">
            <a:extLst>
              <a:ext uri="{FF2B5EF4-FFF2-40B4-BE49-F238E27FC236}">
                <a16:creationId xmlns:a16="http://schemas.microsoft.com/office/drawing/2014/main" id="{86465E41-9C8A-C003-4673-E7096EADA7DA}"/>
              </a:ext>
            </a:extLst>
          </p:cNvPr>
          <p:cNvSpPr txBox="1"/>
          <p:nvPr/>
        </p:nvSpPr>
        <p:spPr>
          <a:xfrm>
            <a:off x="1216241" y="1536174"/>
            <a:ext cx="7390658" cy="3170099"/>
          </a:xfrm>
          <a:prstGeom prst="rect">
            <a:avLst/>
          </a:prstGeom>
          <a:noFill/>
        </p:spPr>
        <p:txBody>
          <a:bodyPr wrap="square">
            <a:spAutoFit/>
          </a:bodyPr>
          <a:lstStyle/>
          <a:p>
            <a:pPr algn="just"/>
            <a:r>
              <a:rPr lang="en-GB" dirty="0">
                <a:latin typeface="Calibri" panose="020F0502020204030204" pitchFamily="34" charset="0"/>
                <a:cs typeface="Calibri" panose="020F0502020204030204" pitchFamily="34" charset="0"/>
              </a:rPr>
              <a:t>No definite principles or policies are set out for what is suggested to be an implied discretion to treat an application as valid notwithstanding breach of the statute or regulations - having regard to regulations isn't much of a principle or policy if the actual issue is whether those regulations should be set aside. </a:t>
            </a:r>
          </a:p>
          <a:p>
            <a:pPr algn="just"/>
            <a:endParaRPr lang="en-GB" dirty="0">
              <a:latin typeface="Calibri" panose="020F0502020204030204" pitchFamily="34" charset="0"/>
              <a:cs typeface="Calibri" panose="020F0502020204030204" pitchFamily="34" charset="0"/>
            </a:endParaRPr>
          </a:p>
          <a:p>
            <a:pPr algn="just"/>
            <a:r>
              <a:rPr lang="en-GB" dirty="0">
                <a:latin typeface="Calibri" panose="020F0502020204030204" pitchFamily="34" charset="0"/>
                <a:cs typeface="Calibri" panose="020F0502020204030204" pitchFamily="34" charset="0"/>
              </a:rPr>
              <a:t>At an absolute minimum, even if such a power to set aside the regulations was intended to be conferred, which I don't accept to be the case, it would have to be exercised expressly, which certainly wasn't done here. </a:t>
            </a:r>
          </a:p>
        </p:txBody>
      </p:sp>
    </p:spTree>
    <p:extLst>
      <p:ext uri="{BB962C8B-B14F-4D97-AF65-F5344CB8AC3E}">
        <p14:creationId xmlns:p14="http://schemas.microsoft.com/office/powerpoint/2010/main" val="1538033482"/>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885EFD-69A7-CB46-80D6-4DED3F4E2607}"/>
              </a:ext>
            </a:extLst>
          </p:cNvPr>
          <p:cNvSpPr>
            <a:spLocks noGrp="1"/>
          </p:cNvSpPr>
          <p:nvPr>
            <p:ph type="title"/>
          </p:nvPr>
        </p:nvSpPr>
        <p:spPr/>
        <p:txBody>
          <a:bodyPr/>
          <a:lstStyle/>
          <a:p>
            <a:r>
              <a:rPr lang="en-GB" dirty="0"/>
              <a:t>Balscadden: “</a:t>
            </a:r>
            <a:r>
              <a:rPr lang="en-GB" i="1" dirty="0"/>
              <a:t>Inadequacy of drawings</a:t>
            </a:r>
            <a:r>
              <a:rPr lang="en-GB" dirty="0"/>
              <a:t>”</a:t>
            </a:r>
          </a:p>
        </p:txBody>
      </p:sp>
      <p:sp>
        <p:nvSpPr>
          <p:cNvPr id="6" name="TextBox 5">
            <a:extLst>
              <a:ext uri="{FF2B5EF4-FFF2-40B4-BE49-F238E27FC236}">
                <a16:creationId xmlns:a16="http://schemas.microsoft.com/office/drawing/2014/main" id="{2021E856-CD3E-2FAC-8222-3CE69B8FA424}"/>
              </a:ext>
            </a:extLst>
          </p:cNvPr>
          <p:cNvSpPr txBox="1"/>
          <p:nvPr/>
        </p:nvSpPr>
        <p:spPr>
          <a:xfrm>
            <a:off x="457200" y="1541925"/>
            <a:ext cx="8229599" cy="4401205"/>
          </a:xfrm>
          <a:prstGeom prst="rect">
            <a:avLst/>
          </a:prstGeom>
          <a:noFill/>
        </p:spPr>
        <p:txBody>
          <a:bodyPr wrap="square">
            <a:spAutoFit/>
          </a:bodyPr>
          <a:lstStyle/>
          <a:p>
            <a:pPr marL="914400" lvl="4" indent="-457200" algn="just">
              <a:buAutoNum type="arabicPeriod" startAt="68"/>
            </a:pPr>
            <a:r>
              <a:rPr lang="en-GB" dirty="0">
                <a:latin typeface="Calibri" panose="020F0502020204030204" pitchFamily="34" charset="0"/>
                <a:cs typeface="Calibri" panose="020F0502020204030204" pitchFamily="34" charset="0"/>
              </a:rPr>
              <a:t>Mr. McGrath submits that reference to floor plans means only reference to buildings and he says that if that is extended to structures it would lead to "absurd results", because it would lead to requirements to provide dimensions of every light standard, metre box, post box, wall fence or sign. </a:t>
            </a:r>
          </a:p>
          <a:p>
            <a:pPr marL="457200" lvl="3" indent="-457200" algn="just">
              <a:buAutoNum type="arabicPeriod" startAt="68"/>
            </a:pPr>
            <a:endParaRPr lang="en-GB" dirty="0">
              <a:latin typeface="Calibri" panose="020F0502020204030204" pitchFamily="34" charset="0"/>
              <a:cs typeface="Calibri" panose="020F0502020204030204" pitchFamily="34" charset="0"/>
            </a:endParaRPr>
          </a:p>
          <a:p>
            <a:pPr marL="0" lvl="3" algn="just"/>
            <a:r>
              <a:rPr lang="en-GB" dirty="0">
                <a:latin typeface="Calibri" panose="020F0502020204030204" pitchFamily="34" charset="0"/>
                <a:cs typeface="Calibri" panose="020F0502020204030204" pitchFamily="34" charset="0"/>
              </a:rPr>
              <a:t>	But I don't see that there is any absurd result whatsoever here. </a:t>
            </a:r>
          </a:p>
          <a:p>
            <a:pPr marL="457200" lvl="3" indent="-457200" algn="just">
              <a:buAutoNum type="arabicPeriod" startAt="68"/>
            </a:pPr>
            <a:endParaRPr lang="en-GB" dirty="0">
              <a:latin typeface="Calibri" panose="020F0502020204030204" pitchFamily="34" charset="0"/>
              <a:cs typeface="Calibri" panose="020F0502020204030204" pitchFamily="34" charset="0"/>
            </a:endParaRPr>
          </a:p>
          <a:p>
            <a:pPr marL="0" lvl="3" algn="just"/>
            <a:r>
              <a:rPr lang="en-GB" dirty="0">
                <a:latin typeface="Calibri" panose="020F0502020204030204" pitchFamily="34" charset="0"/>
                <a:cs typeface="Calibri" panose="020F0502020204030204" pitchFamily="34" charset="0"/>
              </a:rPr>
              <a:t>	</a:t>
            </a:r>
            <a:r>
              <a:rPr lang="en-GB" dirty="0">
                <a:solidFill>
                  <a:srgbClr val="C00000"/>
                </a:solidFill>
                <a:latin typeface="Calibri" panose="020F0502020204030204" pitchFamily="34" charset="0"/>
                <a:cs typeface="Calibri" panose="020F0502020204030204" pitchFamily="34" charset="0"/>
              </a:rPr>
              <a:t>Where any structure is of a significant size, its dimensions and 	location constitute necessary information, and to interpret the 	regulations as meaning that is not 	only not remotely absurd but 	absolutely necessary. </a:t>
            </a:r>
          </a:p>
          <a:p>
            <a:pPr marL="457200" indent="-457200" algn="just">
              <a:buAutoNum type="arabicPeriod" startAt="68"/>
            </a:pPr>
            <a:endParaRPr lang="en-GB" dirty="0">
              <a:latin typeface="Calibri" panose="020F0502020204030204" pitchFamily="34" charset="0"/>
              <a:cs typeface="Calibri" panose="020F0502020204030204" pitchFamily="34" charset="0"/>
            </a:endParaRPr>
          </a:p>
          <a:p>
            <a:pPr algn="just"/>
            <a:r>
              <a:rPr lang="en-GB" dirty="0">
                <a:latin typeface="Calibri" panose="020F0502020204030204" pitchFamily="34" charset="0"/>
                <a:cs typeface="Calibri" panose="020F0502020204030204" pitchFamily="34" charset="0"/>
              </a:rPr>
              <a:t>						Continued overleaf</a:t>
            </a:r>
          </a:p>
        </p:txBody>
      </p:sp>
    </p:spTree>
    <p:extLst>
      <p:ext uri="{BB962C8B-B14F-4D97-AF65-F5344CB8AC3E}">
        <p14:creationId xmlns:p14="http://schemas.microsoft.com/office/powerpoint/2010/main" val="3925853180"/>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885EFD-69A7-CB46-80D6-4DED3F4E2607}"/>
              </a:ext>
            </a:extLst>
          </p:cNvPr>
          <p:cNvSpPr>
            <a:spLocks noGrp="1"/>
          </p:cNvSpPr>
          <p:nvPr>
            <p:ph type="title"/>
          </p:nvPr>
        </p:nvSpPr>
        <p:spPr/>
        <p:txBody>
          <a:bodyPr/>
          <a:lstStyle/>
          <a:p>
            <a:r>
              <a:rPr lang="en-GB" dirty="0"/>
              <a:t>Balscadden: “</a:t>
            </a:r>
            <a:r>
              <a:rPr lang="en-GB" i="1" dirty="0"/>
              <a:t>Inadequacy of drawings</a:t>
            </a:r>
            <a:r>
              <a:rPr lang="en-GB" dirty="0"/>
              <a:t>”</a:t>
            </a:r>
          </a:p>
        </p:txBody>
      </p:sp>
      <p:sp>
        <p:nvSpPr>
          <p:cNvPr id="6" name="TextBox 5">
            <a:extLst>
              <a:ext uri="{FF2B5EF4-FFF2-40B4-BE49-F238E27FC236}">
                <a16:creationId xmlns:a16="http://schemas.microsoft.com/office/drawing/2014/main" id="{2021E856-CD3E-2FAC-8222-3CE69B8FA424}"/>
              </a:ext>
            </a:extLst>
          </p:cNvPr>
          <p:cNvSpPr txBox="1"/>
          <p:nvPr/>
        </p:nvSpPr>
        <p:spPr>
          <a:xfrm>
            <a:off x="976544" y="1541925"/>
            <a:ext cx="7710255" cy="1323439"/>
          </a:xfrm>
          <a:prstGeom prst="rect">
            <a:avLst/>
          </a:prstGeom>
          <a:noFill/>
        </p:spPr>
        <p:txBody>
          <a:bodyPr wrap="square">
            <a:spAutoFit/>
          </a:bodyPr>
          <a:lstStyle/>
          <a:p>
            <a:pPr algn="just"/>
            <a:r>
              <a:rPr lang="en-GB" dirty="0">
                <a:solidFill>
                  <a:srgbClr val="C00000"/>
                </a:solidFill>
                <a:latin typeface="Calibri" panose="020F0502020204030204" pitchFamily="34" charset="0"/>
                <a:cs typeface="Calibri" panose="020F0502020204030204" pitchFamily="34" charset="0"/>
              </a:rPr>
              <a:t>It is both what the regulations say and also makes complete sense because it allows the application to be properly processed and also allows informed submissions and public participation as envisaged by the legislative scheme.</a:t>
            </a:r>
          </a:p>
        </p:txBody>
      </p:sp>
    </p:spTree>
    <p:extLst>
      <p:ext uri="{BB962C8B-B14F-4D97-AF65-F5344CB8AC3E}">
        <p14:creationId xmlns:p14="http://schemas.microsoft.com/office/powerpoint/2010/main" val="4043092526"/>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885EFD-69A7-CB46-80D6-4DED3F4E2607}"/>
              </a:ext>
            </a:extLst>
          </p:cNvPr>
          <p:cNvSpPr>
            <a:spLocks noGrp="1"/>
          </p:cNvSpPr>
          <p:nvPr>
            <p:ph type="title"/>
          </p:nvPr>
        </p:nvSpPr>
        <p:spPr/>
        <p:txBody>
          <a:bodyPr/>
          <a:lstStyle/>
          <a:p>
            <a:r>
              <a:rPr lang="en-GB" dirty="0"/>
              <a:t>Balscadden: “</a:t>
            </a:r>
            <a:r>
              <a:rPr lang="en-GB" i="1" dirty="0"/>
              <a:t>Inadequacy of drawings</a:t>
            </a:r>
            <a:r>
              <a:rPr lang="en-GB" dirty="0"/>
              <a:t>”</a:t>
            </a:r>
          </a:p>
        </p:txBody>
      </p:sp>
      <p:sp>
        <p:nvSpPr>
          <p:cNvPr id="4" name="TextBox 3">
            <a:extLst>
              <a:ext uri="{FF2B5EF4-FFF2-40B4-BE49-F238E27FC236}">
                <a16:creationId xmlns:a16="http://schemas.microsoft.com/office/drawing/2014/main" id="{09434892-0C2F-3AB7-B91B-7A0F51DCBF21}"/>
              </a:ext>
            </a:extLst>
          </p:cNvPr>
          <p:cNvSpPr txBox="1"/>
          <p:nvPr/>
        </p:nvSpPr>
        <p:spPr>
          <a:xfrm>
            <a:off x="457199" y="1846170"/>
            <a:ext cx="8229599" cy="1631216"/>
          </a:xfrm>
          <a:prstGeom prst="rect">
            <a:avLst/>
          </a:prstGeom>
          <a:noFill/>
        </p:spPr>
        <p:txBody>
          <a:bodyPr wrap="square">
            <a:spAutoFit/>
          </a:bodyPr>
          <a:lstStyle/>
          <a:p>
            <a:pPr algn="just"/>
            <a:r>
              <a:rPr lang="en-GB" dirty="0"/>
              <a:t>69.	</a:t>
            </a:r>
            <a:r>
              <a:rPr lang="en-GB" dirty="0">
                <a:latin typeface="Calibri" panose="020F0502020204030204" pitchFamily="34" charset="0"/>
                <a:cs typeface="Calibri" panose="020F0502020204030204" pitchFamily="34" charset="0"/>
              </a:rPr>
              <a:t>Obviously, the "principal" dimensions means the principal relevant 	dimensions, so where structures such as signs or fences for example 	don't have any particular depth, the relevant dimensions required 	will relate to their location and height rather than trying to track 	every dimension on a millimetre-by-millimetre basis.</a:t>
            </a:r>
          </a:p>
        </p:txBody>
      </p:sp>
    </p:spTree>
    <p:extLst>
      <p:ext uri="{BB962C8B-B14F-4D97-AF65-F5344CB8AC3E}">
        <p14:creationId xmlns:p14="http://schemas.microsoft.com/office/powerpoint/2010/main" val="2085833542"/>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885EFD-69A7-CB46-80D6-4DED3F4E2607}"/>
              </a:ext>
            </a:extLst>
          </p:cNvPr>
          <p:cNvSpPr>
            <a:spLocks noGrp="1"/>
          </p:cNvSpPr>
          <p:nvPr>
            <p:ph type="title"/>
          </p:nvPr>
        </p:nvSpPr>
        <p:spPr/>
        <p:txBody>
          <a:bodyPr/>
          <a:lstStyle/>
          <a:p>
            <a:r>
              <a:rPr lang="en-GB" dirty="0"/>
              <a:t>Balscadden: “</a:t>
            </a:r>
            <a:r>
              <a:rPr lang="en-GB" i="1" dirty="0"/>
              <a:t>Inadequacy of drawings</a:t>
            </a:r>
            <a:r>
              <a:rPr lang="en-GB" dirty="0"/>
              <a:t>”</a:t>
            </a:r>
          </a:p>
        </p:txBody>
      </p:sp>
      <p:sp>
        <p:nvSpPr>
          <p:cNvPr id="4" name="TextBox 3">
            <a:extLst>
              <a:ext uri="{FF2B5EF4-FFF2-40B4-BE49-F238E27FC236}">
                <a16:creationId xmlns:a16="http://schemas.microsoft.com/office/drawing/2014/main" id="{E06F17A7-78ED-DE09-0985-577B7064DD72}"/>
              </a:ext>
            </a:extLst>
          </p:cNvPr>
          <p:cNvSpPr txBox="1"/>
          <p:nvPr/>
        </p:nvSpPr>
        <p:spPr>
          <a:xfrm>
            <a:off x="457200" y="1230617"/>
            <a:ext cx="8229600" cy="3785652"/>
          </a:xfrm>
          <a:prstGeom prst="rect">
            <a:avLst/>
          </a:prstGeom>
          <a:noFill/>
        </p:spPr>
        <p:txBody>
          <a:bodyPr wrap="square">
            <a:spAutoFit/>
          </a:bodyPr>
          <a:lstStyle/>
          <a:p>
            <a:pPr marL="914400" lvl="1" indent="-457200" algn="just">
              <a:buAutoNum type="arabicPeriod" startAt="70"/>
            </a:pPr>
            <a:r>
              <a:rPr lang="en-GB" dirty="0">
                <a:latin typeface="Calibri" panose="020F0502020204030204" pitchFamily="34" charset="0"/>
                <a:cs typeface="Calibri" panose="020F0502020204030204" pitchFamily="34" charset="0"/>
              </a:rPr>
              <a:t>Mr. McGrath submits that this would mean one would have to give dimensions of foundations for houses or other buildings which you would "never ever get on planning drawings." </a:t>
            </a:r>
          </a:p>
          <a:p>
            <a:pPr lvl="1" algn="just"/>
            <a:endParaRPr lang="en-GB" dirty="0">
              <a:latin typeface="Calibri" panose="020F0502020204030204" pitchFamily="34" charset="0"/>
              <a:cs typeface="Calibri" panose="020F0502020204030204" pitchFamily="34" charset="0"/>
            </a:endParaRPr>
          </a:p>
          <a:p>
            <a:pPr lvl="1" algn="just"/>
            <a:r>
              <a:rPr lang="en-GB" dirty="0">
                <a:latin typeface="Calibri" panose="020F0502020204030204" pitchFamily="34" charset="0"/>
                <a:cs typeface="Calibri" panose="020F0502020204030204" pitchFamily="34" charset="0"/>
              </a:rPr>
              <a:t>	That submission unfortunately invites the response "why not?" </a:t>
            </a:r>
          </a:p>
          <a:p>
            <a:pPr lvl="1" algn="just"/>
            <a:endParaRPr lang="en-GB" dirty="0">
              <a:latin typeface="Calibri" panose="020F0502020204030204" pitchFamily="34" charset="0"/>
              <a:cs typeface="Calibri" panose="020F0502020204030204" pitchFamily="34" charset="0"/>
            </a:endParaRPr>
          </a:p>
          <a:p>
            <a:pPr algn="just"/>
            <a:r>
              <a:rPr lang="en-GB" dirty="0">
                <a:latin typeface="Calibri" panose="020F0502020204030204" pitchFamily="34" charset="0"/>
                <a:cs typeface="Calibri" panose="020F0502020204030204" pitchFamily="34" charset="0"/>
              </a:rPr>
              <a:t>	It seems highly desirable if not essential that the dimensions of 	foundations would be shown so that the planning decision-maker 	could be satisfied that they were adequate to stability. </a:t>
            </a:r>
          </a:p>
          <a:p>
            <a:pPr algn="just"/>
            <a:endParaRPr lang="en-GB" dirty="0">
              <a:latin typeface="Calibri" panose="020F0502020204030204" pitchFamily="34" charset="0"/>
              <a:cs typeface="Calibri" panose="020F0502020204030204" pitchFamily="34" charset="0"/>
            </a:endParaRPr>
          </a:p>
          <a:p>
            <a:pPr algn="just"/>
            <a:r>
              <a:rPr lang="en-GB" dirty="0">
                <a:latin typeface="Calibri" panose="020F0502020204030204" pitchFamily="34" charset="0"/>
                <a:cs typeface="Calibri" panose="020F0502020204030204" pitchFamily="34" charset="0"/>
              </a:rPr>
              <a:t>	That would be so even if, counterfactually, this wasn't what the 	regulations said.</a:t>
            </a:r>
          </a:p>
        </p:txBody>
      </p:sp>
    </p:spTree>
    <p:extLst>
      <p:ext uri="{BB962C8B-B14F-4D97-AF65-F5344CB8AC3E}">
        <p14:creationId xmlns:p14="http://schemas.microsoft.com/office/powerpoint/2010/main" val="2255439338"/>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885EFD-69A7-CB46-80D6-4DED3F4E2607}"/>
              </a:ext>
            </a:extLst>
          </p:cNvPr>
          <p:cNvSpPr>
            <a:spLocks noGrp="1"/>
          </p:cNvSpPr>
          <p:nvPr>
            <p:ph type="title"/>
          </p:nvPr>
        </p:nvSpPr>
        <p:spPr/>
        <p:txBody>
          <a:bodyPr/>
          <a:lstStyle/>
          <a:p>
            <a:r>
              <a:rPr lang="en-GB" dirty="0"/>
              <a:t>Balscadden: nullifying floodgates’ argument</a:t>
            </a:r>
          </a:p>
        </p:txBody>
      </p:sp>
      <p:sp>
        <p:nvSpPr>
          <p:cNvPr id="4" name="TextBox 3">
            <a:extLst>
              <a:ext uri="{FF2B5EF4-FFF2-40B4-BE49-F238E27FC236}">
                <a16:creationId xmlns:a16="http://schemas.microsoft.com/office/drawing/2014/main" id="{48233CCF-2EEF-A3BC-649E-FD32E0A3549B}"/>
              </a:ext>
            </a:extLst>
          </p:cNvPr>
          <p:cNvSpPr txBox="1"/>
          <p:nvPr/>
        </p:nvSpPr>
        <p:spPr>
          <a:xfrm>
            <a:off x="457200" y="1417638"/>
            <a:ext cx="8229599" cy="4216539"/>
          </a:xfrm>
          <a:prstGeom prst="rect">
            <a:avLst/>
          </a:prstGeom>
          <a:noFill/>
        </p:spPr>
        <p:txBody>
          <a:bodyPr wrap="square">
            <a:spAutoFit/>
          </a:bodyPr>
          <a:lstStyle/>
          <a:p>
            <a:pPr lvl="2" indent="-457200" algn="just">
              <a:buAutoNum type="arabicPeriod" startAt="71"/>
            </a:pPr>
            <a:r>
              <a:rPr lang="en-GB" dirty="0">
                <a:latin typeface="Calibri" panose="020F0502020204030204" pitchFamily="34" charset="0"/>
                <a:cs typeface="Calibri" panose="020F0502020204030204" pitchFamily="34" charset="0"/>
              </a:rPr>
              <a:t>Mr. McGrath submits that the proposition put forward by the applicants is "actually quite radical" and would have a "huge impact" which would "lead to the invalidation of nearly every single application before any planning authority anywhere in the country." 	</a:t>
            </a:r>
          </a:p>
          <a:p>
            <a:pPr marL="0" lvl="1" algn="just"/>
            <a:r>
              <a:rPr lang="en-GB" dirty="0">
                <a:latin typeface="Calibri" panose="020F0502020204030204" pitchFamily="34" charset="0"/>
                <a:cs typeface="Calibri" panose="020F0502020204030204" pitchFamily="34" charset="0"/>
              </a:rPr>
              <a:t>	</a:t>
            </a:r>
            <a:r>
              <a:rPr lang="en-GB" dirty="0">
                <a:solidFill>
                  <a:srgbClr val="C00000"/>
                </a:solidFill>
                <a:latin typeface="Calibri" panose="020F0502020204030204" pitchFamily="34" charset="0"/>
                <a:cs typeface="Calibri" panose="020F0502020204030204" pitchFamily="34" charset="0"/>
              </a:rPr>
              <a:t>While one has to admire the ambition of that floodgates argument, I 	don’t accept that such a consequence is the case. </a:t>
            </a:r>
          </a:p>
          <a:p>
            <a:pPr marL="0" lvl="1" algn="just"/>
            <a:endParaRPr lang="en-GB" dirty="0">
              <a:latin typeface="Calibri" panose="020F0502020204030204" pitchFamily="34" charset="0"/>
              <a:cs typeface="Calibri" panose="020F0502020204030204" pitchFamily="34" charset="0"/>
            </a:endParaRPr>
          </a:p>
          <a:p>
            <a:pPr marL="0" lvl="1" algn="just"/>
            <a:r>
              <a:rPr lang="en-GB" dirty="0">
                <a:latin typeface="Calibri" panose="020F0502020204030204" pitchFamily="34" charset="0"/>
                <a:cs typeface="Calibri" panose="020F0502020204030204" pitchFamily="34" charset="0"/>
              </a:rPr>
              <a:t>	The real problem 	here is that the sheet piling structures are not a </a:t>
            </a:r>
            <a:r>
              <a:rPr lang="en-GB" i="1" dirty="0">
                <a:latin typeface="Calibri" panose="020F0502020204030204" pitchFamily="34" charset="0"/>
                <a:cs typeface="Calibri" panose="020F0502020204030204" pitchFamily="34" charset="0"/>
              </a:rPr>
              <a:t>de 	minimis 	</a:t>
            </a:r>
            <a:r>
              <a:rPr lang="en-GB" dirty="0">
                <a:latin typeface="Calibri" panose="020F0502020204030204" pitchFamily="34" charset="0"/>
                <a:cs typeface="Calibri" panose="020F0502020204030204" pitchFamily="34" charset="0"/>
              </a:rPr>
              <a:t>subterranean structure. They are quite massive, up to 15m 	in height. </a:t>
            </a:r>
          </a:p>
          <a:p>
            <a:pPr marL="457200" indent="-457200" algn="just">
              <a:buAutoNum type="arabicPeriod" startAt="71"/>
            </a:pPr>
            <a:endParaRPr lang="en-GB" sz="2400" dirty="0">
              <a:latin typeface="Calibri" panose="020F0502020204030204" pitchFamily="34" charset="0"/>
              <a:cs typeface="Calibri" panose="020F0502020204030204" pitchFamily="34" charset="0"/>
            </a:endParaRPr>
          </a:p>
          <a:p>
            <a:pPr algn="just"/>
            <a:r>
              <a:rPr lang="en-GB" sz="2400" dirty="0">
                <a:latin typeface="Calibri" panose="020F0502020204030204" pitchFamily="34" charset="0"/>
                <a:cs typeface="Calibri" panose="020F0502020204030204" pitchFamily="34" charset="0"/>
              </a:rPr>
              <a:t>						</a:t>
            </a:r>
            <a:r>
              <a:rPr lang="en-GB" dirty="0">
                <a:latin typeface="Calibri" panose="020F0502020204030204" pitchFamily="34" charset="0"/>
                <a:cs typeface="Calibri" panose="020F0502020204030204" pitchFamily="34" charset="0"/>
              </a:rPr>
              <a:t>Continued overleaf</a:t>
            </a:r>
          </a:p>
        </p:txBody>
      </p:sp>
    </p:spTree>
    <p:extLst>
      <p:ext uri="{BB962C8B-B14F-4D97-AF65-F5344CB8AC3E}">
        <p14:creationId xmlns:p14="http://schemas.microsoft.com/office/powerpoint/2010/main" val="2442303817"/>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885EFD-69A7-CB46-80D6-4DED3F4E2607}"/>
              </a:ext>
            </a:extLst>
          </p:cNvPr>
          <p:cNvSpPr>
            <a:spLocks noGrp="1"/>
          </p:cNvSpPr>
          <p:nvPr>
            <p:ph type="title"/>
          </p:nvPr>
        </p:nvSpPr>
        <p:spPr/>
        <p:txBody>
          <a:bodyPr/>
          <a:lstStyle/>
          <a:p>
            <a:r>
              <a:rPr lang="en-GB" dirty="0"/>
              <a:t>Balscadden: proof of concept</a:t>
            </a:r>
          </a:p>
        </p:txBody>
      </p:sp>
      <p:sp>
        <p:nvSpPr>
          <p:cNvPr id="4" name="TextBox 3">
            <a:extLst>
              <a:ext uri="{FF2B5EF4-FFF2-40B4-BE49-F238E27FC236}">
                <a16:creationId xmlns:a16="http://schemas.microsoft.com/office/drawing/2014/main" id="{48233CCF-2EEF-A3BC-649E-FD32E0A3549B}"/>
              </a:ext>
            </a:extLst>
          </p:cNvPr>
          <p:cNvSpPr txBox="1"/>
          <p:nvPr/>
        </p:nvSpPr>
        <p:spPr>
          <a:xfrm>
            <a:off x="985421" y="1526960"/>
            <a:ext cx="7594847" cy="3785652"/>
          </a:xfrm>
          <a:prstGeom prst="rect">
            <a:avLst/>
          </a:prstGeom>
          <a:noFill/>
        </p:spPr>
        <p:txBody>
          <a:bodyPr wrap="square">
            <a:spAutoFit/>
          </a:bodyPr>
          <a:lstStyle/>
          <a:p>
            <a:pPr algn="just"/>
            <a:r>
              <a:rPr lang="en-GB" dirty="0">
                <a:solidFill>
                  <a:srgbClr val="C00000"/>
                </a:solidFill>
                <a:latin typeface="Calibri" panose="020F0502020204030204" pitchFamily="34" charset="0"/>
                <a:cs typeface="Calibri" panose="020F0502020204030204" pitchFamily="34" charset="0"/>
              </a:rPr>
              <a:t>The precise location of the five structures concerned is of critical importance to the objectors and their exact 	spacing will determine the slope concerned and the impact on the neighbours' properties. </a:t>
            </a:r>
          </a:p>
          <a:p>
            <a:pPr algn="just"/>
            <a:endParaRPr lang="en-GB" dirty="0">
              <a:latin typeface="Calibri" panose="020F0502020204030204" pitchFamily="34" charset="0"/>
              <a:cs typeface="Calibri" panose="020F0502020204030204" pitchFamily="34" charset="0"/>
            </a:endParaRPr>
          </a:p>
          <a:p>
            <a:pPr algn="just"/>
            <a:r>
              <a:rPr lang="en-GB" dirty="0">
                <a:latin typeface="Calibri" panose="020F0502020204030204" pitchFamily="34" charset="0"/>
                <a:cs typeface="Calibri" panose="020F0502020204030204" pitchFamily="34" charset="0"/>
              </a:rPr>
              <a:t>The regulations specifically require the distance of the structure to the boundary, but none of this information is actually provided in the legally binding plans and drawings submitted. </a:t>
            </a:r>
          </a:p>
          <a:p>
            <a:pPr algn="just"/>
            <a:endParaRPr lang="en-GB" dirty="0">
              <a:latin typeface="Calibri" panose="020F0502020204030204" pitchFamily="34" charset="0"/>
              <a:cs typeface="Calibri" panose="020F0502020204030204" pitchFamily="34" charset="0"/>
            </a:endParaRPr>
          </a:p>
          <a:p>
            <a:pPr algn="just"/>
            <a:r>
              <a:rPr lang="en-GB" dirty="0">
                <a:latin typeface="Calibri" panose="020F0502020204030204" pitchFamily="34" charset="0"/>
                <a:cs typeface="Calibri" panose="020F0502020204030204" pitchFamily="34" charset="0"/>
              </a:rPr>
              <a:t>The only limited information is in the proof of concept which is not intended to be binding for construction purposes and which is inadequate even if it was because in the absence of dimensions one can’t know the slope involved.</a:t>
            </a:r>
          </a:p>
        </p:txBody>
      </p:sp>
    </p:spTree>
    <p:extLst>
      <p:ext uri="{BB962C8B-B14F-4D97-AF65-F5344CB8AC3E}">
        <p14:creationId xmlns:p14="http://schemas.microsoft.com/office/powerpoint/2010/main" val="37044452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4BEE7C-1CDB-23DA-2C98-B6A05B65AD1D}"/>
              </a:ext>
            </a:extLst>
          </p:cNvPr>
          <p:cNvSpPr>
            <a:spLocks noGrp="1"/>
          </p:cNvSpPr>
          <p:nvPr>
            <p:ph type="title"/>
          </p:nvPr>
        </p:nvSpPr>
        <p:spPr/>
        <p:txBody>
          <a:bodyPr/>
          <a:lstStyle/>
          <a:p>
            <a:r>
              <a:rPr lang="en-GB" dirty="0"/>
              <a:t>Unzoned lands between settlements</a:t>
            </a:r>
          </a:p>
        </p:txBody>
      </p:sp>
      <p:pic>
        <p:nvPicPr>
          <p:cNvPr id="4" name="Picture 3" descr="Map&#10;&#10;Description automatically generated">
            <a:extLst>
              <a:ext uri="{FF2B5EF4-FFF2-40B4-BE49-F238E27FC236}">
                <a16:creationId xmlns:a16="http://schemas.microsoft.com/office/drawing/2014/main" id="{ADC788E8-5CEE-8CEE-E296-36C47A80859F}"/>
              </a:ext>
            </a:extLst>
          </p:cNvPr>
          <p:cNvPicPr>
            <a:picLocks noChangeAspect="1"/>
          </p:cNvPicPr>
          <p:nvPr/>
        </p:nvPicPr>
        <p:blipFill>
          <a:blip r:embed="rId2"/>
          <a:stretch>
            <a:fillRect/>
          </a:stretch>
        </p:blipFill>
        <p:spPr>
          <a:xfrm>
            <a:off x="1234279" y="1196752"/>
            <a:ext cx="6675442" cy="4104456"/>
          </a:xfrm>
          <a:prstGeom prst="rect">
            <a:avLst/>
          </a:prstGeom>
        </p:spPr>
      </p:pic>
      <p:sp>
        <p:nvSpPr>
          <p:cNvPr id="6" name="TextBox 5">
            <a:extLst>
              <a:ext uri="{FF2B5EF4-FFF2-40B4-BE49-F238E27FC236}">
                <a16:creationId xmlns:a16="http://schemas.microsoft.com/office/drawing/2014/main" id="{3A030894-B0DA-2F9C-96AC-32B31A5744D1}"/>
              </a:ext>
            </a:extLst>
          </p:cNvPr>
          <p:cNvSpPr txBox="1"/>
          <p:nvPr/>
        </p:nvSpPr>
        <p:spPr>
          <a:xfrm>
            <a:off x="395536" y="5695131"/>
            <a:ext cx="8496944" cy="543162"/>
          </a:xfrm>
          <a:prstGeom prst="rect">
            <a:avLst/>
          </a:prstGeom>
          <a:noFill/>
        </p:spPr>
        <p:txBody>
          <a:bodyPr wrap="square">
            <a:spAutoFit/>
          </a:bodyPr>
          <a:lstStyle/>
          <a:p>
            <a:pPr algn="just">
              <a:lnSpc>
                <a:spcPct val="107000"/>
              </a:lnSpc>
            </a:pPr>
            <a:r>
              <a:rPr lang="en-IE" sz="1400" b="1" dirty="0">
                <a:effectLst/>
                <a:latin typeface="Calibri" panose="020F0502020204030204" pitchFamily="34" charset="0"/>
                <a:ea typeface="Calibri" panose="020F0502020204030204" pitchFamily="34" charset="0"/>
                <a:cs typeface="Arial" panose="020B0604020202020204" pitchFamily="34" charset="0"/>
              </a:rPr>
              <a:t>Figure 3.4: Location of proposed Depot and surrounding Local Area Plan jurisdictions. (Source: MyPlan, annotated by Tom Phillips + Associates, October 2022)</a:t>
            </a:r>
            <a:endParaRPr lang="en-GB" sz="1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172933908"/>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885EFD-69A7-CB46-80D6-4DED3F4E2607}"/>
              </a:ext>
            </a:extLst>
          </p:cNvPr>
          <p:cNvSpPr>
            <a:spLocks noGrp="1"/>
          </p:cNvSpPr>
          <p:nvPr>
            <p:ph type="title"/>
          </p:nvPr>
        </p:nvSpPr>
        <p:spPr/>
        <p:txBody>
          <a:bodyPr/>
          <a:lstStyle/>
          <a:p>
            <a:r>
              <a:rPr lang="en-GB" dirty="0"/>
              <a:t>Balscadden: “</a:t>
            </a:r>
            <a:r>
              <a:rPr lang="en-GB" i="1" dirty="0"/>
              <a:t>Inadequacy of drawings</a:t>
            </a:r>
            <a:r>
              <a:rPr lang="en-GB" dirty="0"/>
              <a:t>”</a:t>
            </a:r>
          </a:p>
        </p:txBody>
      </p:sp>
      <p:sp>
        <p:nvSpPr>
          <p:cNvPr id="4" name="TextBox 3">
            <a:extLst>
              <a:ext uri="{FF2B5EF4-FFF2-40B4-BE49-F238E27FC236}">
                <a16:creationId xmlns:a16="http://schemas.microsoft.com/office/drawing/2014/main" id="{71CB68AE-CEB0-0226-56BE-B1EFE6C41C5F}"/>
              </a:ext>
            </a:extLst>
          </p:cNvPr>
          <p:cNvSpPr txBox="1"/>
          <p:nvPr/>
        </p:nvSpPr>
        <p:spPr>
          <a:xfrm>
            <a:off x="457201" y="1349047"/>
            <a:ext cx="8229599" cy="1384995"/>
          </a:xfrm>
          <a:prstGeom prst="rect">
            <a:avLst/>
          </a:prstGeom>
          <a:noFill/>
        </p:spPr>
        <p:txBody>
          <a:bodyPr wrap="square">
            <a:spAutoFit/>
          </a:bodyPr>
          <a:lstStyle/>
          <a:p>
            <a:pPr marL="0" lvl="2" algn="just"/>
            <a:r>
              <a:rPr lang="en-GB" dirty="0">
                <a:latin typeface="Calibri" panose="020F0502020204030204" pitchFamily="34" charset="0"/>
                <a:cs typeface="Calibri" panose="020F0502020204030204" pitchFamily="34" charset="0"/>
              </a:rPr>
              <a:t>72.	The present decision insofar as it relates to the need to show the 	dimensions and location of subterranean structures doesn’t 	invalidate every planning permission in the pipeline. </a:t>
            </a:r>
            <a:endParaRPr lang="en-GB" sz="2400" dirty="0">
              <a:latin typeface="Calibri" panose="020F0502020204030204" pitchFamily="34" charset="0"/>
              <a:cs typeface="Calibri" panose="020F0502020204030204" pitchFamily="34" charset="0"/>
            </a:endParaRPr>
          </a:p>
          <a:p>
            <a:pPr marL="457200" indent="-457200" algn="just">
              <a:buAutoNum type="arabicPeriod" startAt="72"/>
            </a:pPr>
            <a:endParaRPr lang="en-GB"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97422244"/>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885EFD-69A7-CB46-80D6-4DED3F4E2607}"/>
              </a:ext>
            </a:extLst>
          </p:cNvPr>
          <p:cNvSpPr>
            <a:spLocks noGrp="1"/>
          </p:cNvSpPr>
          <p:nvPr>
            <p:ph type="title"/>
          </p:nvPr>
        </p:nvSpPr>
        <p:spPr/>
        <p:txBody>
          <a:bodyPr/>
          <a:lstStyle/>
          <a:p>
            <a:r>
              <a:rPr lang="en-GB" dirty="0"/>
              <a:t>Balscadden: “</a:t>
            </a:r>
            <a:r>
              <a:rPr lang="en-GB" i="1" dirty="0"/>
              <a:t>Inadequacy of drawings</a:t>
            </a:r>
            <a:r>
              <a:rPr lang="en-GB" dirty="0"/>
              <a:t>”</a:t>
            </a:r>
          </a:p>
        </p:txBody>
      </p:sp>
      <p:sp>
        <p:nvSpPr>
          <p:cNvPr id="4" name="TextBox 3">
            <a:extLst>
              <a:ext uri="{FF2B5EF4-FFF2-40B4-BE49-F238E27FC236}">
                <a16:creationId xmlns:a16="http://schemas.microsoft.com/office/drawing/2014/main" id="{71CB68AE-CEB0-0226-56BE-B1EFE6C41C5F}"/>
              </a:ext>
            </a:extLst>
          </p:cNvPr>
          <p:cNvSpPr txBox="1"/>
          <p:nvPr/>
        </p:nvSpPr>
        <p:spPr>
          <a:xfrm>
            <a:off x="0" y="1269148"/>
            <a:ext cx="8686800" cy="5447645"/>
          </a:xfrm>
          <a:prstGeom prst="rect">
            <a:avLst/>
          </a:prstGeom>
          <a:noFill/>
        </p:spPr>
        <p:txBody>
          <a:bodyPr wrap="square">
            <a:spAutoFit/>
          </a:bodyPr>
          <a:lstStyle/>
          <a:p>
            <a:pPr marL="0" lvl="2" algn="just"/>
            <a:r>
              <a:rPr lang="en-GB" dirty="0">
                <a:latin typeface="Calibri" panose="020F0502020204030204" pitchFamily="34" charset="0"/>
                <a:cs typeface="Calibri" panose="020F0502020204030204" pitchFamily="34" charset="0"/>
              </a:rPr>
              <a:t>	</a:t>
            </a:r>
            <a:r>
              <a:rPr lang="en-GB" dirty="0">
                <a:solidFill>
                  <a:srgbClr val="C00000"/>
                </a:solidFill>
                <a:latin typeface="Calibri" panose="020F0502020204030204" pitchFamily="34" charset="0"/>
                <a:cs typeface="Calibri" panose="020F0502020204030204" pitchFamily="34" charset="0"/>
              </a:rPr>
              <a:t>The floodgates argument is overblown in at least four respects:</a:t>
            </a:r>
          </a:p>
          <a:p>
            <a:pPr lvl="1" algn="just"/>
            <a:endParaRPr lang="en-GB" dirty="0">
              <a:latin typeface="Calibri" panose="020F0502020204030204" pitchFamily="34" charset="0"/>
              <a:cs typeface="Calibri" panose="020F0502020204030204" pitchFamily="34" charset="0"/>
            </a:endParaRPr>
          </a:p>
          <a:p>
            <a:pPr algn="just"/>
            <a:r>
              <a:rPr lang="en-GB" dirty="0">
                <a:latin typeface="Calibri" panose="020F0502020204030204" pitchFamily="34" charset="0"/>
                <a:cs typeface="Calibri" panose="020F0502020204030204" pitchFamily="34" charset="0"/>
              </a:rPr>
              <a:t>		(i) 	It doesn't apply if there are no subterranean 			     	structures. </a:t>
            </a:r>
          </a:p>
          <a:p>
            <a:pPr algn="just"/>
            <a:r>
              <a:rPr lang="en-GB" dirty="0">
                <a:latin typeface="Calibri" panose="020F0502020204030204" pitchFamily="34" charset="0"/>
                <a:cs typeface="Calibri" panose="020F0502020204030204" pitchFamily="34" charset="0"/>
              </a:rPr>
              <a:t> 		</a:t>
            </a:r>
          </a:p>
          <a:p>
            <a:pPr algn="just"/>
            <a:r>
              <a:rPr lang="en-GB" dirty="0">
                <a:latin typeface="Calibri" panose="020F0502020204030204" pitchFamily="34" charset="0"/>
                <a:cs typeface="Calibri" panose="020F0502020204030204" pitchFamily="34" charset="0"/>
              </a:rPr>
              <a:t>		(ii) 	It doesn't apply if there are adequate dimensions and 			locations for any subterranean structures shown in the 			drawings submitted with the application.</a:t>
            </a:r>
          </a:p>
          <a:p>
            <a:pPr algn="just"/>
            <a:endParaRPr lang="en-GB" dirty="0">
              <a:latin typeface="Calibri" panose="020F0502020204030204" pitchFamily="34" charset="0"/>
              <a:cs typeface="Calibri" panose="020F0502020204030204" pitchFamily="34" charset="0"/>
            </a:endParaRPr>
          </a:p>
          <a:p>
            <a:pPr algn="just"/>
            <a:r>
              <a:rPr lang="en-GB" dirty="0">
                <a:latin typeface="Calibri" panose="020F0502020204030204" pitchFamily="34" charset="0"/>
                <a:cs typeface="Calibri" panose="020F0502020204030204" pitchFamily="34" charset="0"/>
              </a:rPr>
              <a:t>		(iii) 	Nor does it apply if the omissions are </a:t>
            </a:r>
            <a:r>
              <a:rPr lang="en-GB" i="1" dirty="0">
                <a:latin typeface="Calibri" panose="020F0502020204030204" pitchFamily="34" charset="0"/>
                <a:cs typeface="Calibri" panose="020F0502020204030204" pitchFamily="34" charset="0"/>
              </a:rPr>
              <a:t>de minimis.</a:t>
            </a:r>
          </a:p>
          <a:p>
            <a:pPr algn="just"/>
            <a:endParaRPr lang="en-GB" i="1" dirty="0">
              <a:latin typeface="Calibri" panose="020F0502020204030204" pitchFamily="34" charset="0"/>
              <a:cs typeface="Calibri" panose="020F0502020204030204" pitchFamily="34" charset="0"/>
            </a:endParaRPr>
          </a:p>
          <a:p>
            <a:pPr algn="just"/>
            <a:r>
              <a:rPr lang="en-GB" dirty="0">
                <a:latin typeface="Calibri" panose="020F0502020204030204" pitchFamily="34" charset="0"/>
                <a:cs typeface="Calibri" panose="020F0502020204030204" pitchFamily="34" charset="0"/>
              </a:rPr>
              <a:t>		(iv) 	And obviously it doesn't apply to permission already 				granted more than eight weeks before any challenge is 			launched.</a:t>
            </a:r>
          </a:p>
          <a:p>
            <a:pPr algn="just"/>
            <a:endParaRPr lang="en-GB" dirty="0">
              <a:latin typeface="Calibri" panose="020F0502020204030204" pitchFamily="34" charset="0"/>
              <a:cs typeface="Calibri" panose="020F0502020204030204" pitchFamily="34" charset="0"/>
            </a:endParaRPr>
          </a:p>
          <a:p>
            <a:pPr algn="just"/>
            <a:endParaRPr lang="en-GB" sz="2400" dirty="0">
              <a:latin typeface="Calibri" panose="020F0502020204030204" pitchFamily="34" charset="0"/>
              <a:cs typeface="Calibri" panose="020F0502020204030204" pitchFamily="34" charset="0"/>
            </a:endParaRPr>
          </a:p>
          <a:p>
            <a:pPr marL="457200" indent="-457200" algn="just">
              <a:buAutoNum type="arabicPeriod" startAt="72"/>
            </a:pPr>
            <a:endParaRPr lang="en-GB"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81172810"/>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885EFD-69A7-CB46-80D6-4DED3F4E2607}"/>
              </a:ext>
            </a:extLst>
          </p:cNvPr>
          <p:cNvSpPr>
            <a:spLocks noGrp="1"/>
          </p:cNvSpPr>
          <p:nvPr>
            <p:ph type="title"/>
          </p:nvPr>
        </p:nvSpPr>
        <p:spPr/>
        <p:txBody>
          <a:bodyPr/>
          <a:lstStyle/>
          <a:p>
            <a:r>
              <a:rPr lang="en-GB" dirty="0"/>
              <a:t>Balscadden: “</a:t>
            </a:r>
            <a:r>
              <a:rPr lang="en-GB" i="1" dirty="0"/>
              <a:t>Inadequacy of drawings</a:t>
            </a:r>
            <a:r>
              <a:rPr lang="en-GB" dirty="0"/>
              <a:t>”</a:t>
            </a:r>
          </a:p>
        </p:txBody>
      </p:sp>
      <p:sp>
        <p:nvSpPr>
          <p:cNvPr id="5" name="TextBox 4">
            <a:extLst>
              <a:ext uri="{FF2B5EF4-FFF2-40B4-BE49-F238E27FC236}">
                <a16:creationId xmlns:a16="http://schemas.microsoft.com/office/drawing/2014/main" id="{AC3377F9-EB0B-F8F9-A88D-EB1528DE4E41}"/>
              </a:ext>
            </a:extLst>
          </p:cNvPr>
          <p:cNvSpPr txBox="1"/>
          <p:nvPr/>
        </p:nvSpPr>
        <p:spPr>
          <a:xfrm>
            <a:off x="312937" y="1062531"/>
            <a:ext cx="8518125" cy="2862322"/>
          </a:xfrm>
          <a:prstGeom prst="rect">
            <a:avLst/>
          </a:prstGeom>
          <a:noFill/>
        </p:spPr>
        <p:txBody>
          <a:bodyPr wrap="square">
            <a:spAutoFit/>
          </a:bodyPr>
          <a:lstStyle/>
          <a:p>
            <a:pPr marL="914400" lvl="1" indent="-457200" algn="just">
              <a:buAutoNum type="arabicPeriod" startAt="73"/>
            </a:pPr>
            <a:r>
              <a:rPr lang="en-GB" dirty="0">
                <a:solidFill>
                  <a:srgbClr val="C00000"/>
                </a:solidFill>
                <a:latin typeface="Calibri" panose="020F0502020204030204" pitchFamily="34" charset="0"/>
                <a:cs typeface="Calibri" panose="020F0502020204030204" pitchFamily="34" charset="0"/>
              </a:rPr>
              <a:t>The proof of concept can't be acceptable because it is not part of the grant of permission, which is stated to be in 	accordance with the plans submitted. </a:t>
            </a:r>
          </a:p>
          <a:p>
            <a:pPr algn="just"/>
            <a:r>
              <a:rPr lang="en-GB" dirty="0">
                <a:latin typeface="Calibri" panose="020F0502020204030204" pitchFamily="34" charset="0"/>
                <a:cs typeface="Calibri" panose="020F0502020204030204" pitchFamily="34" charset="0"/>
              </a:rPr>
              <a:t>	</a:t>
            </a:r>
          </a:p>
          <a:p>
            <a:pPr algn="just"/>
            <a:r>
              <a:rPr lang="en-GB" dirty="0">
                <a:latin typeface="Calibri" panose="020F0502020204030204" pitchFamily="34" charset="0"/>
                <a:cs typeface="Calibri" panose="020F0502020204030204" pitchFamily="34" charset="0"/>
              </a:rPr>
              <a:t>	Indeed the proof of concept has itself been diluted because a greater 	degree 	of dimensions was set out in the original geotechnical 	engineering report (at p. 8). </a:t>
            </a:r>
          </a:p>
          <a:p>
            <a:pPr algn="just"/>
            <a:r>
              <a:rPr lang="en-GB" dirty="0">
                <a:latin typeface="Calibri" panose="020F0502020204030204" pitchFamily="34" charset="0"/>
                <a:cs typeface="Calibri" panose="020F0502020204030204" pitchFamily="34" charset="0"/>
              </a:rPr>
              <a:t>	</a:t>
            </a:r>
          </a:p>
          <a:p>
            <a:pPr algn="just"/>
            <a:r>
              <a:rPr lang="en-GB" dirty="0">
                <a:latin typeface="Calibri" panose="020F0502020204030204" pitchFamily="34" charset="0"/>
                <a:cs typeface="Calibri" panose="020F0502020204030204" pitchFamily="34" charset="0"/>
              </a:rPr>
              <a:t>	</a:t>
            </a:r>
          </a:p>
        </p:txBody>
      </p:sp>
    </p:spTree>
    <p:extLst>
      <p:ext uri="{BB962C8B-B14F-4D97-AF65-F5344CB8AC3E}">
        <p14:creationId xmlns:p14="http://schemas.microsoft.com/office/powerpoint/2010/main" val="1459957412"/>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885EFD-69A7-CB46-80D6-4DED3F4E2607}"/>
              </a:ext>
            </a:extLst>
          </p:cNvPr>
          <p:cNvSpPr>
            <a:spLocks noGrp="1"/>
          </p:cNvSpPr>
          <p:nvPr>
            <p:ph type="title"/>
          </p:nvPr>
        </p:nvSpPr>
        <p:spPr/>
        <p:txBody>
          <a:bodyPr/>
          <a:lstStyle/>
          <a:p>
            <a:r>
              <a:rPr lang="en-GB" dirty="0"/>
              <a:t>Balscadden: “</a:t>
            </a:r>
            <a:r>
              <a:rPr lang="en-GB" i="1" dirty="0"/>
              <a:t>Inadequacy of drawings</a:t>
            </a:r>
            <a:r>
              <a:rPr lang="en-GB" dirty="0"/>
              <a:t>”</a:t>
            </a:r>
          </a:p>
        </p:txBody>
      </p:sp>
      <p:sp>
        <p:nvSpPr>
          <p:cNvPr id="5" name="TextBox 4">
            <a:extLst>
              <a:ext uri="{FF2B5EF4-FFF2-40B4-BE49-F238E27FC236}">
                <a16:creationId xmlns:a16="http://schemas.microsoft.com/office/drawing/2014/main" id="{AC3377F9-EB0B-F8F9-A88D-EB1528DE4E41}"/>
              </a:ext>
            </a:extLst>
          </p:cNvPr>
          <p:cNvSpPr txBox="1"/>
          <p:nvPr/>
        </p:nvSpPr>
        <p:spPr>
          <a:xfrm>
            <a:off x="312937" y="1062531"/>
            <a:ext cx="8518125" cy="3170099"/>
          </a:xfrm>
          <a:prstGeom prst="rect">
            <a:avLst/>
          </a:prstGeom>
          <a:noFill/>
        </p:spPr>
        <p:txBody>
          <a:bodyPr wrap="square">
            <a:spAutoFit/>
          </a:bodyPr>
          <a:lstStyle/>
          <a:p>
            <a:pPr algn="just"/>
            <a:r>
              <a:rPr lang="en-GB" dirty="0">
                <a:latin typeface="Calibri" panose="020F0502020204030204" pitchFamily="34" charset="0"/>
                <a:cs typeface="Calibri" panose="020F0502020204030204" pitchFamily="34" charset="0"/>
              </a:rPr>
              <a:t>	</a:t>
            </a:r>
          </a:p>
          <a:p>
            <a:pPr algn="just"/>
            <a:r>
              <a:rPr lang="en-GB" dirty="0">
                <a:latin typeface="Calibri" panose="020F0502020204030204" pitchFamily="34" charset="0"/>
                <a:cs typeface="Calibri" panose="020F0502020204030204" pitchFamily="34" charset="0"/>
              </a:rPr>
              <a:t>	But following criticisms from the applicant the first time around, 	based on making calculations from the information provided, 	some of 	that information has simply been 	deleted from the report for the 	current application. </a:t>
            </a:r>
          </a:p>
          <a:p>
            <a:pPr algn="just"/>
            <a:r>
              <a:rPr lang="en-GB" dirty="0">
                <a:latin typeface="Calibri" panose="020F0502020204030204" pitchFamily="34" charset="0"/>
                <a:cs typeface="Calibri" panose="020F0502020204030204" pitchFamily="34" charset="0"/>
              </a:rPr>
              <a:t>	</a:t>
            </a:r>
          </a:p>
          <a:p>
            <a:pPr algn="just"/>
            <a:r>
              <a:rPr lang="en-GB" dirty="0">
                <a:latin typeface="Calibri" panose="020F0502020204030204" pitchFamily="34" charset="0"/>
                <a:cs typeface="Calibri" panose="020F0502020204030204" pitchFamily="34" charset="0"/>
              </a:rPr>
              <a:t>	The omission of 	those dimensions of the structures may be 	convenient for reducing the opportunity for detailed calculations and 	criticisms but it certainly doesn't help the respondent and notice party 	answer the point made by the present proceedings.</a:t>
            </a:r>
          </a:p>
        </p:txBody>
      </p:sp>
    </p:spTree>
    <p:extLst>
      <p:ext uri="{BB962C8B-B14F-4D97-AF65-F5344CB8AC3E}">
        <p14:creationId xmlns:p14="http://schemas.microsoft.com/office/powerpoint/2010/main" val="4174811476"/>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885EFD-69A7-CB46-80D6-4DED3F4E2607}"/>
              </a:ext>
            </a:extLst>
          </p:cNvPr>
          <p:cNvSpPr>
            <a:spLocks noGrp="1"/>
          </p:cNvSpPr>
          <p:nvPr>
            <p:ph type="title"/>
          </p:nvPr>
        </p:nvSpPr>
        <p:spPr/>
        <p:txBody>
          <a:bodyPr/>
          <a:lstStyle/>
          <a:p>
            <a:r>
              <a:rPr lang="en-GB" dirty="0"/>
              <a:t>Balscadden: “</a:t>
            </a:r>
            <a:r>
              <a:rPr lang="en-GB" i="1" dirty="0"/>
              <a:t>Inadequacy of drawings</a:t>
            </a:r>
            <a:r>
              <a:rPr lang="en-GB" dirty="0"/>
              <a:t>”</a:t>
            </a:r>
          </a:p>
        </p:txBody>
      </p:sp>
      <p:sp>
        <p:nvSpPr>
          <p:cNvPr id="4" name="TextBox 3">
            <a:extLst>
              <a:ext uri="{FF2B5EF4-FFF2-40B4-BE49-F238E27FC236}">
                <a16:creationId xmlns:a16="http://schemas.microsoft.com/office/drawing/2014/main" id="{93BB92A0-88CE-78F8-02AF-F5F752041F1B}"/>
              </a:ext>
            </a:extLst>
          </p:cNvPr>
          <p:cNvSpPr txBox="1"/>
          <p:nvPr/>
        </p:nvSpPr>
        <p:spPr>
          <a:xfrm>
            <a:off x="457200" y="1097400"/>
            <a:ext cx="8229599" cy="2554545"/>
          </a:xfrm>
          <a:prstGeom prst="rect">
            <a:avLst/>
          </a:prstGeom>
          <a:noFill/>
        </p:spPr>
        <p:txBody>
          <a:bodyPr wrap="square">
            <a:spAutoFit/>
          </a:bodyPr>
          <a:lstStyle/>
          <a:p>
            <a:pPr marL="914400" lvl="1" indent="-457200" algn="just">
              <a:buAutoNum type="arabicPeriod" startAt="74"/>
            </a:pPr>
            <a:r>
              <a:rPr lang="en-GB" dirty="0">
                <a:latin typeface="Calibri" panose="020F0502020204030204" pitchFamily="34" charset="0"/>
                <a:cs typeface="Calibri" panose="020F0502020204030204" pitchFamily="34" charset="0"/>
              </a:rPr>
              <a:t>Mr. Mulcahy submits that the court should adopt a purposive approach and regard the information as to the exact location of the sheet piling and its exact spacing as being unnecessary because it would serve no useful purpose. </a:t>
            </a:r>
          </a:p>
          <a:p>
            <a:pPr lvl="1" algn="just"/>
            <a:endParaRPr lang="en-GB" dirty="0">
              <a:latin typeface="Calibri" panose="020F0502020204030204" pitchFamily="34" charset="0"/>
              <a:cs typeface="Calibri" panose="020F0502020204030204" pitchFamily="34" charset="0"/>
            </a:endParaRPr>
          </a:p>
          <a:p>
            <a:pPr algn="just"/>
            <a:r>
              <a:rPr lang="en-GB" dirty="0">
                <a:latin typeface="Calibri" panose="020F0502020204030204" pitchFamily="34" charset="0"/>
                <a:cs typeface="Calibri" panose="020F0502020204030204" pitchFamily="34" charset="0"/>
              </a:rPr>
              <a:t>	But that is an entirely misconceived submission. </a:t>
            </a:r>
          </a:p>
          <a:p>
            <a:pPr algn="just"/>
            <a:endParaRPr lang="en-GB" dirty="0">
              <a:latin typeface="Calibri" panose="020F0502020204030204" pitchFamily="34" charset="0"/>
              <a:cs typeface="Calibri" panose="020F0502020204030204" pitchFamily="34" charset="0"/>
            </a:endParaRPr>
          </a:p>
          <a:p>
            <a:pPr algn="just"/>
            <a:r>
              <a:rPr lang="en-GB" dirty="0">
                <a:latin typeface="Calibri" panose="020F0502020204030204" pitchFamily="34" charset="0"/>
                <a:cs typeface="Calibri" panose="020F0502020204030204" pitchFamily="34" charset="0"/>
              </a:rPr>
              <a:t>	</a:t>
            </a:r>
          </a:p>
        </p:txBody>
      </p:sp>
    </p:spTree>
    <p:extLst>
      <p:ext uri="{BB962C8B-B14F-4D97-AF65-F5344CB8AC3E}">
        <p14:creationId xmlns:p14="http://schemas.microsoft.com/office/powerpoint/2010/main" val="1985378390"/>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885EFD-69A7-CB46-80D6-4DED3F4E2607}"/>
              </a:ext>
            </a:extLst>
          </p:cNvPr>
          <p:cNvSpPr>
            <a:spLocks noGrp="1"/>
          </p:cNvSpPr>
          <p:nvPr>
            <p:ph type="title"/>
          </p:nvPr>
        </p:nvSpPr>
        <p:spPr/>
        <p:txBody>
          <a:bodyPr/>
          <a:lstStyle/>
          <a:p>
            <a:r>
              <a:rPr lang="en-GB" dirty="0"/>
              <a:t>Balscadden: “</a:t>
            </a:r>
            <a:r>
              <a:rPr lang="en-GB" i="1" dirty="0"/>
              <a:t>Inadequacy of drawings</a:t>
            </a:r>
            <a:r>
              <a:rPr lang="en-GB" dirty="0"/>
              <a:t>”</a:t>
            </a:r>
          </a:p>
        </p:txBody>
      </p:sp>
      <p:sp>
        <p:nvSpPr>
          <p:cNvPr id="4" name="TextBox 3">
            <a:extLst>
              <a:ext uri="{FF2B5EF4-FFF2-40B4-BE49-F238E27FC236}">
                <a16:creationId xmlns:a16="http://schemas.microsoft.com/office/drawing/2014/main" id="{93BB92A0-88CE-78F8-02AF-F5F752041F1B}"/>
              </a:ext>
            </a:extLst>
          </p:cNvPr>
          <p:cNvSpPr txBox="1"/>
          <p:nvPr/>
        </p:nvSpPr>
        <p:spPr>
          <a:xfrm>
            <a:off x="457200" y="1097400"/>
            <a:ext cx="8229599" cy="3477875"/>
          </a:xfrm>
          <a:prstGeom prst="rect">
            <a:avLst/>
          </a:prstGeom>
          <a:noFill/>
        </p:spPr>
        <p:txBody>
          <a:bodyPr wrap="square">
            <a:spAutoFit/>
          </a:bodyPr>
          <a:lstStyle/>
          <a:p>
            <a:pPr algn="just"/>
            <a:endParaRPr lang="en-GB" dirty="0">
              <a:latin typeface="Calibri" panose="020F0502020204030204" pitchFamily="34" charset="0"/>
              <a:cs typeface="Calibri" panose="020F0502020204030204" pitchFamily="34" charset="0"/>
            </a:endParaRPr>
          </a:p>
          <a:p>
            <a:pPr algn="just"/>
            <a:r>
              <a:rPr lang="en-GB" dirty="0">
                <a:latin typeface="Calibri" panose="020F0502020204030204" pitchFamily="34" charset="0"/>
                <a:cs typeface="Calibri" panose="020F0502020204030204" pitchFamily="34" charset="0"/>
              </a:rPr>
              <a:t>	Clearly such information would serve an essential purpose (even if it 	wasn't statutorily required, which it is). </a:t>
            </a:r>
          </a:p>
          <a:p>
            <a:pPr algn="just"/>
            <a:endParaRPr lang="en-GB" dirty="0">
              <a:latin typeface="Calibri" panose="020F0502020204030204" pitchFamily="34" charset="0"/>
              <a:cs typeface="Calibri" panose="020F0502020204030204" pitchFamily="34" charset="0"/>
            </a:endParaRPr>
          </a:p>
          <a:p>
            <a:pPr algn="just"/>
            <a:r>
              <a:rPr lang="en-GB" dirty="0">
                <a:latin typeface="Calibri" panose="020F0502020204030204" pitchFamily="34" charset="0"/>
                <a:cs typeface="Calibri" panose="020F0502020204030204" pitchFamily="34" charset="0"/>
              </a:rPr>
              <a:t>	It is essential to know where the subterranean structures are located 	in order to know that they are to be properly constructed and what 	the impact is on the overall environment. </a:t>
            </a:r>
          </a:p>
          <a:p>
            <a:pPr algn="just"/>
            <a:endParaRPr lang="en-GB" dirty="0">
              <a:latin typeface="Calibri" panose="020F0502020204030204" pitchFamily="34" charset="0"/>
              <a:cs typeface="Calibri" panose="020F0502020204030204" pitchFamily="34" charset="0"/>
            </a:endParaRPr>
          </a:p>
          <a:p>
            <a:pPr algn="just"/>
            <a:r>
              <a:rPr lang="en-GB" dirty="0">
                <a:latin typeface="Calibri" panose="020F0502020204030204" pitchFamily="34" charset="0"/>
                <a:cs typeface="Calibri" panose="020F0502020204030204" pitchFamily="34" charset="0"/>
              </a:rPr>
              <a:t>	That fairly obvious point applies to subterranean structures 	generally, for example underground car parks or even building 	foundations.</a:t>
            </a:r>
          </a:p>
        </p:txBody>
      </p:sp>
    </p:spTree>
    <p:extLst>
      <p:ext uri="{BB962C8B-B14F-4D97-AF65-F5344CB8AC3E}">
        <p14:creationId xmlns:p14="http://schemas.microsoft.com/office/powerpoint/2010/main" val="2803003809"/>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885EFD-69A7-CB46-80D6-4DED3F4E2607}"/>
              </a:ext>
            </a:extLst>
          </p:cNvPr>
          <p:cNvSpPr>
            <a:spLocks noGrp="1"/>
          </p:cNvSpPr>
          <p:nvPr>
            <p:ph type="title"/>
          </p:nvPr>
        </p:nvSpPr>
        <p:spPr/>
        <p:txBody>
          <a:bodyPr/>
          <a:lstStyle/>
          <a:p>
            <a:r>
              <a:rPr lang="en-GB" dirty="0"/>
              <a:t>Balscadden: “</a:t>
            </a:r>
            <a:r>
              <a:rPr lang="en-GB" i="1" dirty="0"/>
              <a:t>Inadequacy of drawings</a:t>
            </a:r>
            <a:r>
              <a:rPr lang="en-GB" dirty="0"/>
              <a:t>”</a:t>
            </a:r>
          </a:p>
        </p:txBody>
      </p:sp>
      <p:sp>
        <p:nvSpPr>
          <p:cNvPr id="4" name="TextBox 3">
            <a:extLst>
              <a:ext uri="{FF2B5EF4-FFF2-40B4-BE49-F238E27FC236}">
                <a16:creationId xmlns:a16="http://schemas.microsoft.com/office/drawing/2014/main" id="{22ACC240-A05A-C247-10CD-91061223D003}"/>
              </a:ext>
            </a:extLst>
          </p:cNvPr>
          <p:cNvSpPr txBox="1"/>
          <p:nvPr/>
        </p:nvSpPr>
        <p:spPr>
          <a:xfrm>
            <a:off x="457200" y="1230617"/>
            <a:ext cx="8229600" cy="3785652"/>
          </a:xfrm>
          <a:prstGeom prst="rect">
            <a:avLst/>
          </a:prstGeom>
          <a:noFill/>
        </p:spPr>
        <p:txBody>
          <a:bodyPr wrap="square">
            <a:spAutoFit/>
          </a:bodyPr>
          <a:lstStyle/>
          <a:p>
            <a:pPr marL="914400" lvl="1" indent="-457200" algn="just">
              <a:buAutoNum type="arabicPeriod" startAt="75"/>
            </a:pPr>
            <a:r>
              <a:rPr lang="en-GB" dirty="0">
                <a:latin typeface="Calibri" panose="020F0502020204030204" pitchFamily="34" charset="0"/>
                <a:cs typeface="Calibri" panose="020F0502020204030204" pitchFamily="34" charset="0"/>
              </a:rPr>
              <a:t>Mr. Mulcahy also said that the inspector was satisfied with the adequacy of the information. </a:t>
            </a:r>
          </a:p>
          <a:p>
            <a:pPr marL="457200" indent="-457200" algn="just">
              <a:buAutoNum type="arabicPeriod" startAt="75"/>
            </a:pPr>
            <a:endParaRPr lang="en-GB" dirty="0">
              <a:latin typeface="Calibri" panose="020F0502020204030204" pitchFamily="34" charset="0"/>
              <a:cs typeface="Calibri" panose="020F0502020204030204" pitchFamily="34" charset="0"/>
            </a:endParaRPr>
          </a:p>
          <a:p>
            <a:pPr algn="just"/>
            <a:r>
              <a:rPr lang="en-GB" dirty="0">
                <a:latin typeface="Calibri" panose="020F0502020204030204" pitchFamily="34" charset="0"/>
                <a:cs typeface="Calibri" panose="020F0502020204030204" pitchFamily="34" charset="0"/>
              </a:rPr>
              <a:t>	Indeed he was, that's why we're here; but of course that isn't the 	point. </a:t>
            </a:r>
          </a:p>
          <a:p>
            <a:pPr marL="457200" indent="-457200" algn="just">
              <a:buAutoNum type="arabicPeriod" startAt="75"/>
            </a:pPr>
            <a:endParaRPr lang="en-GB" dirty="0">
              <a:latin typeface="Calibri" panose="020F0502020204030204" pitchFamily="34" charset="0"/>
              <a:cs typeface="Calibri" panose="020F0502020204030204" pitchFamily="34" charset="0"/>
            </a:endParaRPr>
          </a:p>
          <a:p>
            <a:pPr algn="just"/>
            <a:r>
              <a:rPr lang="en-GB" dirty="0">
                <a:latin typeface="Calibri" panose="020F0502020204030204" pitchFamily="34" charset="0"/>
                <a:cs typeface="Calibri" panose="020F0502020204030204" pitchFamily="34" charset="0"/>
              </a:rPr>
              <a:t>	</a:t>
            </a:r>
            <a:r>
              <a:rPr lang="en-GB" dirty="0">
                <a:solidFill>
                  <a:srgbClr val="C00000"/>
                </a:solidFill>
                <a:latin typeface="Calibri" panose="020F0502020204030204" pitchFamily="34" charset="0"/>
                <a:cs typeface="Calibri" panose="020F0502020204030204" pitchFamily="34" charset="0"/>
              </a:rPr>
              <a:t>The issue is not whether the inspector is satisfied with the adequacy 	of the information the issue is compliance with the regulations by 	providing all of the principal dimensions of the structures to be 	erected and their locations, which 	among other things allows 	proper consideration of the application and informed public  	participation.</a:t>
            </a:r>
          </a:p>
        </p:txBody>
      </p:sp>
    </p:spTree>
    <p:extLst>
      <p:ext uri="{BB962C8B-B14F-4D97-AF65-F5344CB8AC3E}">
        <p14:creationId xmlns:p14="http://schemas.microsoft.com/office/powerpoint/2010/main" val="465259852"/>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885EFD-69A7-CB46-80D6-4DED3F4E2607}"/>
              </a:ext>
            </a:extLst>
          </p:cNvPr>
          <p:cNvSpPr>
            <a:spLocks noGrp="1"/>
          </p:cNvSpPr>
          <p:nvPr>
            <p:ph type="title"/>
          </p:nvPr>
        </p:nvSpPr>
        <p:spPr/>
        <p:txBody>
          <a:bodyPr/>
          <a:lstStyle/>
          <a:p>
            <a:r>
              <a:rPr lang="en-GB" dirty="0"/>
              <a:t>Balscadden: “</a:t>
            </a:r>
            <a:r>
              <a:rPr lang="en-GB" i="1" dirty="0"/>
              <a:t>Inadequacy of drawings</a:t>
            </a:r>
            <a:r>
              <a:rPr lang="en-GB" dirty="0"/>
              <a:t>”</a:t>
            </a:r>
          </a:p>
        </p:txBody>
      </p:sp>
      <p:sp>
        <p:nvSpPr>
          <p:cNvPr id="4" name="TextBox 3">
            <a:extLst>
              <a:ext uri="{FF2B5EF4-FFF2-40B4-BE49-F238E27FC236}">
                <a16:creationId xmlns:a16="http://schemas.microsoft.com/office/drawing/2014/main" id="{812C86CC-6151-30A5-4F9F-82344C5B3BF5}"/>
              </a:ext>
            </a:extLst>
          </p:cNvPr>
          <p:cNvSpPr txBox="1"/>
          <p:nvPr/>
        </p:nvSpPr>
        <p:spPr>
          <a:xfrm>
            <a:off x="457200" y="1153607"/>
            <a:ext cx="8358326" cy="2554545"/>
          </a:xfrm>
          <a:prstGeom prst="rect">
            <a:avLst/>
          </a:prstGeom>
          <a:noFill/>
        </p:spPr>
        <p:txBody>
          <a:bodyPr wrap="square">
            <a:spAutoFit/>
          </a:bodyPr>
          <a:lstStyle/>
          <a:p>
            <a:pPr marL="914400" lvl="1" indent="-457200" algn="just">
              <a:buAutoNum type="arabicPeriod" startAt="76"/>
            </a:pPr>
            <a:r>
              <a:rPr lang="en-GB" dirty="0">
                <a:latin typeface="Calibri" panose="020F0502020204030204" pitchFamily="34" charset="0"/>
                <a:cs typeface="Calibri" panose="020F0502020204030204" pitchFamily="34" charset="0"/>
              </a:rPr>
              <a:t>Ultimately then there are two fundamental problems with the lack of formal drawings showing the dimensions and locations of the sheet piling. </a:t>
            </a:r>
          </a:p>
          <a:p>
            <a:pPr lvl="1" algn="just"/>
            <a:endParaRPr lang="en-GB" dirty="0">
              <a:latin typeface="Calibri" panose="020F0502020204030204" pitchFamily="34" charset="0"/>
              <a:cs typeface="Calibri" panose="020F0502020204030204" pitchFamily="34" charset="0"/>
            </a:endParaRPr>
          </a:p>
          <a:p>
            <a:pPr algn="just"/>
            <a:r>
              <a:rPr lang="en-GB" dirty="0">
                <a:solidFill>
                  <a:srgbClr val="C00000"/>
                </a:solidFill>
                <a:latin typeface="Calibri" panose="020F0502020204030204" pitchFamily="34" charset="0"/>
                <a:cs typeface="Calibri" panose="020F0502020204030204" pitchFamily="34" charset="0"/>
              </a:rPr>
              <a:t>	Firstly, that it is a breach of the requirement to submit drawings 	in accordance with the regulations. </a:t>
            </a:r>
          </a:p>
          <a:p>
            <a:pPr algn="just"/>
            <a:endParaRPr lang="en-GB" dirty="0">
              <a:latin typeface="Calibri" panose="020F0502020204030204" pitchFamily="34" charset="0"/>
              <a:cs typeface="Calibri" panose="020F0502020204030204" pitchFamily="34" charset="0"/>
            </a:endParaRPr>
          </a:p>
          <a:p>
            <a:pPr algn="just"/>
            <a:r>
              <a:rPr lang="en-GB" dirty="0">
                <a:latin typeface="Calibri" panose="020F0502020204030204" pitchFamily="34" charset="0"/>
                <a:cs typeface="Calibri" panose="020F0502020204030204" pitchFamily="34" charset="0"/>
              </a:rPr>
              <a:t>	</a:t>
            </a:r>
          </a:p>
        </p:txBody>
      </p:sp>
    </p:spTree>
    <p:extLst>
      <p:ext uri="{BB962C8B-B14F-4D97-AF65-F5344CB8AC3E}">
        <p14:creationId xmlns:p14="http://schemas.microsoft.com/office/powerpoint/2010/main" val="2565695849"/>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885EFD-69A7-CB46-80D6-4DED3F4E2607}"/>
              </a:ext>
            </a:extLst>
          </p:cNvPr>
          <p:cNvSpPr>
            <a:spLocks noGrp="1"/>
          </p:cNvSpPr>
          <p:nvPr>
            <p:ph type="title"/>
          </p:nvPr>
        </p:nvSpPr>
        <p:spPr/>
        <p:txBody>
          <a:bodyPr/>
          <a:lstStyle/>
          <a:p>
            <a:r>
              <a:rPr lang="en-GB" dirty="0"/>
              <a:t>Balscadden: plans and particulars</a:t>
            </a:r>
          </a:p>
        </p:txBody>
      </p:sp>
      <p:sp>
        <p:nvSpPr>
          <p:cNvPr id="4" name="TextBox 3">
            <a:extLst>
              <a:ext uri="{FF2B5EF4-FFF2-40B4-BE49-F238E27FC236}">
                <a16:creationId xmlns:a16="http://schemas.microsoft.com/office/drawing/2014/main" id="{812C86CC-6151-30A5-4F9F-82344C5B3BF5}"/>
              </a:ext>
            </a:extLst>
          </p:cNvPr>
          <p:cNvSpPr txBox="1"/>
          <p:nvPr/>
        </p:nvSpPr>
        <p:spPr>
          <a:xfrm>
            <a:off x="457200" y="1153607"/>
            <a:ext cx="8358326" cy="3170099"/>
          </a:xfrm>
          <a:prstGeom prst="rect">
            <a:avLst/>
          </a:prstGeom>
          <a:noFill/>
        </p:spPr>
        <p:txBody>
          <a:bodyPr wrap="square">
            <a:spAutoFit/>
          </a:bodyPr>
          <a:lstStyle/>
          <a:p>
            <a:pPr algn="just"/>
            <a:endParaRPr lang="en-GB" dirty="0">
              <a:latin typeface="Calibri" panose="020F0502020204030204" pitchFamily="34" charset="0"/>
              <a:cs typeface="Calibri" panose="020F0502020204030204" pitchFamily="34" charset="0"/>
            </a:endParaRPr>
          </a:p>
          <a:p>
            <a:pPr algn="just"/>
            <a:r>
              <a:rPr lang="en-GB" dirty="0">
                <a:solidFill>
                  <a:srgbClr val="C00000"/>
                </a:solidFill>
                <a:latin typeface="Calibri" panose="020F0502020204030204" pitchFamily="34" charset="0"/>
                <a:cs typeface="Calibri" panose="020F0502020204030204" pitchFamily="34" charset="0"/>
              </a:rPr>
              <a:t>	It is not cured by some sort of implicit acceptance of the application 	by the board under s. 8 because that does not confer a jurisdiction to 	proceed despite breach of mandatory requirements, and even if it 	did that would have to be 	exercised expressly. </a:t>
            </a:r>
          </a:p>
          <a:p>
            <a:pPr marL="457200" indent="-457200" algn="just">
              <a:buAutoNum type="arabicPeriod" startAt="76"/>
            </a:pPr>
            <a:endParaRPr lang="en-GB" dirty="0">
              <a:solidFill>
                <a:srgbClr val="C00000"/>
              </a:solidFill>
              <a:latin typeface="Calibri" panose="020F0502020204030204" pitchFamily="34" charset="0"/>
              <a:cs typeface="Calibri" panose="020F0502020204030204" pitchFamily="34" charset="0"/>
            </a:endParaRPr>
          </a:p>
          <a:p>
            <a:pPr algn="just"/>
            <a:r>
              <a:rPr lang="en-GB" dirty="0">
                <a:solidFill>
                  <a:srgbClr val="C00000"/>
                </a:solidFill>
                <a:latin typeface="Calibri" panose="020F0502020204030204" pitchFamily="34" charset="0"/>
                <a:cs typeface="Calibri" panose="020F0502020204030204" pitchFamily="34" charset="0"/>
              </a:rPr>
              <a:t>	Secondly, the actual grant of permission is devoid of meaning because 	the permission is to construct the development in accordance with 	the plans submitted</a:t>
            </a:r>
            <a:r>
              <a:rPr lang="en-GB" dirty="0">
                <a:latin typeface="Calibri" panose="020F0502020204030204" pitchFamily="34" charset="0"/>
                <a:cs typeface="Calibri" panose="020F0502020204030204" pitchFamily="34" charset="0"/>
              </a:rPr>
              <a:t>, but those plans do not 	include adequate details 	as to the location and dimensions of the sheet piling.</a:t>
            </a:r>
          </a:p>
        </p:txBody>
      </p:sp>
      <p:sp>
        <p:nvSpPr>
          <p:cNvPr id="5" name="TextBox 4">
            <a:extLst>
              <a:ext uri="{FF2B5EF4-FFF2-40B4-BE49-F238E27FC236}">
                <a16:creationId xmlns:a16="http://schemas.microsoft.com/office/drawing/2014/main" id="{EBBD98D1-C809-E8BC-A62E-85D61C0E1CFD}"/>
              </a:ext>
            </a:extLst>
          </p:cNvPr>
          <p:cNvSpPr txBox="1"/>
          <p:nvPr/>
        </p:nvSpPr>
        <p:spPr>
          <a:xfrm>
            <a:off x="2796467" y="5793170"/>
            <a:ext cx="6613864" cy="584775"/>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ts val="1650"/>
              </a:spcAft>
              <a:buClrTx/>
              <a:buSzTx/>
              <a:buFontTx/>
              <a:buNone/>
              <a:tabLst/>
              <a:defRPr/>
            </a:pPr>
            <a:r>
              <a:rPr kumimoji="0" lang="en-IE" sz="3200" b="1"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mn-cs"/>
              </a:rPr>
              <a:t>So what of the Maws Farm Depot?</a:t>
            </a:r>
            <a:endParaRPr kumimoji="0" lang="en-GB" sz="3200" b="1"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mn-cs"/>
            </a:endParaRPr>
          </a:p>
        </p:txBody>
      </p:sp>
    </p:spTree>
    <p:extLst>
      <p:ext uri="{BB962C8B-B14F-4D97-AF65-F5344CB8AC3E}">
        <p14:creationId xmlns:p14="http://schemas.microsoft.com/office/powerpoint/2010/main" val="4154816670"/>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FA11E-73FE-A239-39A9-3A66DC3BF802}"/>
              </a:ext>
            </a:extLst>
          </p:cNvPr>
          <p:cNvSpPr>
            <a:spLocks noGrp="1"/>
          </p:cNvSpPr>
          <p:nvPr>
            <p:ph type="title"/>
          </p:nvPr>
        </p:nvSpPr>
        <p:spPr>
          <a:xfrm>
            <a:off x="341789" y="310719"/>
            <a:ext cx="8229600" cy="1143000"/>
          </a:xfrm>
        </p:spPr>
        <p:txBody>
          <a:bodyPr/>
          <a:lstStyle/>
          <a:p>
            <a:r>
              <a:rPr lang="en-GB" sz="3200" dirty="0">
                <a:latin typeface="Calibri" panose="020F0502020204030204" pitchFamily="34" charset="0"/>
                <a:ea typeface="Calibri" panose="020F0502020204030204" pitchFamily="34" charset="0"/>
              </a:rPr>
              <a:t>Max 6.</a:t>
            </a:r>
            <a:r>
              <a:rPr lang="en-GB" dirty="0">
                <a:ea typeface="Calibri" panose="020F0502020204030204" pitchFamily="34" charset="0"/>
              </a:rPr>
              <a:t> Completeness of Application drawings</a:t>
            </a:r>
            <a:br>
              <a:rPr lang="en-GB" sz="3200" dirty="0">
                <a:solidFill>
                  <a:srgbClr val="000000"/>
                </a:solidFill>
                <a:latin typeface="Calibri" panose="020F0502020204030204" pitchFamily="34" charset="0"/>
                <a:ea typeface="Calibri" panose="020F0502020204030204" pitchFamily="34" charset="0"/>
              </a:rPr>
            </a:br>
            <a:endParaRPr lang="en-GB" dirty="0"/>
          </a:p>
        </p:txBody>
      </p:sp>
      <p:sp>
        <p:nvSpPr>
          <p:cNvPr id="4" name="TextBox 3">
            <a:extLst>
              <a:ext uri="{FF2B5EF4-FFF2-40B4-BE49-F238E27FC236}">
                <a16:creationId xmlns:a16="http://schemas.microsoft.com/office/drawing/2014/main" id="{C6EA38F3-F657-85F8-65A7-0B39A2177EA9}"/>
              </a:ext>
            </a:extLst>
          </p:cNvPr>
          <p:cNvSpPr txBox="1"/>
          <p:nvPr/>
        </p:nvSpPr>
        <p:spPr>
          <a:xfrm>
            <a:off x="477174" y="1061824"/>
            <a:ext cx="8400496" cy="3170099"/>
          </a:xfrm>
          <a:prstGeom prst="rect">
            <a:avLst/>
          </a:prstGeom>
          <a:noFill/>
        </p:spPr>
        <p:txBody>
          <a:bodyPr wrap="square">
            <a:spAutoFit/>
          </a:bodyPr>
          <a:lstStyle/>
          <a:p>
            <a:pPr marL="457200" indent="-457200">
              <a:buAutoNum type="arabicPeriod"/>
            </a:pPr>
            <a:endParaRPr lang="en-GB" dirty="0">
              <a:solidFill>
                <a:srgbClr val="000000"/>
              </a:solidFill>
              <a:latin typeface="Calibri" panose="020F0502020204030204" pitchFamily="34" charset="0"/>
            </a:endParaRPr>
          </a:p>
          <a:p>
            <a:r>
              <a:rPr lang="en-GB" dirty="0">
                <a:solidFill>
                  <a:srgbClr val="000000"/>
                </a:solidFill>
                <a:latin typeface="Calibri" panose="020F0502020204030204" pitchFamily="34" charset="0"/>
              </a:rPr>
              <a:t>6.	No elevation or longitudinal sections of the depot:	</a:t>
            </a:r>
          </a:p>
          <a:p>
            <a:r>
              <a:rPr lang="en-GB" dirty="0">
                <a:solidFill>
                  <a:srgbClr val="000000"/>
                </a:solidFill>
                <a:latin typeface="Calibri" panose="020F0502020204030204" pitchFamily="34" charset="0"/>
              </a:rPr>
              <a:t>        </a:t>
            </a:r>
          </a:p>
          <a:p>
            <a:endParaRPr lang="en-GB" dirty="0">
              <a:solidFill>
                <a:srgbClr val="000000"/>
              </a:solidFill>
              <a:latin typeface="Calibri" panose="020F0502020204030204" pitchFamily="34" charset="0"/>
            </a:endParaRPr>
          </a:p>
          <a:p>
            <a:r>
              <a:rPr lang="en-GB" b="1" dirty="0">
                <a:solidFill>
                  <a:srgbClr val="000000"/>
                </a:solidFill>
                <a:latin typeface="Calibri" panose="020F0502020204030204" pitchFamily="34" charset="0"/>
              </a:rPr>
              <a:t>Irish Rail Response</a:t>
            </a:r>
          </a:p>
          <a:p>
            <a:pPr lvl="2"/>
            <a:endParaRPr lang="en-GB" dirty="0">
              <a:solidFill>
                <a:srgbClr val="000000"/>
              </a:solidFill>
              <a:latin typeface="Calibri" panose="020F0502020204030204" pitchFamily="34" charset="0"/>
            </a:endParaRPr>
          </a:p>
          <a:p>
            <a:pPr lvl="2"/>
            <a:r>
              <a:rPr lang="en-GB" dirty="0">
                <a:solidFill>
                  <a:srgbClr val="000000"/>
                </a:solidFill>
                <a:latin typeface="Calibri" panose="020F0502020204030204" pitchFamily="34" charset="0"/>
              </a:rPr>
              <a:t>“ </a:t>
            </a:r>
            <a:r>
              <a:rPr lang="en-GB" i="1" dirty="0">
                <a:solidFill>
                  <a:srgbClr val="000000"/>
                </a:solidFill>
                <a:latin typeface="Calibri" panose="020F0502020204030204" pitchFamily="34" charset="0"/>
              </a:rPr>
              <a:t>also section 4.11.12 of the EIAR provides information on the depot levels</a:t>
            </a:r>
            <a:r>
              <a:rPr lang="en-GB" dirty="0">
                <a:solidFill>
                  <a:srgbClr val="000000"/>
                </a:solidFill>
                <a:latin typeface="Calibri" panose="020F0502020204030204" pitchFamily="34" charset="0"/>
              </a:rPr>
              <a:t>”. (Page 136.)</a:t>
            </a:r>
          </a:p>
          <a:p>
            <a:pPr marL="457200" indent="-457200">
              <a:buFont typeface="+mj-lt"/>
              <a:buAutoNum type="arabicPeriod"/>
            </a:pPr>
            <a:endParaRPr lang="en-GB" dirty="0">
              <a:solidFill>
                <a:srgbClr val="000000"/>
              </a:solidFill>
              <a:latin typeface="Calibri" panose="020F0502020204030204" pitchFamily="34" charset="0"/>
            </a:endParaRPr>
          </a:p>
          <a:p>
            <a:endParaRPr lang="en-GB" dirty="0">
              <a:solidFill>
                <a:srgbClr val="000000"/>
              </a:solidFill>
              <a:latin typeface="Calibri" panose="020F0502020204030204" pitchFamily="34" charset="0"/>
            </a:endParaRPr>
          </a:p>
        </p:txBody>
      </p:sp>
    </p:spTree>
    <p:extLst>
      <p:ext uri="{BB962C8B-B14F-4D97-AF65-F5344CB8AC3E}">
        <p14:creationId xmlns:p14="http://schemas.microsoft.com/office/powerpoint/2010/main" val="32611375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6DCB82-D602-75C8-8103-F210796C38C4}"/>
              </a:ext>
            </a:extLst>
          </p:cNvPr>
          <p:cNvSpPr>
            <a:spLocks noGrp="1"/>
          </p:cNvSpPr>
          <p:nvPr>
            <p:ph type="title"/>
          </p:nvPr>
        </p:nvSpPr>
        <p:spPr/>
        <p:txBody>
          <a:bodyPr/>
          <a:lstStyle/>
          <a:p>
            <a:r>
              <a:rPr lang="en-GB" dirty="0"/>
              <a:t>Single entity in three separate parcels</a:t>
            </a:r>
          </a:p>
        </p:txBody>
      </p:sp>
      <p:pic>
        <p:nvPicPr>
          <p:cNvPr id="4" name="Picture 3" descr="Diagram, map&#10;&#10;Description automatically generated">
            <a:extLst>
              <a:ext uri="{FF2B5EF4-FFF2-40B4-BE49-F238E27FC236}">
                <a16:creationId xmlns:a16="http://schemas.microsoft.com/office/drawing/2014/main" id="{A497897E-F074-36C3-9EAE-5482E0DD5D9F}"/>
              </a:ext>
            </a:extLst>
          </p:cNvPr>
          <p:cNvPicPr>
            <a:picLocks noChangeAspect="1"/>
          </p:cNvPicPr>
          <p:nvPr/>
        </p:nvPicPr>
        <p:blipFill>
          <a:blip r:embed="rId2"/>
          <a:stretch>
            <a:fillRect/>
          </a:stretch>
        </p:blipFill>
        <p:spPr>
          <a:xfrm>
            <a:off x="426343" y="1052736"/>
            <a:ext cx="5314473" cy="5070638"/>
          </a:xfrm>
          <a:prstGeom prst="rect">
            <a:avLst/>
          </a:prstGeom>
        </p:spPr>
      </p:pic>
      <p:sp>
        <p:nvSpPr>
          <p:cNvPr id="6" name="TextBox 5">
            <a:extLst>
              <a:ext uri="{FF2B5EF4-FFF2-40B4-BE49-F238E27FC236}">
                <a16:creationId xmlns:a16="http://schemas.microsoft.com/office/drawing/2014/main" id="{03FACB78-F50B-FCDB-7ACB-3417FF399197}"/>
              </a:ext>
            </a:extLst>
          </p:cNvPr>
          <p:cNvSpPr txBox="1"/>
          <p:nvPr/>
        </p:nvSpPr>
        <p:spPr>
          <a:xfrm>
            <a:off x="5436096" y="1515784"/>
            <a:ext cx="3250704" cy="1517980"/>
          </a:xfrm>
          <a:prstGeom prst="rect">
            <a:avLst/>
          </a:prstGeom>
          <a:noFill/>
        </p:spPr>
        <p:txBody>
          <a:bodyPr wrap="square">
            <a:spAutoFit/>
          </a:bodyPr>
          <a:lstStyle/>
          <a:p>
            <a:pPr marL="457200" algn="just">
              <a:lnSpc>
                <a:spcPct val="107000"/>
              </a:lnSpc>
            </a:pPr>
            <a:r>
              <a:rPr lang="en-IE" sz="1400" b="1" dirty="0">
                <a:effectLst/>
                <a:latin typeface="Calibri" panose="020F0502020204030204" pitchFamily="34" charset="0"/>
                <a:ea typeface="Calibri" panose="020F0502020204030204" pitchFamily="34" charset="0"/>
                <a:cs typeface="Arial" panose="020B0604020202020204" pitchFamily="34" charset="0"/>
              </a:rPr>
              <a:t>Figure 2.2: Overlap between the proposed Depot on Maws Farm lands. (Source: Transport Insights, October 2020.)</a:t>
            </a:r>
            <a:endParaRPr lang="en-GB" sz="1400" dirty="0">
              <a:effectLst/>
              <a:latin typeface="Calibri" panose="020F0502020204030204" pitchFamily="34" charset="0"/>
              <a:ea typeface="Calibri" panose="020F0502020204030204" pitchFamily="34" charset="0"/>
              <a:cs typeface="Arial" panose="020B0604020202020204" pitchFamily="34" charset="0"/>
            </a:endParaRPr>
          </a:p>
          <a:p>
            <a:pPr marL="457200" algn="just">
              <a:lnSpc>
                <a:spcPct val="107000"/>
              </a:lnSpc>
            </a:pPr>
            <a:r>
              <a:rPr lang="en-IE" sz="3200" dirty="0">
                <a:effectLst/>
                <a:latin typeface="Calibri" panose="020F0502020204030204" pitchFamily="34" charset="0"/>
                <a:ea typeface="Calibri" panose="020F0502020204030204" pitchFamily="34" charset="0"/>
                <a:cs typeface="Calibri" panose="020F0502020204030204" pitchFamily="34" charset="0"/>
              </a:rPr>
              <a:t> </a:t>
            </a:r>
            <a:endParaRPr lang="en-GB" sz="36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969444422"/>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FA11E-73FE-A239-39A9-3A66DC3BF802}"/>
              </a:ext>
            </a:extLst>
          </p:cNvPr>
          <p:cNvSpPr>
            <a:spLocks noGrp="1"/>
          </p:cNvSpPr>
          <p:nvPr>
            <p:ph type="title"/>
          </p:nvPr>
        </p:nvSpPr>
        <p:spPr>
          <a:xfrm>
            <a:off x="350667" y="319596"/>
            <a:ext cx="8229600" cy="1143000"/>
          </a:xfrm>
        </p:spPr>
        <p:txBody>
          <a:bodyPr/>
          <a:lstStyle/>
          <a:p>
            <a:r>
              <a:rPr lang="en-GB" sz="3200" dirty="0">
                <a:latin typeface="Calibri" panose="020F0502020204030204" pitchFamily="34" charset="0"/>
                <a:ea typeface="Calibri" panose="020F0502020204030204" pitchFamily="34" charset="0"/>
              </a:rPr>
              <a:t>Max 7.</a:t>
            </a:r>
            <a:r>
              <a:rPr lang="en-GB" dirty="0">
                <a:ea typeface="Calibri" panose="020F0502020204030204" pitchFamily="34" charset="0"/>
              </a:rPr>
              <a:t> Stormwater drainage</a:t>
            </a:r>
            <a:br>
              <a:rPr lang="en-GB" sz="3200" dirty="0">
                <a:solidFill>
                  <a:srgbClr val="000000"/>
                </a:solidFill>
                <a:latin typeface="Calibri" panose="020F0502020204030204" pitchFamily="34" charset="0"/>
                <a:ea typeface="Calibri" panose="020F0502020204030204" pitchFamily="34" charset="0"/>
              </a:rPr>
            </a:br>
            <a:endParaRPr lang="en-GB" dirty="0"/>
          </a:p>
        </p:txBody>
      </p:sp>
      <p:sp>
        <p:nvSpPr>
          <p:cNvPr id="4" name="TextBox 3">
            <a:extLst>
              <a:ext uri="{FF2B5EF4-FFF2-40B4-BE49-F238E27FC236}">
                <a16:creationId xmlns:a16="http://schemas.microsoft.com/office/drawing/2014/main" id="{C6EA38F3-F657-85F8-65A7-0B39A2177EA9}"/>
              </a:ext>
            </a:extLst>
          </p:cNvPr>
          <p:cNvSpPr txBox="1"/>
          <p:nvPr/>
        </p:nvSpPr>
        <p:spPr>
          <a:xfrm>
            <a:off x="477174" y="1061824"/>
            <a:ext cx="8400496" cy="2862322"/>
          </a:xfrm>
          <a:prstGeom prst="rect">
            <a:avLst/>
          </a:prstGeom>
          <a:noFill/>
        </p:spPr>
        <p:txBody>
          <a:bodyPr wrap="square">
            <a:spAutoFit/>
          </a:bodyPr>
          <a:lstStyle/>
          <a:p>
            <a:pPr marL="457200" indent="-457200">
              <a:buAutoNum type="arabicPeriod"/>
            </a:pPr>
            <a:endParaRPr lang="en-GB" dirty="0">
              <a:solidFill>
                <a:srgbClr val="000000"/>
              </a:solidFill>
              <a:latin typeface="Calibri" panose="020F0502020204030204" pitchFamily="34" charset="0"/>
            </a:endParaRPr>
          </a:p>
          <a:p>
            <a:r>
              <a:rPr lang="en-GB" dirty="0">
                <a:solidFill>
                  <a:srgbClr val="000000"/>
                </a:solidFill>
                <a:latin typeface="Calibri" panose="020F0502020204030204" pitchFamily="34" charset="0"/>
              </a:rPr>
              <a:t>7.	No details of the Depot stormwater drainage, treatment, flow rates or 	discharge parameters given: (page 136.)	</a:t>
            </a:r>
          </a:p>
          <a:p>
            <a:r>
              <a:rPr lang="en-GB" dirty="0">
                <a:solidFill>
                  <a:srgbClr val="000000"/>
                </a:solidFill>
                <a:latin typeface="Calibri" panose="020F0502020204030204" pitchFamily="34" charset="0"/>
              </a:rPr>
              <a:t>        </a:t>
            </a:r>
          </a:p>
          <a:p>
            <a:endParaRPr lang="en-GB" dirty="0">
              <a:solidFill>
                <a:srgbClr val="000000"/>
              </a:solidFill>
              <a:latin typeface="Calibri" panose="020F0502020204030204" pitchFamily="34" charset="0"/>
            </a:endParaRPr>
          </a:p>
          <a:p>
            <a:r>
              <a:rPr lang="en-GB" b="1" dirty="0">
                <a:solidFill>
                  <a:srgbClr val="000000"/>
                </a:solidFill>
                <a:latin typeface="Calibri" panose="020F0502020204030204" pitchFamily="34" charset="0"/>
              </a:rPr>
              <a:t>Irish Rail Response</a:t>
            </a:r>
          </a:p>
          <a:p>
            <a:pPr lvl="2"/>
            <a:endParaRPr lang="en-GB" dirty="0">
              <a:solidFill>
                <a:srgbClr val="000000"/>
              </a:solidFill>
              <a:latin typeface="Calibri" panose="020F0502020204030204" pitchFamily="34" charset="0"/>
            </a:endParaRPr>
          </a:p>
          <a:p>
            <a:pPr lvl="2"/>
            <a:r>
              <a:rPr lang="en-GB" i="1" dirty="0">
                <a:solidFill>
                  <a:srgbClr val="000000"/>
                </a:solidFill>
                <a:latin typeface="Calibri" panose="020F0502020204030204" pitchFamily="34" charset="0"/>
              </a:rPr>
              <a:t>“See section 4.11.12.7 of the EIAR.”</a:t>
            </a:r>
          </a:p>
          <a:p>
            <a:endParaRPr lang="en-GB" dirty="0">
              <a:solidFill>
                <a:srgbClr val="000000"/>
              </a:solidFill>
              <a:latin typeface="Calibri" panose="020F0502020204030204" pitchFamily="34" charset="0"/>
            </a:endParaRPr>
          </a:p>
        </p:txBody>
      </p:sp>
    </p:spTree>
    <p:extLst>
      <p:ext uri="{BB962C8B-B14F-4D97-AF65-F5344CB8AC3E}">
        <p14:creationId xmlns:p14="http://schemas.microsoft.com/office/powerpoint/2010/main" val="3522481901"/>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7409CF-FAD8-C76A-F83A-52C082E93B48}"/>
              </a:ext>
            </a:extLst>
          </p:cNvPr>
          <p:cNvSpPr>
            <a:spLocks noGrp="1"/>
          </p:cNvSpPr>
          <p:nvPr>
            <p:ph type="title"/>
          </p:nvPr>
        </p:nvSpPr>
        <p:spPr/>
        <p:txBody>
          <a:bodyPr/>
          <a:lstStyle/>
          <a:p>
            <a:r>
              <a:rPr lang="en-GB" dirty="0"/>
              <a:t>Existing propensity to flood</a:t>
            </a:r>
          </a:p>
        </p:txBody>
      </p:sp>
      <p:pic>
        <p:nvPicPr>
          <p:cNvPr id="4" name="Picture 3" descr="Diagram&#10;&#10;Description automatically generated with medium confidence">
            <a:extLst>
              <a:ext uri="{FF2B5EF4-FFF2-40B4-BE49-F238E27FC236}">
                <a16:creationId xmlns:a16="http://schemas.microsoft.com/office/drawing/2014/main" id="{9146593C-1C7E-B7CB-C552-B85582736DDF}"/>
              </a:ext>
            </a:extLst>
          </p:cNvPr>
          <p:cNvPicPr>
            <a:picLocks noChangeAspect="1"/>
          </p:cNvPicPr>
          <p:nvPr/>
        </p:nvPicPr>
        <p:blipFill>
          <a:blip r:embed="rId2"/>
          <a:stretch>
            <a:fillRect/>
          </a:stretch>
        </p:blipFill>
        <p:spPr>
          <a:xfrm>
            <a:off x="1669697" y="1124744"/>
            <a:ext cx="5994462" cy="4392488"/>
          </a:xfrm>
          <a:prstGeom prst="rect">
            <a:avLst/>
          </a:prstGeom>
          <a:ln>
            <a:solidFill>
              <a:schemeClr val="tx1"/>
            </a:solidFill>
          </a:ln>
        </p:spPr>
      </p:pic>
      <p:sp>
        <p:nvSpPr>
          <p:cNvPr id="6" name="TextBox 5">
            <a:extLst>
              <a:ext uri="{FF2B5EF4-FFF2-40B4-BE49-F238E27FC236}">
                <a16:creationId xmlns:a16="http://schemas.microsoft.com/office/drawing/2014/main" id="{02639580-FAF4-B223-FA6F-F9B4381C23A3}"/>
              </a:ext>
            </a:extLst>
          </p:cNvPr>
          <p:cNvSpPr txBox="1"/>
          <p:nvPr/>
        </p:nvSpPr>
        <p:spPr>
          <a:xfrm>
            <a:off x="323528" y="5589240"/>
            <a:ext cx="8686800" cy="773673"/>
          </a:xfrm>
          <a:prstGeom prst="rect">
            <a:avLst/>
          </a:prstGeom>
          <a:noFill/>
        </p:spPr>
        <p:txBody>
          <a:bodyPr wrap="square">
            <a:spAutoFit/>
          </a:bodyPr>
          <a:lstStyle/>
          <a:p>
            <a:pPr algn="just">
              <a:lnSpc>
                <a:spcPct val="107000"/>
              </a:lnSpc>
            </a:pPr>
            <a:r>
              <a:rPr lang="en-IE" sz="1400" b="1" dirty="0">
                <a:effectLst/>
                <a:latin typeface="Calibri" panose="020F0502020204030204" pitchFamily="34" charset="0"/>
                <a:ea typeface="Calibri" panose="020F0502020204030204" pitchFamily="34" charset="0"/>
                <a:cs typeface="Arial" panose="020B0604020202020204" pitchFamily="34" charset="0"/>
              </a:rPr>
              <a:t>Figure 2.8: Overview of the same lands shown in previous Figure 2.7. Note that in the satellite imagery, one can easily make out some of the lands that are seasonally covered by flood water. We have indicated these marks within the light blue line boundary. (Source: Google Maps, annotated by Tom Phillips + Associates, October 2022.)</a:t>
            </a:r>
            <a:endParaRPr lang="en-GB" sz="1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 name="TextBox 2">
            <a:extLst>
              <a:ext uri="{FF2B5EF4-FFF2-40B4-BE49-F238E27FC236}">
                <a16:creationId xmlns:a16="http://schemas.microsoft.com/office/drawing/2014/main" id="{3D7646AA-F69A-1201-EC1B-F1FBA2471ACC}"/>
              </a:ext>
            </a:extLst>
          </p:cNvPr>
          <p:cNvSpPr txBox="1"/>
          <p:nvPr/>
        </p:nvSpPr>
        <p:spPr>
          <a:xfrm>
            <a:off x="7885813" y="1399953"/>
            <a:ext cx="1125279" cy="7694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100" dirty="0">
                <a:latin typeface="Calibri"/>
                <a:ea typeface="Calibri"/>
                <a:cs typeface="Calibri"/>
              </a:rPr>
              <a:t>Backflow – Drain flows into outlet for the canal </a:t>
            </a:r>
          </a:p>
        </p:txBody>
      </p:sp>
    </p:spTree>
    <p:extLst>
      <p:ext uri="{BB962C8B-B14F-4D97-AF65-F5344CB8AC3E}">
        <p14:creationId xmlns:p14="http://schemas.microsoft.com/office/powerpoint/2010/main" val="1977817309"/>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331BCB-297C-6595-3EDF-478E34822078}"/>
              </a:ext>
            </a:extLst>
          </p:cNvPr>
          <p:cNvSpPr>
            <a:spLocks noGrp="1"/>
          </p:cNvSpPr>
          <p:nvPr>
            <p:ph type="title"/>
          </p:nvPr>
        </p:nvSpPr>
        <p:spPr/>
        <p:txBody>
          <a:bodyPr/>
          <a:lstStyle/>
          <a:p>
            <a:r>
              <a:rPr lang="en-GB" dirty="0"/>
              <a:t>Relationship of Aquifer to Watercourses</a:t>
            </a:r>
          </a:p>
        </p:txBody>
      </p:sp>
      <p:pic>
        <p:nvPicPr>
          <p:cNvPr id="4" name="Picture 3" descr="A picture containing text&#10;&#10;Description automatically generated">
            <a:extLst>
              <a:ext uri="{FF2B5EF4-FFF2-40B4-BE49-F238E27FC236}">
                <a16:creationId xmlns:a16="http://schemas.microsoft.com/office/drawing/2014/main" id="{2814FAD6-15A3-21D2-404E-D7488E25FBF3}"/>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bwMode="auto">
          <a:xfrm>
            <a:off x="1887140" y="1196752"/>
            <a:ext cx="5369720" cy="3395749"/>
          </a:xfrm>
          <a:prstGeom prst="rect">
            <a:avLst/>
          </a:prstGeom>
          <a:ln>
            <a:solidFill>
              <a:schemeClr val="tx1"/>
            </a:solidFill>
          </a:ln>
          <a:extLst>
            <a:ext uri="{53640926-AAD7-44D8-BBD7-CCE9431645EC}">
              <a14:shadowObscured xmlns:a14="http://schemas.microsoft.com/office/drawing/2010/main"/>
            </a:ext>
          </a:extLst>
        </p:spPr>
      </p:pic>
      <p:sp>
        <p:nvSpPr>
          <p:cNvPr id="8" name="TextBox 7">
            <a:extLst>
              <a:ext uri="{FF2B5EF4-FFF2-40B4-BE49-F238E27FC236}">
                <a16:creationId xmlns:a16="http://schemas.microsoft.com/office/drawing/2014/main" id="{089477ED-25B8-31DB-0193-7ECD018DBC49}"/>
              </a:ext>
            </a:extLst>
          </p:cNvPr>
          <p:cNvSpPr txBox="1"/>
          <p:nvPr/>
        </p:nvSpPr>
        <p:spPr>
          <a:xfrm>
            <a:off x="395536" y="4592501"/>
            <a:ext cx="8229600" cy="1695721"/>
          </a:xfrm>
          <a:prstGeom prst="rect">
            <a:avLst/>
          </a:prstGeom>
          <a:noFill/>
        </p:spPr>
        <p:txBody>
          <a:bodyPr wrap="square">
            <a:spAutoFit/>
          </a:bodyPr>
          <a:lstStyle/>
          <a:p>
            <a:pPr algn="just">
              <a:lnSpc>
                <a:spcPct val="107000"/>
              </a:lnSpc>
            </a:pPr>
            <a:r>
              <a:rPr lang="en-IE" sz="1400" b="1" dirty="0">
                <a:effectLst/>
                <a:latin typeface="Calibri" panose="020F0502020204030204" pitchFamily="34" charset="0"/>
                <a:ea typeface="Calibri" panose="020F0502020204030204" pitchFamily="34" charset="0"/>
                <a:cs typeface="Arial" panose="020B0604020202020204" pitchFamily="34" charset="0"/>
              </a:rPr>
              <a:t>Figure 2.5: View of the site of the proposed DART + West Depot, indicated approx. by red line boundary. Note the extensive Turloughs occurring on the lands at the proposed site for development. The issues of biodiversity, water quality, and conservation intersect at this point and it may be worth considering and consulting European Law on these matters. Additionally, there is a recognised Aquifer underneath the lands within and without the shown red line boundary. This aquifer appears from hydrological mapping to have a relationship with the watercourses above the surface. (Source: </a:t>
            </a:r>
            <a:r>
              <a:rPr lang="en-IE" sz="1400" b="1" i="1" dirty="0">
                <a:effectLst/>
                <a:latin typeface="Calibri" panose="020F0502020204030204" pitchFamily="34" charset="0"/>
                <a:ea typeface="Calibri" panose="020F0502020204030204" pitchFamily="34" charset="0"/>
                <a:cs typeface="Arial" panose="020B0604020202020204" pitchFamily="34" charset="0"/>
              </a:rPr>
              <a:t>DART + West SFRA DOCUMENT</a:t>
            </a:r>
            <a:r>
              <a:rPr lang="en-IE" sz="1400" b="1" dirty="0">
                <a:effectLst/>
                <a:latin typeface="Calibri" panose="020F0502020204030204" pitchFamily="34" charset="0"/>
                <a:ea typeface="Calibri" panose="020F0502020204030204" pitchFamily="34" charset="0"/>
                <a:cs typeface="Arial" panose="020B0604020202020204" pitchFamily="34" charset="0"/>
              </a:rPr>
              <a:t>, page 16, annotated by Tom Phillips + Associates, October 2022.)</a:t>
            </a:r>
            <a:endParaRPr lang="en-GB" sz="1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417978073"/>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58138F-177C-EAF3-E44D-F91682B58F02}"/>
              </a:ext>
            </a:extLst>
          </p:cNvPr>
          <p:cNvSpPr>
            <a:spLocks noGrp="1"/>
          </p:cNvSpPr>
          <p:nvPr>
            <p:ph type="title"/>
          </p:nvPr>
        </p:nvSpPr>
        <p:spPr/>
        <p:txBody>
          <a:bodyPr/>
          <a:lstStyle/>
          <a:p>
            <a:r>
              <a:rPr lang="en-GB" dirty="0"/>
              <a:t>Sub-catchments</a:t>
            </a:r>
          </a:p>
        </p:txBody>
      </p:sp>
      <p:pic>
        <p:nvPicPr>
          <p:cNvPr id="4" name="Picture 3" descr="Map&#10;&#10;Description automatically generated">
            <a:extLst>
              <a:ext uri="{FF2B5EF4-FFF2-40B4-BE49-F238E27FC236}">
                <a16:creationId xmlns:a16="http://schemas.microsoft.com/office/drawing/2014/main" id="{457E7802-A92E-C54D-B2C4-C1D93FDB5201}"/>
              </a:ext>
            </a:extLst>
          </p:cNvPr>
          <p:cNvPicPr>
            <a:picLocks noChangeAspect="1"/>
          </p:cNvPicPr>
          <p:nvPr/>
        </p:nvPicPr>
        <p:blipFill>
          <a:blip r:embed="rId2"/>
          <a:stretch>
            <a:fillRect/>
          </a:stretch>
        </p:blipFill>
        <p:spPr>
          <a:xfrm>
            <a:off x="905215" y="1253133"/>
            <a:ext cx="7333570" cy="4248472"/>
          </a:xfrm>
          <a:prstGeom prst="rect">
            <a:avLst/>
          </a:prstGeom>
          <a:ln>
            <a:solidFill>
              <a:schemeClr val="tx1"/>
            </a:solidFill>
          </a:ln>
        </p:spPr>
      </p:pic>
      <p:sp>
        <p:nvSpPr>
          <p:cNvPr id="6" name="TextBox 5">
            <a:extLst>
              <a:ext uri="{FF2B5EF4-FFF2-40B4-BE49-F238E27FC236}">
                <a16:creationId xmlns:a16="http://schemas.microsoft.com/office/drawing/2014/main" id="{B4435CEF-EC91-2472-D8F7-23BE5F07C7F2}"/>
              </a:ext>
            </a:extLst>
          </p:cNvPr>
          <p:cNvSpPr txBox="1"/>
          <p:nvPr/>
        </p:nvSpPr>
        <p:spPr>
          <a:xfrm>
            <a:off x="423714" y="5517232"/>
            <a:ext cx="8468766" cy="773673"/>
          </a:xfrm>
          <a:prstGeom prst="rect">
            <a:avLst/>
          </a:prstGeom>
          <a:noFill/>
        </p:spPr>
        <p:txBody>
          <a:bodyPr wrap="square">
            <a:spAutoFit/>
          </a:bodyPr>
          <a:lstStyle/>
          <a:p>
            <a:pPr algn="just">
              <a:lnSpc>
                <a:spcPct val="107000"/>
              </a:lnSpc>
            </a:pPr>
            <a:r>
              <a:rPr lang="en-IE" sz="1400" b="1" dirty="0">
                <a:effectLst/>
                <a:latin typeface="Calibri" panose="020F0502020204030204" pitchFamily="34" charset="0"/>
                <a:ea typeface="Calibri" panose="020F0502020204030204" pitchFamily="34" charset="0"/>
                <a:cs typeface="Arial" panose="020B0604020202020204" pitchFamily="34" charset="0"/>
              </a:rPr>
              <a:t>Figure 2.7: Overview of the sub-catchments for Hydrological Assessment at Depot/Jackson’s Bridge. Each letter A, B. C and D refer to different Catchment Areas of the Lyreen River. (Source: DART + West SFRA Document, page  24, annotated by Tom Phillips + Associates, October 2022.)</a:t>
            </a:r>
            <a:endParaRPr lang="en-GB" sz="1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 name="TextBox 2">
            <a:extLst>
              <a:ext uri="{FF2B5EF4-FFF2-40B4-BE49-F238E27FC236}">
                <a16:creationId xmlns:a16="http://schemas.microsoft.com/office/drawing/2014/main" id="{970F5005-8BC1-9B1E-F0F5-5241DCA444E3}"/>
              </a:ext>
            </a:extLst>
          </p:cNvPr>
          <p:cNvSpPr txBox="1"/>
          <p:nvPr/>
        </p:nvSpPr>
        <p:spPr>
          <a:xfrm>
            <a:off x="5316279" y="230372"/>
            <a:ext cx="3331534" cy="7694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100" dirty="0">
                <a:latin typeface="Calibri"/>
                <a:ea typeface="Calibri"/>
                <a:cs typeface="Calibri"/>
              </a:rPr>
              <a:t>Catchments not taken into consideration.</a:t>
            </a:r>
          </a:p>
          <a:p>
            <a:r>
              <a:rPr lang="en-GB" sz="1100" dirty="0">
                <a:latin typeface="Calibri"/>
                <a:ea typeface="Calibri"/>
                <a:cs typeface="Calibri"/>
              </a:rPr>
              <a:t>Continuations.</a:t>
            </a:r>
          </a:p>
          <a:p>
            <a:r>
              <a:rPr lang="en-GB" sz="1100" dirty="0">
                <a:latin typeface="Calibri"/>
                <a:ea typeface="Calibri"/>
                <a:cs typeface="Calibri"/>
              </a:rPr>
              <a:t>C+B incorrectly drawn</a:t>
            </a:r>
          </a:p>
          <a:p>
            <a:r>
              <a:rPr lang="en-GB" sz="1100" dirty="0">
                <a:latin typeface="Calibri"/>
                <a:ea typeface="Calibri"/>
                <a:cs typeface="Calibri"/>
              </a:rPr>
              <a:t>A not fully drawn </a:t>
            </a:r>
          </a:p>
        </p:txBody>
      </p:sp>
    </p:spTree>
    <p:extLst>
      <p:ext uri="{BB962C8B-B14F-4D97-AF65-F5344CB8AC3E}">
        <p14:creationId xmlns:p14="http://schemas.microsoft.com/office/powerpoint/2010/main" val="839882120"/>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4DCDCD-7F77-0E68-B316-54CE6238E7CA}"/>
              </a:ext>
            </a:extLst>
          </p:cNvPr>
          <p:cNvSpPr>
            <a:spLocks noGrp="1"/>
          </p:cNvSpPr>
          <p:nvPr>
            <p:ph type="title"/>
          </p:nvPr>
        </p:nvSpPr>
        <p:spPr/>
        <p:txBody>
          <a:bodyPr/>
          <a:lstStyle/>
          <a:p>
            <a:r>
              <a:rPr lang="en-GB" dirty="0"/>
              <a:t>Further assessment required</a:t>
            </a:r>
          </a:p>
        </p:txBody>
      </p:sp>
      <p:pic>
        <p:nvPicPr>
          <p:cNvPr id="4" name="Picture 3" descr="Graphical user interface, text, application&#10;&#10;Description automatically generated">
            <a:extLst>
              <a:ext uri="{FF2B5EF4-FFF2-40B4-BE49-F238E27FC236}">
                <a16:creationId xmlns:a16="http://schemas.microsoft.com/office/drawing/2014/main" id="{A6BF878C-6CFB-9A63-350E-FFC8EA0E7418}"/>
              </a:ext>
            </a:extLst>
          </p:cNvPr>
          <p:cNvPicPr>
            <a:picLocks noChangeAspect="1"/>
          </p:cNvPicPr>
          <p:nvPr/>
        </p:nvPicPr>
        <p:blipFill>
          <a:blip r:embed="rId2"/>
          <a:stretch>
            <a:fillRect/>
          </a:stretch>
        </p:blipFill>
        <p:spPr>
          <a:xfrm>
            <a:off x="972436" y="1556792"/>
            <a:ext cx="7199128" cy="2083936"/>
          </a:xfrm>
          <a:prstGeom prst="rect">
            <a:avLst/>
          </a:prstGeom>
          <a:ln>
            <a:solidFill>
              <a:schemeClr val="tx1"/>
            </a:solidFill>
          </a:ln>
        </p:spPr>
      </p:pic>
      <p:sp>
        <p:nvSpPr>
          <p:cNvPr id="6" name="TextBox 5">
            <a:extLst>
              <a:ext uri="{FF2B5EF4-FFF2-40B4-BE49-F238E27FC236}">
                <a16:creationId xmlns:a16="http://schemas.microsoft.com/office/drawing/2014/main" id="{EAE57717-D627-B50E-EB59-30669181DD16}"/>
              </a:ext>
            </a:extLst>
          </p:cNvPr>
          <p:cNvSpPr txBox="1"/>
          <p:nvPr/>
        </p:nvSpPr>
        <p:spPr>
          <a:xfrm>
            <a:off x="457200" y="4365104"/>
            <a:ext cx="8229600" cy="543162"/>
          </a:xfrm>
          <a:prstGeom prst="rect">
            <a:avLst/>
          </a:prstGeom>
          <a:noFill/>
        </p:spPr>
        <p:txBody>
          <a:bodyPr wrap="square">
            <a:spAutoFit/>
          </a:bodyPr>
          <a:lstStyle/>
          <a:p>
            <a:pPr algn="just">
              <a:lnSpc>
                <a:spcPct val="107000"/>
              </a:lnSpc>
            </a:pPr>
            <a:r>
              <a:rPr lang="en-IE" sz="1400" b="1" dirty="0">
                <a:effectLst/>
                <a:latin typeface="Calibri" panose="020F0502020204030204" pitchFamily="34" charset="0"/>
                <a:ea typeface="Calibri" panose="020F0502020204030204" pitchFamily="34" charset="0"/>
                <a:cs typeface="Arial" panose="020B0604020202020204" pitchFamily="34" charset="0"/>
              </a:rPr>
              <a:t>Extract 2.9: The Conclusion to the Stage 2 SFRA for the DART + West project found that Further Assessment would be required of the lands between Maynooth and Kilcock. (Source: DART + West SFRA, page 18.)</a:t>
            </a:r>
            <a:endParaRPr lang="en-GB" sz="1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748414819"/>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457200" y="274638"/>
            <a:ext cx="8229600" cy="1143000"/>
          </a:xfrm>
        </p:spPr>
        <p:txBody>
          <a:bodyPr lIns="91440" tIns="45720" rIns="91440" bIns="45720" anchor="t"/>
          <a:lstStyle/>
          <a:p>
            <a:r>
              <a:rPr lang="en-GB" dirty="0">
                <a:latin typeface="Calibri"/>
                <a:ea typeface="Calibri"/>
                <a:cs typeface="Calibri"/>
              </a:rPr>
              <a:t>4.11.13 Compensatory storage area</a:t>
            </a:r>
            <a:endParaRPr lang="en-GB" dirty="0">
              <a:ea typeface="Calibri"/>
            </a:endParaRPr>
          </a:p>
        </p:txBody>
      </p:sp>
      <p:sp>
        <p:nvSpPr>
          <p:cNvPr id="3" name="TextBox 2">
            <a:extLst>
              <a:ext uri="{FF2B5EF4-FFF2-40B4-BE49-F238E27FC236}">
                <a16:creationId xmlns:a16="http://schemas.microsoft.com/office/drawing/2014/main" id="{69F5C781-64D3-9A96-11A3-20110107AFEC}"/>
              </a:ext>
            </a:extLst>
          </p:cNvPr>
          <p:cNvSpPr txBox="1"/>
          <p:nvPr/>
        </p:nvSpPr>
        <p:spPr>
          <a:xfrm>
            <a:off x="457200" y="1417638"/>
            <a:ext cx="8004586" cy="3693319"/>
          </a:xfrm>
          <a:prstGeom prst="rect">
            <a:avLst/>
          </a:prstGeom>
          <a:noFill/>
        </p:spPr>
        <p:txBody>
          <a:bodyPr wrap="square" lIns="91440" tIns="45720" rIns="91440" bIns="45720" rtlCol="0" anchor="t">
            <a:spAutoFit/>
          </a:bodyPr>
          <a:lstStyle/>
          <a:p>
            <a:pPr marL="0" lvl="1" algn="just"/>
            <a:r>
              <a:rPr lang="en-IE" sz="1800" i="1" dirty="0">
                <a:solidFill>
                  <a:srgbClr val="C00000"/>
                </a:solidFill>
                <a:latin typeface="Arial"/>
                <a:ea typeface="Calibri"/>
                <a:cs typeface="Arial"/>
              </a:rPr>
              <a:t>The lands between Maynooth and Kilcock have a significant history of flooding that effects the existing rail line at Jackson’s Bridge (OBG23), the M4 motorway and lands southeast of Kilcock (proposed depot site).</a:t>
            </a:r>
          </a:p>
          <a:p>
            <a:pPr marL="0" lvl="1" algn="just"/>
            <a:endParaRPr lang="en-IE" sz="1800" i="1" dirty="0">
              <a:latin typeface="Arial"/>
              <a:ea typeface="Calibri"/>
              <a:cs typeface="Arial"/>
            </a:endParaRPr>
          </a:p>
          <a:p>
            <a:pPr marL="0" lvl="1" algn="just"/>
            <a:r>
              <a:rPr lang="en-IE" sz="1800" i="1" dirty="0">
                <a:latin typeface="Arial"/>
                <a:ea typeface="Calibri"/>
                <a:cs typeface="Arial"/>
              </a:rPr>
              <a:t>The DART+ West project requires the realignment of the rail line to the south to address the complex hydraulic constraints present at OBG23.</a:t>
            </a:r>
          </a:p>
          <a:p>
            <a:pPr marL="0" lvl="1" algn="just"/>
            <a:endParaRPr lang="en-IE" sz="1800" i="1" dirty="0">
              <a:latin typeface="Arial"/>
              <a:ea typeface="Calibri"/>
              <a:cs typeface="Arial"/>
            </a:endParaRPr>
          </a:p>
          <a:p>
            <a:pPr marL="0" lvl="1" algn="just"/>
            <a:r>
              <a:rPr lang="en-IE" sz="1800" i="1" dirty="0">
                <a:latin typeface="Arial"/>
                <a:ea typeface="Calibri"/>
                <a:cs typeface="Arial"/>
              </a:rPr>
              <a:t>This will ensure that the proposed development can achieve an appropriate standard of flood protection while maintaining the existing flood regime upstream and downstream of the development.</a:t>
            </a:r>
          </a:p>
          <a:p>
            <a:pPr marL="0" lvl="1" algn="just"/>
            <a:endParaRPr lang="en-IE" sz="1800" dirty="0">
              <a:latin typeface="Arial"/>
              <a:ea typeface="Calibri"/>
              <a:cs typeface="Arial"/>
            </a:endParaRPr>
          </a:p>
          <a:p>
            <a:pPr marL="0" lvl="1"/>
            <a:endParaRPr lang="en-IE" sz="1800" dirty="0">
              <a:latin typeface="Calibri" panose="020F0502020204030204" pitchFamily="34" charset="0"/>
              <a:ea typeface="Calibri"/>
              <a:cs typeface="Calibri" panose="020F0502020204030204" pitchFamily="34" charset="0"/>
            </a:endParaRPr>
          </a:p>
          <a:p>
            <a:pPr marL="0" lvl="1"/>
            <a:endParaRPr lang="en-IE" sz="1800" dirty="0">
              <a:latin typeface="Calibri" panose="020F0502020204030204" pitchFamily="34" charset="0"/>
              <a:ea typeface="Calibri"/>
              <a:cs typeface="Calibri" panose="020F0502020204030204" pitchFamily="34" charset="0"/>
            </a:endParaRPr>
          </a:p>
        </p:txBody>
      </p:sp>
    </p:spTree>
    <p:extLst>
      <p:ext uri="{BB962C8B-B14F-4D97-AF65-F5344CB8AC3E}">
        <p14:creationId xmlns:p14="http://schemas.microsoft.com/office/powerpoint/2010/main" val="1600221185"/>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457200" y="274638"/>
            <a:ext cx="8229600" cy="1143000"/>
          </a:xfrm>
        </p:spPr>
        <p:txBody>
          <a:bodyPr lIns="91440" tIns="45720" rIns="91440" bIns="45720" anchor="t"/>
          <a:lstStyle/>
          <a:p>
            <a:r>
              <a:rPr lang="en-GB" dirty="0">
                <a:latin typeface="Calibri"/>
                <a:ea typeface="Calibri"/>
                <a:cs typeface="Calibri"/>
              </a:rPr>
              <a:t>4.11.13 Compensatory storage area</a:t>
            </a:r>
            <a:endParaRPr lang="en-GB" dirty="0">
              <a:ea typeface="Calibri"/>
            </a:endParaRPr>
          </a:p>
        </p:txBody>
      </p:sp>
      <p:sp>
        <p:nvSpPr>
          <p:cNvPr id="3" name="TextBox 2">
            <a:extLst>
              <a:ext uri="{FF2B5EF4-FFF2-40B4-BE49-F238E27FC236}">
                <a16:creationId xmlns:a16="http://schemas.microsoft.com/office/drawing/2014/main" id="{69F5C781-64D3-9A96-11A3-20110107AFEC}"/>
              </a:ext>
            </a:extLst>
          </p:cNvPr>
          <p:cNvSpPr txBox="1"/>
          <p:nvPr/>
        </p:nvSpPr>
        <p:spPr>
          <a:xfrm>
            <a:off x="457200" y="1417638"/>
            <a:ext cx="8004586" cy="2616101"/>
          </a:xfrm>
          <a:prstGeom prst="rect">
            <a:avLst/>
          </a:prstGeom>
          <a:noFill/>
        </p:spPr>
        <p:txBody>
          <a:bodyPr wrap="square" lIns="91440" tIns="45720" rIns="91440" bIns="45720" rtlCol="0" anchor="t">
            <a:spAutoFit/>
          </a:bodyPr>
          <a:lstStyle/>
          <a:p>
            <a:pPr marL="0" lvl="1" algn="just"/>
            <a:endParaRPr lang="en-IE" sz="1800" dirty="0">
              <a:latin typeface="Arial"/>
              <a:ea typeface="Calibri"/>
              <a:cs typeface="Arial"/>
            </a:endParaRPr>
          </a:p>
          <a:p>
            <a:pPr marL="0" lvl="1" algn="just"/>
            <a:r>
              <a:rPr lang="en-IE" sz="1800" i="1" dirty="0">
                <a:latin typeface="Arial"/>
                <a:ea typeface="Calibri"/>
                <a:cs typeface="Arial"/>
              </a:rPr>
              <a:t>Compensatory storage will be required to manage displaced flood waters and flood risk.</a:t>
            </a:r>
          </a:p>
          <a:p>
            <a:pPr marL="0" lvl="1" algn="just"/>
            <a:endParaRPr lang="en-US" i="1" dirty="0">
              <a:ea typeface="Calibri"/>
              <a:cs typeface="Arial"/>
            </a:endParaRPr>
          </a:p>
          <a:p>
            <a:pPr marL="0" lvl="1" algn="just"/>
            <a:r>
              <a:rPr lang="en-IE" sz="1800" i="1" dirty="0">
                <a:latin typeface="Arial"/>
                <a:ea typeface="Calibri"/>
                <a:cs typeface="Arial"/>
              </a:rPr>
              <a:t>The provision of “like for like” compensatory storage is a requirement of The OPW Guidelines (2009) and the 2017-2023 Kildare County Development Plan Strategic Flood Risk Assessment.</a:t>
            </a:r>
            <a:endParaRPr lang="en-US" i="1" dirty="0">
              <a:cs typeface="Arial"/>
            </a:endParaRPr>
          </a:p>
          <a:p>
            <a:pPr marL="0" lvl="1"/>
            <a:endParaRPr lang="en-IE" sz="1800" dirty="0">
              <a:latin typeface="Calibri" panose="020F0502020204030204" pitchFamily="34" charset="0"/>
              <a:ea typeface="Calibri"/>
              <a:cs typeface="Calibri" panose="020F0502020204030204" pitchFamily="34" charset="0"/>
            </a:endParaRPr>
          </a:p>
          <a:p>
            <a:pPr marL="0" lvl="1"/>
            <a:endParaRPr lang="en-IE" sz="1800" dirty="0">
              <a:latin typeface="Calibri" panose="020F0502020204030204" pitchFamily="34" charset="0"/>
              <a:ea typeface="Calibri"/>
              <a:cs typeface="Calibri" panose="020F0502020204030204" pitchFamily="34" charset="0"/>
            </a:endParaRPr>
          </a:p>
        </p:txBody>
      </p:sp>
    </p:spTree>
    <p:extLst>
      <p:ext uri="{BB962C8B-B14F-4D97-AF65-F5344CB8AC3E}">
        <p14:creationId xmlns:p14="http://schemas.microsoft.com/office/powerpoint/2010/main" val="1302539914"/>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457200" y="274638"/>
            <a:ext cx="8229600" cy="1143000"/>
          </a:xfrm>
        </p:spPr>
        <p:txBody>
          <a:bodyPr lIns="91440" tIns="45720" rIns="91440" bIns="45720" anchor="t"/>
          <a:lstStyle/>
          <a:p>
            <a:r>
              <a:rPr lang="en-GB" dirty="0">
                <a:latin typeface="Calibri"/>
                <a:ea typeface="Calibri"/>
                <a:cs typeface="Calibri"/>
              </a:rPr>
              <a:t>Excavate 123k cubic metres of overburden</a:t>
            </a:r>
            <a:endParaRPr lang="en-GB" dirty="0">
              <a:ea typeface="Calibri"/>
            </a:endParaRPr>
          </a:p>
        </p:txBody>
      </p:sp>
      <p:sp>
        <p:nvSpPr>
          <p:cNvPr id="3" name="TextBox 2">
            <a:extLst>
              <a:ext uri="{FF2B5EF4-FFF2-40B4-BE49-F238E27FC236}">
                <a16:creationId xmlns:a16="http://schemas.microsoft.com/office/drawing/2014/main" id="{69F5C781-64D3-9A96-11A3-20110107AFEC}"/>
              </a:ext>
            </a:extLst>
          </p:cNvPr>
          <p:cNvSpPr txBox="1"/>
          <p:nvPr/>
        </p:nvSpPr>
        <p:spPr>
          <a:xfrm>
            <a:off x="611560" y="2132856"/>
            <a:ext cx="8004586" cy="2893100"/>
          </a:xfrm>
          <a:prstGeom prst="rect">
            <a:avLst/>
          </a:prstGeom>
          <a:noFill/>
        </p:spPr>
        <p:txBody>
          <a:bodyPr wrap="square" lIns="91440" tIns="45720" rIns="91440" bIns="45720" rtlCol="0" anchor="t">
            <a:spAutoFit/>
          </a:bodyPr>
          <a:lstStyle/>
          <a:p>
            <a:pPr marL="0" lvl="1" algn="just"/>
            <a:r>
              <a:rPr lang="en-IE" sz="1800" i="1" dirty="0">
                <a:latin typeface="Arial"/>
                <a:ea typeface="Calibri"/>
                <a:cs typeface="Arial"/>
              </a:rPr>
              <a:t>Estimated required compensatory volumes are given below: </a:t>
            </a:r>
            <a:endParaRPr lang="en-US" i="1" dirty="0">
              <a:ea typeface="Calibri"/>
              <a:cs typeface="Arial" panose="020B0604020202020204" pitchFamily="34" charset="0"/>
            </a:endParaRPr>
          </a:p>
          <a:p>
            <a:pPr marL="0" lvl="1" algn="just"/>
            <a:endParaRPr lang="en-IE" sz="1800" i="1" dirty="0">
              <a:latin typeface="Arial"/>
              <a:ea typeface="Calibri"/>
              <a:cs typeface="Arial"/>
            </a:endParaRPr>
          </a:p>
          <a:p>
            <a:pPr marL="285750" lvl="1" indent="-285750" algn="just">
              <a:buFont typeface="Arial"/>
              <a:buChar char="•"/>
            </a:pPr>
            <a:r>
              <a:rPr lang="en-IE" sz="1800" i="1" dirty="0">
                <a:latin typeface="Arial"/>
                <a:ea typeface="Calibri"/>
                <a:cs typeface="Arial"/>
              </a:rPr>
              <a:t>Adjacent to OBG23: ~38,800 m3 + 24,200 m3 over excavation</a:t>
            </a:r>
          </a:p>
          <a:p>
            <a:pPr marL="285750" lvl="1" indent="-285750" algn="just">
              <a:buFont typeface="Arial"/>
              <a:buChar char="•"/>
            </a:pPr>
            <a:endParaRPr lang="en-US" i="1" dirty="0">
              <a:ea typeface="Calibri"/>
              <a:cs typeface="Arial"/>
            </a:endParaRPr>
          </a:p>
          <a:p>
            <a:pPr marL="285750" lvl="1" indent="-285750" algn="just">
              <a:buFont typeface="Arial"/>
              <a:buChar char="•"/>
            </a:pPr>
            <a:r>
              <a:rPr lang="en-IE" sz="1800" i="1" dirty="0">
                <a:latin typeface="Arial"/>
                <a:ea typeface="Calibri"/>
                <a:cs typeface="Arial"/>
              </a:rPr>
              <a:t>Depot lands: ~45,800 m3 + 13,700 m3 over excavation </a:t>
            </a:r>
            <a:endParaRPr lang="en-US" i="1" dirty="0">
              <a:ea typeface="Calibri"/>
              <a:cs typeface="Arial"/>
            </a:endParaRPr>
          </a:p>
          <a:p>
            <a:pPr marL="0" lvl="1" algn="just"/>
            <a:endParaRPr lang="en-IE" sz="1800" i="1" dirty="0">
              <a:latin typeface="Arial"/>
              <a:ea typeface="Calibri"/>
              <a:cs typeface="Arial"/>
            </a:endParaRPr>
          </a:p>
          <a:p>
            <a:pPr marL="0" lvl="1" algn="just"/>
            <a:r>
              <a:rPr lang="en-IE" sz="1800" i="1" dirty="0">
                <a:latin typeface="Arial"/>
                <a:ea typeface="Calibri"/>
                <a:cs typeface="Arial"/>
              </a:rPr>
              <a:t>The provision of these volumes of compensatory storage will require an excavation of ~123,000 m3 of overburden.</a:t>
            </a:r>
          </a:p>
          <a:p>
            <a:pPr marL="0" lvl="1"/>
            <a:endParaRPr lang="en-IE" sz="1800" dirty="0">
              <a:latin typeface="Calibri" panose="020F0502020204030204" pitchFamily="34" charset="0"/>
              <a:ea typeface="Calibri"/>
              <a:cs typeface="Calibri" panose="020F0502020204030204" pitchFamily="34" charset="0"/>
            </a:endParaRPr>
          </a:p>
          <a:p>
            <a:pPr marL="0" lvl="1"/>
            <a:endParaRPr lang="en-IE" sz="1800" dirty="0">
              <a:latin typeface="Calibri" panose="020F0502020204030204" pitchFamily="34" charset="0"/>
              <a:ea typeface="Calibri"/>
              <a:cs typeface="Calibri" panose="020F0502020204030204" pitchFamily="34" charset="0"/>
            </a:endParaRPr>
          </a:p>
        </p:txBody>
      </p:sp>
    </p:spTree>
    <p:extLst>
      <p:ext uri="{BB962C8B-B14F-4D97-AF65-F5344CB8AC3E}">
        <p14:creationId xmlns:p14="http://schemas.microsoft.com/office/powerpoint/2010/main" val="1942801547"/>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457200" y="274638"/>
            <a:ext cx="8229600" cy="1143000"/>
          </a:xfrm>
        </p:spPr>
        <p:txBody>
          <a:bodyPr lIns="91440" tIns="45720" rIns="91440" bIns="45720" anchor="t"/>
          <a:lstStyle/>
          <a:p>
            <a:r>
              <a:rPr lang="en-GB" dirty="0">
                <a:latin typeface="Calibri"/>
                <a:ea typeface="Calibri"/>
                <a:cs typeface="Calibri"/>
              </a:rPr>
              <a:t>Flooding adjacent to OBG23</a:t>
            </a:r>
            <a:endParaRPr lang="en-GB" dirty="0">
              <a:ea typeface="Calibri"/>
            </a:endParaRPr>
          </a:p>
        </p:txBody>
      </p:sp>
      <p:sp>
        <p:nvSpPr>
          <p:cNvPr id="3" name="TextBox 2">
            <a:extLst>
              <a:ext uri="{FF2B5EF4-FFF2-40B4-BE49-F238E27FC236}">
                <a16:creationId xmlns:a16="http://schemas.microsoft.com/office/drawing/2014/main" id="{69F5C781-64D3-9A96-11A3-20110107AFEC}"/>
              </a:ext>
            </a:extLst>
          </p:cNvPr>
          <p:cNvSpPr txBox="1"/>
          <p:nvPr/>
        </p:nvSpPr>
        <p:spPr>
          <a:xfrm>
            <a:off x="611560" y="2132856"/>
            <a:ext cx="8004586" cy="3970318"/>
          </a:xfrm>
          <a:prstGeom prst="rect">
            <a:avLst/>
          </a:prstGeom>
          <a:noFill/>
        </p:spPr>
        <p:txBody>
          <a:bodyPr wrap="square" lIns="91440" tIns="45720" rIns="91440" bIns="45720" rtlCol="0" anchor="t">
            <a:spAutoFit/>
          </a:bodyPr>
          <a:lstStyle/>
          <a:p>
            <a:pPr marL="0" lvl="1" algn="just"/>
            <a:endParaRPr lang="en-IE" sz="1800" dirty="0">
              <a:latin typeface="Arial"/>
              <a:ea typeface="Calibri"/>
              <a:cs typeface="Arial"/>
            </a:endParaRPr>
          </a:p>
          <a:p>
            <a:pPr marL="0" lvl="1" algn="just"/>
            <a:r>
              <a:rPr lang="en-IE" sz="1800" i="1" dirty="0">
                <a:latin typeface="Arial"/>
                <a:ea typeface="Calibri"/>
                <a:cs typeface="Arial"/>
              </a:rPr>
              <a:t>As per the above determining factors and volume requirements, compensatory storage is proposed as follows: </a:t>
            </a:r>
          </a:p>
          <a:p>
            <a:pPr marL="0" lvl="1" algn="just"/>
            <a:endParaRPr lang="en-US" sz="1800" i="1" dirty="0">
              <a:cs typeface="Arial"/>
            </a:endParaRPr>
          </a:p>
          <a:p>
            <a:pPr marL="0" lvl="1" algn="just"/>
            <a:r>
              <a:rPr lang="en-IE" sz="1800" i="1" dirty="0">
                <a:solidFill>
                  <a:srgbClr val="C00000"/>
                </a:solidFill>
                <a:latin typeface="Arial"/>
                <a:ea typeface="Calibri"/>
                <a:cs typeface="Arial"/>
              </a:rPr>
              <a:t>The proposed compensatory storage at this location comprises making amendments to existing floodplain levels.</a:t>
            </a:r>
          </a:p>
          <a:p>
            <a:pPr marL="0" lvl="1" algn="just"/>
            <a:endParaRPr lang="en-IE" sz="1800" i="1" dirty="0">
              <a:latin typeface="Arial"/>
              <a:ea typeface="Calibri"/>
              <a:cs typeface="Arial"/>
            </a:endParaRPr>
          </a:p>
          <a:p>
            <a:pPr marL="0" lvl="1" algn="just"/>
            <a:r>
              <a:rPr lang="en-IE" sz="1800" i="1" dirty="0">
                <a:latin typeface="Arial"/>
                <a:ea typeface="Calibri"/>
                <a:cs typeface="Arial"/>
              </a:rPr>
              <a:t>The outline area required is presented in the figures below.</a:t>
            </a:r>
          </a:p>
          <a:p>
            <a:pPr marL="0" lvl="1" algn="just"/>
            <a:endParaRPr lang="en-IE" sz="1800" i="1" dirty="0">
              <a:latin typeface="Arial"/>
              <a:ea typeface="Calibri"/>
              <a:cs typeface="Arial"/>
            </a:endParaRPr>
          </a:p>
          <a:p>
            <a:pPr marL="0" lvl="1" algn="just"/>
            <a:r>
              <a:rPr lang="en-IE" sz="1800" i="1" dirty="0">
                <a:latin typeface="Arial"/>
                <a:ea typeface="Calibri"/>
                <a:cs typeface="Arial"/>
              </a:rPr>
              <a:t>The provision of the “like for like” compensatory storage ensures that the minimum area of land is inundated in each flood event i.e. less area is flooded in the 1 in 10 year event than the 1 in 100 year event.</a:t>
            </a:r>
            <a:endParaRPr lang="en-US" i="1" dirty="0">
              <a:latin typeface="Arial"/>
            </a:endParaRPr>
          </a:p>
          <a:p>
            <a:pPr marL="0" lvl="1"/>
            <a:endParaRPr lang="en-IE" sz="1800" dirty="0">
              <a:latin typeface="Calibri" panose="020F0502020204030204" pitchFamily="34" charset="0"/>
              <a:ea typeface="Calibri"/>
              <a:cs typeface="Calibri" panose="020F0502020204030204" pitchFamily="34" charset="0"/>
            </a:endParaRPr>
          </a:p>
          <a:p>
            <a:pPr marL="0" lvl="1"/>
            <a:endParaRPr lang="en-IE" sz="1800" dirty="0">
              <a:latin typeface="Calibri" panose="020F0502020204030204" pitchFamily="34" charset="0"/>
              <a:ea typeface="Calibri"/>
              <a:cs typeface="Calibri" panose="020F0502020204030204" pitchFamily="34" charset="0"/>
            </a:endParaRPr>
          </a:p>
        </p:txBody>
      </p:sp>
    </p:spTree>
    <p:extLst>
      <p:ext uri="{BB962C8B-B14F-4D97-AF65-F5344CB8AC3E}">
        <p14:creationId xmlns:p14="http://schemas.microsoft.com/office/powerpoint/2010/main" val="3060823798"/>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457200" y="274638"/>
            <a:ext cx="8229600" cy="1143000"/>
          </a:xfrm>
        </p:spPr>
        <p:txBody>
          <a:bodyPr lIns="91440" tIns="45720" rIns="91440" bIns="45720" anchor="t"/>
          <a:lstStyle/>
          <a:p>
            <a:r>
              <a:rPr lang="en-GB" dirty="0">
                <a:latin typeface="Calibri"/>
                <a:ea typeface="Calibri"/>
                <a:cs typeface="Calibri"/>
              </a:rPr>
              <a:t>Flooding within the proposed depot lands</a:t>
            </a:r>
            <a:endParaRPr lang="en-GB" dirty="0">
              <a:ea typeface="Calibri"/>
            </a:endParaRPr>
          </a:p>
        </p:txBody>
      </p:sp>
      <p:sp>
        <p:nvSpPr>
          <p:cNvPr id="3" name="TextBox 2">
            <a:extLst>
              <a:ext uri="{FF2B5EF4-FFF2-40B4-BE49-F238E27FC236}">
                <a16:creationId xmlns:a16="http://schemas.microsoft.com/office/drawing/2014/main" id="{69F5C781-64D3-9A96-11A3-20110107AFEC}"/>
              </a:ext>
            </a:extLst>
          </p:cNvPr>
          <p:cNvSpPr txBox="1"/>
          <p:nvPr/>
        </p:nvSpPr>
        <p:spPr>
          <a:xfrm>
            <a:off x="611560" y="2132856"/>
            <a:ext cx="8004586" cy="2308324"/>
          </a:xfrm>
          <a:prstGeom prst="rect">
            <a:avLst/>
          </a:prstGeom>
          <a:noFill/>
        </p:spPr>
        <p:txBody>
          <a:bodyPr wrap="square" lIns="91440" tIns="45720" rIns="91440" bIns="45720" rtlCol="0" anchor="t">
            <a:spAutoFit/>
          </a:bodyPr>
          <a:lstStyle/>
          <a:p>
            <a:pPr marL="0" lvl="1" algn="just"/>
            <a:r>
              <a:rPr lang="en-IE" sz="1800" i="1" dirty="0">
                <a:solidFill>
                  <a:srgbClr val="C00000"/>
                </a:solidFill>
                <a:latin typeface="Arial"/>
                <a:ea typeface="Calibri"/>
                <a:cs typeface="Arial"/>
              </a:rPr>
              <a:t>The interaction of the existing flood regime and proposed development at this location necessitates both the provision of compensatory storage for displaced flood waters and the realignment of the watercourse itself.</a:t>
            </a:r>
          </a:p>
          <a:p>
            <a:pPr marL="0" lvl="1" algn="just"/>
            <a:endParaRPr lang="en-IE" sz="1800" i="1" dirty="0">
              <a:latin typeface="Arial"/>
              <a:ea typeface="Calibri"/>
              <a:cs typeface="Arial"/>
            </a:endParaRPr>
          </a:p>
          <a:p>
            <a:pPr marL="0" lvl="1" algn="just"/>
            <a:r>
              <a:rPr lang="en-IE" sz="1800" i="1" dirty="0">
                <a:latin typeface="Arial"/>
                <a:ea typeface="Calibri"/>
                <a:cs typeface="Arial"/>
              </a:rPr>
              <a:t>To minimise future maintenance requirements (and potential for flooding due to blockages) the watercourse will be diverted and kept in open channel.</a:t>
            </a:r>
          </a:p>
          <a:p>
            <a:pPr marL="0" lvl="1" algn="just"/>
            <a:endParaRPr lang="en-IE" sz="1800" dirty="0">
              <a:latin typeface="Arial"/>
              <a:ea typeface="Calibri"/>
              <a:cs typeface="Arial"/>
            </a:endParaRPr>
          </a:p>
          <a:p>
            <a:pPr marL="0" lvl="1"/>
            <a:endParaRPr lang="en-IE" sz="1800" dirty="0">
              <a:latin typeface="Calibri" panose="020F0502020204030204" pitchFamily="34" charset="0"/>
              <a:ea typeface="Calibri"/>
              <a:cs typeface="Calibri" panose="020F0502020204030204" pitchFamily="34" charset="0"/>
            </a:endParaRPr>
          </a:p>
        </p:txBody>
      </p:sp>
    </p:spTree>
    <p:extLst>
      <p:ext uri="{BB962C8B-B14F-4D97-AF65-F5344CB8AC3E}">
        <p14:creationId xmlns:p14="http://schemas.microsoft.com/office/powerpoint/2010/main" val="15178973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628ADD-BFE0-F350-CC49-13FD285523EB}"/>
              </a:ext>
            </a:extLst>
          </p:cNvPr>
          <p:cNvSpPr>
            <a:spLocks noGrp="1"/>
          </p:cNvSpPr>
          <p:nvPr>
            <p:ph type="title"/>
          </p:nvPr>
        </p:nvSpPr>
        <p:spPr/>
        <p:txBody>
          <a:bodyPr/>
          <a:lstStyle/>
          <a:p>
            <a:r>
              <a:rPr lang="en-GB" dirty="0"/>
              <a:t>And require extensive works – covered by EIA</a:t>
            </a:r>
          </a:p>
        </p:txBody>
      </p:sp>
      <p:pic>
        <p:nvPicPr>
          <p:cNvPr id="4" name="Picture 3" descr="Diagram&#10;&#10;Description automatically generated">
            <a:extLst>
              <a:ext uri="{FF2B5EF4-FFF2-40B4-BE49-F238E27FC236}">
                <a16:creationId xmlns:a16="http://schemas.microsoft.com/office/drawing/2014/main" id="{F6EEA809-59E6-AADE-B504-FD8B0EAD1FEA}"/>
              </a:ext>
            </a:extLst>
          </p:cNvPr>
          <p:cNvPicPr>
            <a:picLocks noChangeAspect="1"/>
          </p:cNvPicPr>
          <p:nvPr/>
        </p:nvPicPr>
        <p:blipFill>
          <a:blip r:embed="rId2"/>
          <a:stretch>
            <a:fillRect/>
          </a:stretch>
        </p:blipFill>
        <p:spPr>
          <a:xfrm>
            <a:off x="1590040" y="1124744"/>
            <a:ext cx="5963920" cy="3723005"/>
          </a:xfrm>
          <a:prstGeom prst="rect">
            <a:avLst/>
          </a:prstGeom>
        </p:spPr>
      </p:pic>
      <p:sp>
        <p:nvSpPr>
          <p:cNvPr id="6" name="TextBox 5">
            <a:extLst>
              <a:ext uri="{FF2B5EF4-FFF2-40B4-BE49-F238E27FC236}">
                <a16:creationId xmlns:a16="http://schemas.microsoft.com/office/drawing/2014/main" id="{C76D59AE-B69C-E59C-A1AB-508E0414DB89}"/>
              </a:ext>
            </a:extLst>
          </p:cNvPr>
          <p:cNvSpPr txBox="1"/>
          <p:nvPr/>
        </p:nvSpPr>
        <p:spPr>
          <a:xfrm>
            <a:off x="251520" y="5517232"/>
            <a:ext cx="8640960" cy="312650"/>
          </a:xfrm>
          <a:prstGeom prst="rect">
            <a:avLst/>
          </a:prstGeom>
          <a:noFill/>
        </p:spPr>
        <p:txBody>
          <a:bodyPr wrap="square">
            <a:spAutoFit/>
          </a:bodyPr>
          <a:lstStyle/>
          <a:p>
            <a:pPr algn="just">
              <a:lnSpc>
                <a:spcPct val="107000"/>
              </a:lnSpc>
            </a:pPr>
            <a:r>
              <a:rPr lang="en-IE" sz="1400" b="1" dirty="0">
                <a:effectLst/>
                <a:latin typeface="Calibri" panose="020F0502020204030204" pitchFamily="34" charset="0"/>
                <a:ea typeface="Calibri" panose="020F0502020204030204" pitchFamily="34" charset="0"/>
                <a:cs typeface="Arial" panose="020B0604020202020204" pitchFamily="34" charset="0"/>
              </a:rPr>
              <a:t>Figure 4.4: Proposed DART Depot location. (Source: Transport Insights, October 2020.)</a:t>
            </a:r>
            <a:endParaRPr lang="en-GB" sz="1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17699109"/>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457200" y="274638"/>
            <a:ext cx="8229600" cy="1143000"/>
          </a:xfrm>
        </p:spPr>
        <p:txBody>
          <a:bodyPr lIns="91440" tIns="45720" rIns="91440" bIns="45720" anchor="t"/>
          <a:lstStyle/>
          <a:p>
            <a:r>
              <a:rPr lang="en-GB" dirty="0">
                <a:latin typeface="Calibri"/>
                <a:ea typeface="Calibri"/>
                <a:cs typeface="Calibri"/>
              </a:rPr>
              <a:t>Flooding within the proposed depot lands</a:t>
            </a:r>
            <a:endParaRPr lang="en-GB" dirty="0">
              <a:ea typeface="Calibri"/>
            </a:endParaRPr>
          </a:p>
        </p:txBody>
      </p:sp>
      <p:sp>
        <p:nvSpPr>
          <p:cNvPr id="3" name="TextBox 2">
            <a:extLst>
              <a:ext uri="{FF2B5EF4-FFF2-40B4-BE49-F238E27FC236}">
                <a16:creationId xmlns:a16="http://schemas.microsoft.com/office/drawing/2014/main" id="{69F5C781-64D3-9A96-11A3-20110107AFEC}"/>
              </a:ext>
            </a:extLst>
          </p:cNvPr>
          <p:cNvSpPr txBox="1"/>
          <p:nvPr/>
        </p:nvSpPr>
        <p:spPr>
          <a:xfrm>
            <a:off x="611560" y="2132856"/>
            <a:ext cx="8004586" cy="1754326"/>
          </a:xfrm>
          <a:prstGeom prst="rect">
            <a:avLst/>
          </a:prstGeom>
          <a:noFill/>
        </p:spPr>
        <p:txBody>
          <a:bodyPr wrap="square" lIns="91440" tIns="45720" rIns="91440" bIns="45720" rtlCol="0" anchor="t">
            <a:spAutoFit/>
          </a:bodyPr>
          <a:lstStyle/>
          <a:p>
            <a:pPr marL="0" lvl="1" algn="just"/>
            <a:endParaRPr lang="en-IE" sz="1800" i="1" dirty="0">
              <a:latin typeface="Arial"/>
              <a:ea typeface="Calibri"/>
              <a:cs typeface="Arial"/>
            </a:endParaRPr>
          </a:p>
          <a:p>
            <a:pPr marL="0" lvl="1" algn="just"/>
            <a:r>
              <a:rPr lang="en-IE" sz="1800" i="1" dirty="0">
                <a:latin typeface="Arial"/>
                <a:ea typeface="Calibri"/>
                <a:cs typeface="Arial"/>
              </a:rPr>
              <a:t>It should also be noted that due to the generally flat topography at the depot lands, a larger land take is required to compensate for a smaller volume in comparison to the proposed measures at OBG23.</a:t>
            </a:r>
          </a:p>
          <a:p>
            <a:pPr marL="0" lvl="1" algn="just"/>
            <a:endParaRPr lang="en-IE" sz="1800" dirty="0">
              <a:latin typeface="Arial"/>
              <a:ea typeface="Calibri"/>
              <a:cs typeface="Arial"/>
            </a:endParaRPr>
          </a:p>
          <a:p>
            <a:pPr marL="0" lvl="1"/>
            <a:endParaRPr lang="en-IE" sz="1800" dirty="0">
              <a:latin typeface="Calibri" panose="020F0502020204030204" pitchFamily="34" charset="0"/>
              <a:ea typeface="Calibri"/>
              <a:cs typeface="Calibri" panose="020F0502020204030204" pitchFamily="34" charset="0"/>
            </a:endParaRPr>
          </a:p>
        </p:txBody>
      </p:sp>
    </p:spTree>
    <p:extLst>
      <p:ext uri="{BB962C8B-B14F-4D97-AF65-F5344CB8AC3E}">
        <p14:creationId xmlns:p14="http://schemas.microsoft.com/office/powerpoint/2010/main" val="47121004"/>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457200" y="274638"/>
            <a:ext cx="8229600" cy="1143000"/>
          </a:xfrm>
        </p:spPr>
        <p:txBody>
          <a:bodyPr lIns="91440" tIns="45720" rIns="91440" bIns="45720" anchor="t"/>
          <a:lstStyle/>
          <a:p>
            <a:r>
              <a:rPr lang="en-GB" dirty="0">
                <a:latin typeface="Calibri"/>
                <a:ea typeface="Calibri"/>
                <a:cs typeface="Calibri"/>
              </a:rPr>
              <a:t>Flooding within the proposed depot lands</a:t>
            </a:r>
            <a:endParaRPr lang="en-GB" dirty="0">
              <a:ea typeface="Calibri"/>
            </a:endParaRPr>
          </a:p>
        </p:txBody>
      </p:sp>
      <p:sp>
        <p:nvSpPr>
          <p:cNvPr id="3" name="TextBox 2">
            <a:extLst>
              <a:ext uri="{FF2B5EF4-FFF2-40B4-BE49-F238E27FC236}">
                <a16:creationId xmlns:a16="http://schemas.microsoft.com/office/drawing/2014/main" id="{69F5C781-64D3-9A96-11A3-20110107AFEC}"/>
              </a:ext>
            </a:extLst>
          </p:cNvPr>
          <p:cNvSpPr txBox="1"/>
          <p:nvPr/>
        </p:nvSpPr>
        <p:spPr>
          <a:xfrm>
            <a:off x="611560" y="2132856"/>
            <a:ext cx="8004586" cy="2862322"/>
          </a:xfrm>
          <a:prstGeom prst="rect">
            <a:avLst/>
          </a:prstGeom>
          <a:noFill/>
        </p:spPr>
        <p:txBody>
          <a:bodyPr wrap="square" lIns="91440" tIns="45720" rIns="91440" bIns="45720" rtlCol="0" anchor="t">
            <a:spAutoFit/>
          </a:bodyPr>
          <a:lstStyle/>
          <a:p>
            <a:pPr marL="0" lvl="1" algn="just"/>
            <a:endParaRPr lang="en-IE" sz="1800" dirty="0">
              <a:latin typeface="Arial"/>
              <a:ea typeface="Calibri"/>
              <a:cs typeface="Arial"/>
            </a:endParaRPr>
          </a:p>
          <a:p>
            <a:pPr marL="0" lvl="1" algn="just"/>
            <a:r>
              <a:rPr lang="en-IE" sz="1800" i="1" dirty="0">
                <a:latin typeface="Arial"/>
                <a:ea typeface="Calibri"/>
                <a:cs typeface="Arial"/>
              </a:rPr>
              <a:t>The most suitable lands for compensatory storage are identified as the lands between and adjacent to the historic channel and the current route of the channel as shown in the figure below.</a:t>
            </a:r>
          </a:p>
          <a:p>
            <a:pPr marL="0" lvl="1" algn="just"/>
            <a:endParaRPr lang="en-IE" sz="1800" i="1" dirty="0">
              <a:latin typeface="Arial"/>
              <a:ea typeface="Calibri"/>
              <a:cs typeface="Arial"/>
            </a:endParaRPr>
          </a:p>
          <a:p>
            <a:pPr marL="0" lvl="1" algn="just"/>
            <a:r>
              <a:rPr lang="en-IE" sz="1800" i="1" dirty="0">
                <a:latin typeface="Arial"/>
                <a:ea typeface="Calibri"/>
                <a:cs typeface="Arial"/>
              </a:rPr>
              <a:t>A minor bund is to be provided along the eastern and southern boundary of the compensatory storage area adjacent to the depot with a height no greater than 1m above existing ground levels.</a:t>
            </a:r>
            <a:endParaRPr lang="en-US" i="1" dirty="0"/>
          </a:p>
          <a:p>
            <a:pPr marL="0" lvl="1"/>
            <a:endParaRPr lang="en-IE" sz="1800" dirty="0">
              <a:latin typeface="Calibri" panose="020F0502020204030204" pitchFamily="34" charset="0"/>
              <a:ea typeface="Calibri"/>
              <a:cs typeface="Calibri" panose="020F0502020204030204" pitchFamily="34" charset="0"/>
            </a:endParaRPr>
          </a:p>
          <a:p>
            <a:pPr marL="0" lvl="1"/>
            <a:endParaRPr lang="en-IE" sz="1800" dirty="0">
              <a:latin typeface="Calibri" panose="020F0502020204030204" pitchFamily="34" charset="0"/>
              <a:ea typeface="Calibri"/>
              <a:cs typeface="Calibri" panose="020F0502020204030204" pitchFamily="34" charset="0"/>
            </a:endParaRPr>
          </a:p>
        </p:txBody>
      </p:sp>
    </p:spTree>
    <p:extLst>
      <p:ext uri="{BB962C8B-B14F-4D97-AF65-F5344CB8AC3E}">
        <p14:creationId xmlns:p14="http://schemas.microsoft.com/office/powerpoint/2010/main" val="2125922948"/>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457200" y="274638"/>
            <a:ext cx="8229600" cy="1143000"/>
          </a:xfrm>
        </p:spPr>
        <p:txBody>
          <a:bodyPr lIns="91440" tIns="45720" rIns="91440" bIns="45720" anchor="t"/>
          <a:lstStyle/>
          <a:p>
            <a:r>
              <a:rPr lang="en-GB" dirty="0">
                <a:ea typeface="Calibri"/>
              </a:rPr>
              <a:t>Maws Farm Compensatory Storage</a:t>
            </a:r>
          </a:p>
        </p:txBody>
      </p:sp>
      <p:sp>
        <p:nvSpPr>
          <p:cNvPr id="3" name="TextBox 2">
            <a:extLst>
              <a:ext uri="{FF2B5EF4-FFF2-40B4-BE49-F238E27FC236}">
                <a16:creationId xmlns:a16="http://schemas.microsoft.com/office/drawing/2014/main" id="{69F5C781-64D3-9A96-11A3-20110107AFEC}"/>
              </a:ext>
            </a:extLst>
          </p:cNvPr>
          <p:cNvSpPr txBox="1"/>
          <p:nvPr/>
        </p:nvSpPr>
        <p:spPr>
          <a:xfrm>
            <a:off x="611560" y="2132856"/>
            <a:ext cx="5904656" cy="923330"/>
          </a:xfrm>
          <a:prstGeom prst="rect">
            <a:avLst/>
          </a:prstGeom>
          <a:noFill/>
        </p:spPr>
        <p:txBody>
          <a:bodyPr wrap="square" lIns="91440" tIns="45720" rIns="91440" bIns="45720" rtlCol="0" anchor="t">
            <a:spAutoFit/>
          </a:bodyPr>
          <a:lstStyle/>
          <a:p>
            <a:pPr marL="0" lvl="1"/>
            <a:endParaRPr lang="en-IE" sz="1800" dirty="0">
              <a:ea typeface="Calibri"/>
              <a:cs typeface="Arial"/>
            </a:endParaRPr>
          </a:p>
          <a:p>
            <a:pPr marL="0" lvl="1"/>
            <a:endParaRPr lang="en-IE" sz="1800" dirty="0">
              <a:ea typeface="Calibri"/>
              <a:cs typeface="Arial"/>
            </a:endParaRPr>
          </a:p>
          <a:p>
            <a:pPr marL="0" lvl="1"/>
            <a:endParaRPr lang="en-IE" sz="1800" dirty="0">
              <a:latin typeface="Calibri" panose="020F0502020204030204" pitchFamily="34" charset="0"/>
              <a:ea typeface="Calibri"/>
              <a:cs typeface="Calibri" panose="020F0502020204030204" pitchFamily="34" charset="0"/>
            </a:endParaRPr>
          </a:p>
        </p:txBody>
      </p:sp>
      <p:pic>
        <p:nvPicPr>
          <p:cNvPr id="2" name="Picture 1" descr="A map of a land&#10;&#10;Description automatically generated">
            <a:extLst>
              <a:ext uri="{FF2B5EF4-FFF2-40B4-BE49-F238E27FC236}">
                <a16:creationId xmlns:a16="http://schemas.microsoft.com/office/drawing/2014/main" id="{EF6783B1-3471-91B3-BE30-EF11BA7752ED}"/>
              </a:ext>
            </a:extLst>
          </p:cNvPr>
          <p:cNvPicPr>
            <a:picLocks noChangeAspect="1"/>
          </p:cNvPicPr>
          <p:nvPr/>
        </p:nvPicPr>
        <p:blipFill>
          <a:blip r:embed="rId3"/>
          <a:stretch>
            <a:fillRect/>
          </a:stretch>
        </p:blipFill>
        <p:spPr>
          <a:xfrm>
            <a:off x="1208713" y="1196752"/>
            <a:ext cx="6726573" cy="4824536"/>
          </a:xfrm>
          <a:prstGeom prst="rect">
            <a:avLst/>
          </a:prstGeom>
        </p:spPr>
      </p:pic>
      <p:sp>
        <p:nvSpPr>
          <p:cNvPr id="4" name="TextBox 3">
            <a:extLst>
              <a:ext uri="{FF2B5EF4-FFF2-40B4-BE49-F238E27FC236}">
                <a16:creationId xmlns:a16="http://schemas.microsoft.com/office/drawing/2014/main" id="{3A46493F-9AB6-DE62-9F58-CB4F7654598F}"/>
              </a:ext>
            </a:extLst>
          </p:cNvPr>
          <p:cNvSpPr txBox="1"/>
          <p:nvPr/>
        </p:nvSpPr>
        <p:spPr>
          <a:xfrm>
            <a:off x="378509" y="2339752"/>
            <a:ext cx="1159346" cy="6001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100" dirty="0">
                <a:solidFill>
                  <a:srgbClr val="C00000"/>
                </a:solidFill>
                <a:latin typeface="Calibri"/>
                <a:ea typeface="Calibri"/>
                <a:cs typeface="Calibri"/>
              </a:rPr>
              <a:t>Can't read the drawings.</a:t>
            </a:r>
          </a:p>
          <a:p>
            <a:r>
              <a:rPr lang="en-GB" sz="1100" dirty="0">
                <a:solidFill>
                  <a:srgbClr val="C00000"/>
                </a:solidFill>
                <a:latin typeface="Calibri"/>
                <a:ea typeface="Calibri"/>
                <a:cs typeface="Calibri"/>
              </a:rPr>
              <a:t>Writing too small</a:t>
            </a:r>
          </a:p>
        </p:txBody>
      </p:sp>
    </p:spTree>
    <p:extLst>
      <p:ext uri="{BB962C8B-B14F-4D97-AF65-F5344CB8AC3E}">
        <p14:creationId xmlns:p14="http://schemas.microsoft.com/office/powerpoint/2010/main" val="2479518652"/>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457200" y="274638"/>
            <a:ext cx="8229600" cy="1143000"/>
          </a:xfrm>
        </p:spPr>
        <p:txBody>
          <a:bodyPr lIns="91440" tIns="45720" rIns="91440" bIns="45720" anchor="t"/>
          <a:lstStyle/>
          <a:p>
            <a:r>
              <a:rPr lang="en-GB" dirty="0">
                <a:ea typeface="Calibri"/>
              </a:rPr>
              <a:t>Jackson’s Bridge Compensatory Storage</a:t>
            </a:r>
          </a:p>
        </p:txBody>
      </p:sp>
      <p:sp>
        <p:nvSpPr>
          <p:cNvPr id="3" name="TextBox 2">
            <a:extLst>
              <a:ext uri="{FF2B5EF4-FFF2-40B4-BE49-F238E27FC236}">
                <a16:creationId xmlns:a16="http://schemas.microsoft.com/office/drawing/2014/main" id="{69F5C781-64D3-9A96-11A3-20110107AFEC}"/>
              </a:ext>
            </a:extLst>
          </p:cNvPr>
          <p:cNvSpPr txBox="1"/>
          <p:nvPr/>
        </p:nvSpPr>
        <p:spPr>
          <a:xfrm>
            <a:off x="611560" y="2132856"/>
            <a:ext cx="5904656" cy="923330"/>
          </a:xfrm>
          <a:prstGeom prst="rect">
            <a:avLst/>
          </a:prstGeom>
          <a:noFill/>
        </p:spPr>
        <p:txBody>
          <a:bodyPr wrap="square" lIns="91440" tIns="45720" rIns="91440" bIns="45720" rtlCol="0" anchor="t">
            <a:spAutoFit/>
          </a:bodyPr>
          <a:lstStyle/>
          <a:p>
            <a:pPr marL="0" lvl="1"/>
            <a:endParaRPr lang="en-IE" sz="1800" dirty="0">
              <a:ea typeface="Calibri"/>
              <a:cs typeface="Arial"/>
            </a:endParaRPr>
          </a:p>
          <a:p>
            <a:pPr marL="0" lvl="1"/>
            <a:endParaRPr lang="en-IE" sz="1800" dirty="0">
              <a:ea typeface="Calibri"/>
              <a:cs typeface="Arial"/>
            </a:endParaRPr>
          </a:p>
          <a:p>
            <a:pPr marL="0" lvl="1"/>
            <a:endParaRPr lang="en-IE" sz="1800" dirty="0">
              <a:latin typeface="Calibri" panose="020F0502020204030204" pitchFamily="34" charset="0"/>
              <a:ea typeface="Calibri"/>
              <a:cs typeface="Calibri" panose="020F0502020204030204" pitchFamily="34" charset="0"/>
            </a:endParaRPr>
          </a:p>
        </p:txBody>
      </p:sp>
      <p:pic>
        <p:nvPicPr>
          <p:cNvPr id="4" name="Picture 3" descr="A map of a large area&#10;&#10;Description automatically generated">
            <a:extLst>
              <a:ext uri="{FF2B5EF4-FFF2-40B4-BE49-F238E27FC236}">
                <a16:creationId xmlns:a16="http://schemas.microsoft.com/office/drawing/2014/main" id="{4BCD5271-3BDA-51EC-FA4D-FF51F46344DD}"/>
              </a:ext>
            </a:extLst>
          </p:cNvPr>
          <p:cNvPicPr>
            <a:picLocks noChangeAspect="1"/>
          </p:cNvPicPr>
          <p:nvPr/>
        </p:nvPicPr>
        <p:blipFill>
          <a:blip r:embed="rId3"/>
          <a:stretch>
            <a:fillRect/>
          </a:stretch>
        </p:blipFill>
        <p:spPr>
          <a:xfrm>
            <a:off x="1276516" y="1340768"/>
            <a:ext cx="6590967" cy="4606329"/>
          </a:xfrm>
          <a:prstGeom prst="rect">
            <a:avLst/>
          </a:prstGeom>
        </p:spPr>
      </p:pic>
      <p:sp>
        <p:nvSpPr>
          <p:cNvPr id="2" name="TextBox 1">
            <a:extLst>
              <a:ext uri="{FF2B5EF4-FFF2-40B4-BE49-F238E27FC236}">
                <a16:creationId xmlns:a16="http://schemas.microsoft.com/office/drawing/2014/main" id="{8CB7C601-65E2-6F09-8092-BDE27050A121}"/>
              </a:ext>
            </a:extLst>
          </p:cNvPr>
          <p:cNvSpPr txBox="1"/>
          <p:nvPr/>
        </p:nvSpPr>
        <p:spPr>
          <a:xfrm>
            <a:off x="132906" y="2534093"/>
            <a:ext cx="999703" cy="7694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100" dirty="0">
                <a:solidFill>
                  <a:srgbClr val="C00000"/>
                </a:solidFill>
                <a:latin typeface="Calibri"/>
                <a:ea typeface="Calibri"/>
                <a:cs typeface="Calibri"/>
              </a:rPr>
              <a:t>Can't read the drawings. Writing too small</a:t>
            </a:r>
            <a:endParaRPr lang="en-GB" dirty="0">
              <a:solidFill>
                <a:srgbClr val="C00000"/>
              </a:solidFill>
            </a:endParaRPr>
          </a:p>
        </p:txBody>
      </p:sp>
    </p:spTree>
    <p:extLst>
      <p:ext uri="{BB962C8B-B14F-4D97-AF65-F5344CB8AC3E}">
        <p14:creationId xmlns:p14="http://schemas.microsoft.com/office/powerpoint/2010/main" val="11573267"/>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204972-28CE-684B-AB19-77CC837F766D}"/>
              </a:ext>
            </a:extLst>
          </p:cNvPr>
          <p:cNvSpPr>
            <a:spLocks noGrp="1"/>
          </p:cNvSpPr>
          <p:nvPr>
            <p:ph type="title"/>
          </p:nvPr>
        </p:nvSpPr>
        <p:spPr/>
        <p:txBody>
          <a:bodyPr/>
          <a:lstStyle/>
          <a:p>
            <a:r>
              <a:rPr lang="en-GB" dirty="0"/>
              <a:t>Flood Zone A and an aquifer vs proposal</a:t>
            </a:r>
          </a:p>
        </p:txBody>
      </p:sp>
      <p:sp>
        <p:nvSpPr>
          <p:cNvPr id="5" name="TextBox 4">
            <a:extLst>
              <a:ext uri="{FF2B5EF4-FFF2-40B4-BE49-F238E27FC236}">
                <a16:creationId xmlns:a16="http://schemas.microsoft.com/office/drawing/2014/main" id="{851570D9-EB19-4CCC-3C95-E619BAF0A7FD}"/>
              </a:ext>
            </a:extLst>
          </p:cNvPr>
          <p:cNvSpPr txBox="1"/>
          <p:nvPr/>
        </p:nvSpPr>
        <p:spPr>
          <a:xfrm>
            <a:off x="971600" y="1997839"/>
            <a:ext cx="7200800" cy="1200329"/>
          </a:xfrm>
          <a:prstGeom prst="rect">
            <a:avLst/>
          </a:prstGeom>
          <a:noFill/>
        </p:spPr>
        <p:txBody>
          <a:bodyPr wrap="square">
            <a:spAutoFit/>
          </a:bodyPr>
          <a:lstStyle/>
          <a:p>
            <a:pPr algn="just"/>
            <a:r>
              <a:rPr lang="en-IE" sz="1800" dirty="0">
                <a:latin typeface="Calibri" panose="020F0502020204030204" pitchFamily="34" charset="0"/>
                <a:ea typeface="Calibri" panose="020F0502020204030204" pitchFamily="34" charset="0"/>
                <a:cs typeface="Arial" panose="020B0604020202020204" pitchFamily="34" charset="0"/>
              </a:rPr>
              <a:t>T</a:t>
            </a:r>
            <a:r>
              <a:rPr lang="en-IE" sz="1800" dirty="0">
                <a:effectLst/>
                <a:latin typeface="Calibri" panose="020F0502020204030204" pitchFamily="34" charset="0"/>
                <a:ea typeface="Calibri" panose="020F0502020204030204" pitchFamily="34" charset="0"/>
                <a:cs typeface="Arial" panose="020B0604020202020204" pitchFamily="34" charset="0"/>
              </a:rPr>
              <a:t>he DART + West SFRA has conducted an analysis of the hydrology of the lands and local area for the proposed Depot, but has not mentioned the aquifer that occurs close to the surface, on Flood Zone A lands, and directly beneath the proposed </a:t>
            </a:r>
            <a:r>
              <a:rPr lang="en-IE" sz="1800" i="1" dirty="0">
                <a:effectLst/>
                <a:latin typeface="Calibri" panose="020F0502020204030204" pitchFamily="34" charset="0"/>
                <a:ea typeface="Calibri" panose="020F0502020204030204" pitchFamily="34" charset="0"/>
                <a:cs typeface="Arial" panose="020B0604020202020204" pitchFamily="34" charset="0"/>
              </a:rPr>
              <a:t>Compensatory Storage Areas</a:t>
            </a:r>
            <a:r>
              <a:rPr lang="en-IE" sz="1800" dirty="0">
                <a:effectLst/>
                <a:latin typeface="Calibri" panose="020F0502020204030204" pitchFamily="34" charset="0"/>
                <a:ea typeface="Calibri" panose="020F0502020204030204" pitchFamily="34" charset="0"/>
                <a:cs typeface="Arial" panose="020B0604020202020204" pitchFamily="34" charset="0"/>
              </a:rPr>
              <a:t>.</a:t>
            </a:r>
            <a:r>
              <a:rPr lang="en-IE" sz="1800" i="1" dirty="0">
                <a:effectLst/>
                <a:latin typeface="Calibri" panose="020F050202020403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444731635"/>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DDAAF4-776C-DACE-E189-BC49022B13D2}"/>
              </a:ext>
            </a:extLst>
          </p:cNvPr>
          <p:cNvSpPr>
            <a:spLocks noGrp="1"/>
          </p:cNvSpPr>
          <p:nvPr>
            <p:ph type="title"/>
          </p:nvPr>
        </p:nvSpPr>
        <p:spPr/>
        <p:txBody>
          <a:bodyPr/>
          <a:lstStyle/>
          <a:p>
            <a:r>
              <a:rPr lang="en-GB" dirty="0"/>
              <a:t>Extreme vulnerability</a:t>
            </a:r>
          </a:p>
        </p:txBody>
      </p:sp>
      <p:pic>
        <p:nvPicPr>
          <p:cNvPr id="4" name="Picture 3" descr="Diagram&#10;&#10;Description automatically generated with medium confidence">
            <a:extLst>
              <a:ext uri="{FF2B5EF4-FFF2-40B4-BE49-F238E27FC236}">
                <a16:creationId xmlns:a16="http://schemas.microsoft.com/office/drawing/2014/main" id="{3028D129-138A-35E1-3526-261156D7B70D}"/>
              </a:ext>
            </a:extLst>
          </p:cNvPr>
          <p:cNvPicPr>
            <a:picLocks noChangeAspect="1"/>
          </p:cNvPicPr>
          <p:nvPr/>
        </p:nvPicPr>
        <p:blipFill>
          <a:blip r:embed="rId2"/>
          <a:stretch>
            <a:fillRect/>
          </a:stretch>
        </p:blipFill>
        <p:spPr>
          <a:xfrm>
            <a:off x="2871354" y="1417638"/>
            <a:ext cx="5981700" cy="3371850"/>
          </a:xfrm>
          <a:prstGeom prst="rect">
            <a:avLst/>
          </a:prstGeom>
          <a:ln>
            <a:solidFill>
              <a:schemeClr val="tx1"/>
            </a:solidFill>
          </a:ln>
        </p:spPr>
      </p:pic>
      <p:sp>
        <p:nvSpPr>
          <p:cNvPr id="6" name="TextBox 5">
            <a:extLst>
              <a:ext uri="{FF2B5EF4-FFF2-40B4-BE49-F238E27FC236}">
                <a16:creationId xmlns:a16="http://schemas.microsoft.com/office/drawing/2014/main" id="{BA9E9315-64AA-EB0C-CF6F-E6EE5E8F1CFC}"/>
              </a:ext>
            </a:extLst>
          </p:cNvPr>
          <p:cNvSpPr txBox="1"/>
          <p:nvPr/>
        </p:nvSpPr>
        <p:spPr>
          <a:xfrm>
            <a:off x="457200" y="4941168"/>
            <a:ext cx="8229600" cy="1004186"/>
          </a:xfrm>
          <a:prstGeom prst="rect">
            <a:avLst/>
          </a:prstGeom>
          <a:noFill/>
        </p:spPr>
        <p:txBody>
          <a:bodyPr wrap="square">
            <a:spAutoFit/>
          </a:bodyPr>
          <a:lstStyle/>
          <a:p>
            <a:pPr algn="just">
              <a:lnSpc>
                <a:spcPct val="107000"/>
              </a:lnSpc>
            </a:pPr>
            <a:r>
              <a:rPr lang="en-IE" sz="1400" b="1" dirty="0">
                <a:effectLst/>
                <a:latin typeface="Calibri" panose="020F0502020204030204" pitchFamily="34" charset="0"/>
                <a:ea typeface="Calibri" panose="020F0502020204030204" pitchFamily="34" charset="0"/>
                <a:cs typeface="Arial" panose="020B0604020202020204" pitchFamily="34" charset="0"/>
              </a:rPr>
              <a:t>Figure 5.10: Overview of OGB23 Jackson’s Bridge and the proximity of the bridge to the elements of the local aquifer, which are close to the surface and considered to be classified as vulnerability: high and vulnerability: extreme. (Source: Geohive, Geological Survey of Ireland, annotated by Tom Phillips + Associates, October 2022.)</a:t>
            </a:r>
            <a:endParaRPr lang="en-GB" sz="1400" dirty="0">
              <a:effectLst/>
              <a:latin typeface="Calibri" panose="020F0502020204030204" pitchFamily="34" charset="0"/>
              <a:ea typeface="Calibri" panose="020F0502020204030204" pitchFamily="34" charset="0"/>
              <a:cs typeface="Arial" panose="020B0604020202020204" pitchFamily="34" charset="0"/>
            </a:endParaRPr>
          </a:p>
        </p:txBody>
      </p:sp>
      <p:cxnSp>
        <p:nvCxnSpPr>
          <p:cNvPr id="3" name="Straight Arrow Connector 2">
            <a:extLst>
              <a:ext uri="{FF2B5EF4-FFF2-40B4-BE49-F238E27FC236}">
                <a16:creationId xmlns:a16="http://schemas.microsoft.com/office/drawing/2014/main" id="{523916A1-4A83-4E7E-C8BA-F2F0C3D5C733}"/>
              </a:ext>
            </a:extLst>
          </p:cNvPr>
          <p:cNvCxnSpPr>
            <a:cxnSpLocks/>
            <a:stCxn id="4" idx="1"/>
          </p:cNvCxnSpPr>
          <p:nvPr/>
        </p:nvCxnSpPr>
        <p:spPr bwMode="auto">
          <a:xfrm>
            <a:off x="2871354" y="3103563"/>
            <a:ext cx="2365664" cy="590982"/>
          </a:xfrm>
          <a:prstGeom prst="straightConnector1">
            <a:avLst/>
          </a:prstGeom>
          <a:noFill/>
          <a:ln w="28575" cap="flat" cmpd="sng" algn="ctr">
            <a:solidFill>
              <a:srgbClr val="C00000"/>
            </a:solidFill>
            <a:prstDash val="solid"/>
            <a:round/>
            <a:headEnd type="none" w="med" len="med"/>
            <a:tailEnd type="triangle"/>
          </a:ln>
          <a:effectLst/>
        </p:spPr>
      </p:cxnSp>
      <p:cxnSp>
        <p:nvCxnSpPr>
          <p:cNvPr id="10" name="Straight Arrow Connector 9">
            <a:extLst>
              <a:ext uri="{FF2B5EF4-FFF2-40B4-BE49-F238E27FC236}">
                <a16:creationId xmlns:a16="http://schemas.microsoft.com/office/drawing/2014/main" id="{B60AC52B-A68A-FB22-FAF4-36F1F5C9318C}"/>
              </a:ext>
            </a:extLst>
          </p:cNvPr>
          <p:cNvCxnSpPr>
            <a:cxnSpLocks/>
            <a:stCxn id="4" idx="1"/>
          </p:cNvCxnSpPr>
          <p:nvPr/>
        </p:nvCxnSpPr>
        <p:spPr bwMode="auto">
          <a:xfrm flipV="1">
            <a:off x="2871354" y="2664261"/>
            <a:ext cx="1746827" cy="439302"/>
          </a:xfrm>
          <a:prstGeom prst="straightConnector1">
            <a:avLst/>
          </a:prstGeom>
          <a:noFill/>
          <a:ln w="28575" cap="flat" cmpd="sng" algn="ctr">
            <a:solidFill>
              <a:srgbClr val="C00000"/>
            </a:solidFill>
            <a:prstDash val="solid"/>
            <a:round/>
            <a:headEnd type="none" w="med" len="med"/>
            <a:tailEnd type="triangle"/>
          </a:ln>
          <a:effectLst/>
        </p:spPr>
      </p:cxnSp>
      <p:sp>
        <p:nvSpPr>
          <p:cNvPr id="16" name="TextBox 15">
            <a:extLst>
              <a:ext uri="{FF2B5EF4-FFF2-40B4-BE49-F238E27FC236}">
                <a16:creationId xmlns:a16="http://schemas.microsoft.com/office/drawing/2014/main" id="{1EB28938-EA40-0C66-77C7-DAE99ED2EDBB}"/>
              </a:ext>
            </a:extLst>
          </p:cNvPr>
          <p:cNvSpPr txBox="1"/>
          <p:nvPr/>
        </p:nvSpPr>
        <p:spPr>
          <a:xfrm>
            <a:off x="588244" y="2869625"/>
            <a:ext cx="1985813" cy="584775"/>
          </a:xfrm>
          <a:prstGeom prst="rect">
            <a:avLst/>
          </a:prstGeom>
          <a:noFill/>
          <a:ln>
            <a:solidFill>
              <a:schemeClr val="tx1"/>
            </a:solidFill>
          </a:ln>
        </p:spPr>
        <p:txBody>
          <a:bodyPr wrap="square" rtlCol="0">
            <a:spAutoFit/>
          </a:bodyPr>
          <a:lstStyle/>
          <a:p>
            <a:r>
              <a:rPr lang="en-GB" sz="1600" dirty="0"/>
              <a:t>Areas of sensitive Karst Landscape </a:t>
            </a:r>
            <a:endParaRPr lang="en-IE" sz="1600" dirty="0"/>
          </a:p>
        </p:txBody>
      </p:sp>
      <p:sp>
        <p:nvSpPr>
          <p:cNvPr id="5" name="TextBox 4">
            <a:extLst>
              <a:ext uri="{FF2B5EF4-FFF2-40B4-BE49-F238E27FC236}">
                <a16:creationId xmlns:a16="http://schemas.microsoft.com/office/drawing/2014/main" id="{678C48D1-633F-DE1E-7090-D403A144D169}"/>
              </a:ext>
            </a:extLst>
          </p:cNvPr>
          <p:cNvSpPr txBox="1"/>
          <p:nvPr/>
        </p:nvSpPr>
        <p:spPr>
          <a:xfrm>
            <a:off x="425302" y="1586023"/>
            <a:ext cx="2099930" cy="7694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100" dirty="0">
                <a:solidFill>
                  <a:srgbClr val="C00000"/>
                </a:solidFill>
                <a:latin typeface="Calibri"/>
                <a:ea typeface="Calibri"/>
                <a:cs typeface="Calibri"/>
              </a:rPr>
              <a:t>The roadway floods the whole way.</a:t>
            </a:r>
          </a:p>
          <a:p>
            <a:endParaRPr lang="en-GB" sz="1100" dirty="0">
              <a:solidFill>
                <a:srgbClr val="C00000"/>
              </a:solidFill>
              <a:latin typeface="Calibri"/>
              <a:ea typeface="Calibri"/>
              <a:cs typeface="Calibri"/>
            </a:endParaRPr>
          </a:p>
          <a:p>
            <a:r>
              <a:rPr lang="en-GB" sz="1100" dirty="0">
                <a:solidFill>
                  <a:srgbClr val="C00000"/>
                </a:solidFill>
                <a:latin typeface="Calibri"/>
                <a:ea typeface="Calibri"/>
                <a:cs typeface="Calibri"/>
              </a:rPr>
              <a:t>It is a further Karst land area.</a:t>
            </a:r>
          </a:p>
        </p:txBody>
      </p:sp>
    </p:spTree>
    <p:extLst>
      <p:ext uri="{BB962C8B-B14F-4D97-AF65-F5344CB8AC3E}">
        <p14:creationId xmlns:p14="http://schemas.microsoft.com/office/powerpoint/2010/main" val="1093479729"/>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67D333-C00F-DB3C-7941-D52CEA905DDC}"/>
              </a:ext>
            </a:extLst>
          </p:cNvPr>
          <p:cNvSpPr>
            <a:spLocks noGrp="1"/>
          </p:cNvSpPr>
          <p:nvPr>
            <p:ph type="title"/>
          </p:nvPr>
        </p:nvSpPr>
        <p:spPr/>
        <p:txBody>
          <a:bodyPr/>
          <a:lstStyle/>
          <a:p>
            <a:r>
              <a:rPr lang="en-GB" dirty="0"/>
              <a:t>No indication of flooding identified. Really?</a:t>
            </a:r>
          </a:p>
        </p:txBody>
      </p:sp>
      <p:pic>
        <p:nvPicPr>
          <p:cNvPr id="4" name="Picture 3" descr="Text&#10;&#10;Description automatically generated">
            <a:extLst>
              <a:ext uri="{FF2B5EF4-FFF2-40B4-BE49-F238E27FC236}">
                <a16:creationId xmlns:a16="http://schemas.microsoft.com/office/drawing/2014/main" id="{BE8C2A33-41A8-CF6A-29CE-447F71CA9938}"/>
              </a:ext>
            </a:extLst>
          </p:cNvPr>
          <p:cNvPicPr>
            <a:picLocks noChangeAspect="1"/>
          </p:cNvPicPr>
          <p:nvPr/>
        </p:nvPicPr>
        <p:blipFill>
          <a:blip r:embed="rId2"/>
          <a:stretch>
            <a:fillRect/>
          </a:stretch>
        </p:blipFill>
        <p:spPr>
          <a:xfrm>
            <a:off x="705964" y="1556792"/>
            <a:ext cx="7732072" cy="1872208"/>
          </a:xfrm>
          <a:prstGeom prst="rect">
            <a:avLst/>
          </a:prstGeom>
          <a:ln>
            <a:solidFill>
              <a:schemeClr val="tx1"/>
            </a:solidFill>
          </a:ln>
        </p:spPr>
      </p:pic>
      <p:sp>
        <p:nvSpPr>
          <p:cNvPr id="6" name="TextBox 5">
            <a:extLst>
              <a:ext uri="{FF2B5EF4-FFF2-40B4-BE49-F238E27FC236}">
                <a16:creationId xmlns:a16="http://schemas.microsoft.com/office/drawing/2014/main" id="{F2AE7D41-93DC-F050-D56B-A06CF2632816}"/>
              </a:ext>
            </a:extLst>
          </p:cNvPr>
          <p:cNvSpPr txBox="1"/>
          <p:nvPr/>
        </p:nvSpPr>
        <p:spPr>
          <a:xfrm>
            <a:off x="323528" y="5661248"/>
            <a:ext cx="8229599" cy="543162"/>
          </a:xfrm>
          <a:prstGeom prst="rect">
            <a:avLst/>
          </a:prstGeom>
          <a:noFill/>
        </p:spPr>
        <p:txBody>
          <a:bodyPr wrap="square">
            <a:spAutoFit/>
          </a:bodyPr>
          <a:lstStyle/>
          <a:p>
            <a:pPr algn="just">
              <a:lnSpc>
                <a:spcPct val="107000"/>
              </a:lnSpc>
            </a:pPr>
            <a:r>
              <a:rPr lang="en-IE" sz="1400" b="1" dirty="0">
                <a:effectLst/>
                <a:latin typeface="Calibri" panose="020F0502020204030204" pitchFamily="34" charset="0"/>
                <a:ea typeface="Calibri" panose="020F0502020204030204" pitchFamily="34" charset="0"/>
                <a:cs typeface="Arial" panose="020B0604020202020204" pitchFamily="34" charset="0"/>
              </a:rPr>
              <a:t>Figure 5.11: Extract from DART West SFRA section 3.7.5 discussing Groundwater Flooding of the proposed Depot site. (Source: DART + West SFRA Document.)</a:t>
            </a:r>
            <a:endParaRPr lang="en-GB" sz="1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 name="TextBox 2">
            <a:extLst>
              <a:ext uri="{FF2B5EF4-FFF2-40B4-BE49-F238E27FC236}">
                <a16:creationId xmlns:a16="http://schemas.microsoft.com/office/drawing/2014/main" id="{2397694A-0C02-BFA8-1AD0-F042EC7FFFD1}"/>
              </a:ext>
            </a:extLst>
          </p:cNvPr>
          <p:cNvSpPr txBox="1"/>
          <p:nvPr/>
        </p:nvSpPr>
        <p:spPr>
          <a:xfrm>
            <a:off x="815162" y="3703674"/>
            <a:ext cx="2516372" cy="7694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100" dirty="0">
                <a:solidFill>
                  <a:srgbClr val="C00000"/>
                </a:solidFill>
                <a:latin typeface="Calibri"/>
                <a:ea typeface="Calibri"/>
                <a:cs typeface="Calibri"/>
              </a:rPr>
              <a:t>Factually incorrect.</a:t>
            </a:r>
          </a:p>
          <a:p>
            <a:endParaRPr lang="en-GB" sz="1100" dirty="0">
              <a:solidFill>
                <a:srgbClr val="C00000"/>
              </a:solidFill>
              <a:latin typeface="Calibri"/>
              <a:ea typeface="Calibri"/>
              <a:cs typeface="Calibri"/>
            </a:endParaRPr>
          </a:p>
          <a:p>
            <a:r>
              <a:rPr lang="en-GB" sz="1100" dirty="0">
                <a:solidFill>
                  <a:srgbClr val="C00000"/>
                </a:solidFill>
                <a:latin typeface="Calibri"/>
                <a:ea typeface="Calibri"/>
                <a:cs typeface="Calibri"/>
              </a:rPr>
              <a:t>Groundwater flooding is typical on Karst areas.</a:t>
            </a:r>
          </a:p>
        </p:txBody>
      </p:sp>
    </p:spTree>
    <p:extLst>
      <p:ext uri="{BB962C8B-B14F-4D97-AF65-F5344CB8AC3E}">
        <p14:creationId xmlns:p14="http://schemas.microsoft.com/office/powerpoint/2010/main" val="596416343"/>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0C1FC5-805B-0A82-5A87-CBBB9689486E}"/>
              </a:ext>
            </a:extLst>
          </p:cNvPr>
          <p:cNvSpPr>
            <a:spLocks noGrp="1"/>
          </p:cNvSpPr>
          <p:nvPr>
            <p:ph type="title"/>
          </p:nvPr>
        </p:nvSpPr>
        <p:spPr/>
        <p:txBody>
          <a:bodyPr/>
          <a:lstStyle/>
          <a:p>
            <a:r>
              <a:rPr lang="en-GB" dirty="0"/>
              <a:t>Compensatory storage versus a natural aquifer</a:t>
            </a:r>
          </a:p>
        </p:txBody>
      </p:sp>
      <p:pic>
        <p:nvPicPr>
          <p:cNvPr id="4" name="Picture 3" descr="Diagram&#10;&#10;Description automatically generated">
            <a:extLst>
              <a:ext uri="{FF2B5EF4-FFF2-40B4-BE49-F238E27FC236}">
                <a16:creationId xmlns:a16="http://schemas.microsoft.com/office/drawing/2014/main" id="{8AA10360-77C0-EF01-B11F-725EDA1594A3}"/>
              </a:ext>
            </a:extLst>
          </p:cNvPr>
          <p:cNvPicPr>
            <a:picLocks noChangeAspect="1"/>
          </p:cNvPicPr>
          <p:nvPr/>
        </p:nvPicPr>
        <p:blipFill>
          <a:blip r:embed="rId2"/>
          <a:stretch>
            <a:fillRect/>
          </a:stretch>
        </p:blipFill>
        <p:spPr>
          <a:xfrm>
            <a:off x="467122" y="1124744"/>
            <a:ext cx="5114900" cy="5114900"/>
          </a:xfrm>
          <a:prstGeom prst="rect">
            <a:avLst/>
          </a:prstGeom>
          <a:ln>
            <a:solidFill>
              <a:schemeClr val="tx1"/>
            </a:solidFill>
          </a:ln>
        </p:spPr>
      </p:pic>
      <p:sp>
        <p:nvSpPr>
          <p:cNvPr id="6" name="TextBox 5">
            <a:extLst>
              <a:ext uri="{FF2B5EF4-FFF2-40B4-BE49-F238E27FC236}">
                <a16:creationId xmlns:a16="http://schemas.microsoft.com/office/drawing/2014/main" id="{EC9B9437-B916-5ACE-0B47-639C515FE948}"/>
              </a:ext>
            </a:extLst>
          </p:cNvPr>
          <p:cNvSpPr txBox="1"/>
          <p:nvPr/>
        </p:nvSpPr>
        <p:spPr>
          <a:xfrm>
            <a:off x="5796136" y="1146101"/>
            <a:ext cx="2900586" cy="2156744"/>
          </a:xfrm>
          <a:prstGeom prst="rect">
            <a:avLst/>
          </a:prstGeom>
          <a:noFill/>
        </p:spPr>
        <p:txBody>
          <a:bodyPr wrap="square">
            <a:spAutoFit/>
          </a:bodyPr>
          <a:lstStyle/>
          <a:p>
            <a:pPr algn="just">
              <a:lnSpc>
                <a:spcPct val="107000"/>
              </a:lnSpc>
            </a:pPr>
            <a:r>
              <a:rPr lang="en-IE" sz="1400" b="1" dirty="0">
                <a:effectLst/>
                <a:latin typeface="Calibri" panose="020F0502020204030204" pitchFamily="34" charset="0"/>
                <a:ea typeface="Calibri" panose="020F0502020204030204" pitchFamily="34" charset="0"/>
                <a:cs typeface="Arial" panose="020B0604020202020204" pitchFamily="34" charset="0"/>
              </a:rPr>
              <a:t>Figure 5.12: Map taken from DART + West SFRA Document showing the proposed </a:t>
            </a:r>
            <a:r>
              <a:rPr lang="en-IE" sz="1400" b="1" i="1" dirty="0">
                <a:effectLst/>
                <a:latin typeface="Calibri" panose="020F0502020204030204" pitchFamily="34" charset="0"/>
                <a:ea typeface="Calibri" panose="020F0502020204030204" pitchFamily="34" charset="0"/>
                <a:cs typeface="Arial" panose="020B0604020202020204" pitchFamily="34" charset="0"/>
              </a:rPr>
              <a:t>Compensatory Storage Areas</a:t>
            </a:r>
            <a:r>
              <a:rPr lang="en-IE" sz="1400" b="1" dirty="0">
                <a:effectLst/>
                <a:latin typeface="Calibri" panose="020F0502020204030204" pitchFamily="34" charset="0"/>
                <a:ea typeface="Calibri" panose="020F0502020204030204" pitchFamily="34" charset="0"/>
                <a:cs typeface="Arial" panose="020B0604020202020204" pitchFamily="34" charset="0"/>
              </a:rPr>
              <a:t> located south of Jackson’s Bridge and directly above a vulnerable aquifer. (Source: DART + West SFRA Document, page 33, annotated by Tom Phillips + Associates, October 2022.)</a:t>
            </a:r>
            <a:endParaRPr lang="en-GB" sz="1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 name="TextBox 2">
            <a:extLst>
              <a:ext uri="{FF2B5EF4-FFF2-40B4-BE49-F238E27FC236}">
                <a16:creationId xmlns:a16="http://schemas.microsoft.com/office/drawing/2014/main" id="{769DFBA6-8C03-6F14-B1C7-3C0E89F9E65D}"/>
              </a:ext>
            </a:extLst>
          </p:cNvPr>
          <p:cNvSpPr txBox="1"/>
          <p:nvPr/>
        </p:nvSpPr>
        <p:spPr>
          <a:xfrm>
            <a:off x="5954232" y="3561907"/>
            <a:ext cx="2348023" cy="6001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100" dirty="0">
                <a:solidFill>
                  <a:srgbClr val="C00000"/>
                </a:solidFill>
                <a:latin typeface="Calibri"/>
                <a:ea typeface="Calibri"/>
                <a:cs typeface="Arial"/>
              </a:rPr>
              <a:t>Blue lines are tunnels under Railways.</a:t>
            </a:r>
          </a:p>
          <a:p>
            <a:r>
              <a:rPr lang="en-GB" sz="1100" dirty="0">
                <a:solidFill>
                  <a:srgbClr val="C00000"/>
                </a:solidFill>
                <a:latin typeface="Calibri"/>
                <a:ea typeface="Calibri"/>
                <a:cs typeface="Arial"/>
              </a:rPr>
              <a:t>The river isn't opened to help release.</a:t>
            </a:r>
          </a:p>
          <a:p>
            <a:r>
              <a:rPr lang="en-GB" sz="1100" dirty="0">
                <a:solidFill>
                  <a:srgbClr val="C00000"/>
                </a:solidFill>
                <a:latin typeface="Calibri"/>
                <a:ea typeface="Calibri"/>
                <a:cs typeface="Arial"/>
              </a:rPr>
              <a:t>Analysis is flawed.</a:t>
            </a:r>
            <a:endParaRPr lang="en-GB" sz="1100" dirty="0">
              <a:solidFill>
                <a:srgbClr val="C00000"/>
              </a:solidFill>
              <a:latin typeface="Calibri"/>
              <a:ea typeface="Calibri"/>
              <a:cs typeface="Arial" panose="020B0604020202020204" pitchFamily="34" charset="0"/>
            </a:endParaRPr>
          </a:p>
        </p:txBody>
      </p:sp>
    </p:spTree>
    <p:extLst>
      <p:ext uri="{BB962C8B-B14F-4D97-AF65-F5344CB8AC3E}">
        <p14:creationId xmlns:p14="http://schemas.microsoft.com/office/powerpoint/2010/main" val="681903161"/>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4CF87E-EBDE-3976-2EA7-C37C8715DBEF}"/>
              </a:ext>
            </a:extLst>
          </p:cNvPr>
          <p:cNvSpPr>
            <a:spLocks noGrp="1"/>
          </p:cNvSpPr>
          <p:nvPr>
            <p:ph type="title"/>
          </p:nvPr>
        </p:nvSpPr>
        <p:spPr/>
        <p:txBody>
          <a:bodyPr/>
          <a:lstStyle/>
          <a:p>
            <a:r>
              <a:rPr lang="en-GB" dirty="0"/>
              <a:t>How will flooding be controlled?</a:t>
            </a:r>
          </a:p>
        </p:txBody>
      </p:sp>
      <p:pic>
        <p:nvPicPr>
          <p:cNvPr id="4" name="Picture 3" descr="Map&#10;&#10;Description automatically generated">
            <a:extLst>
              <a:ext uri="{FF2B5EF4-FFF2-40B4-BE49-F238E27FC236}">
                <a16:creationId xmlns:a16="http://schemas.microsoft.com/office/drawing/2014/main" id="{F019BF1D-DBB5-DFD8-C02D-24FED97AD9F0}"/>
              </a:ext>
            </a:extLst>
          </p:cNvPr>
          <p:cNvPicPr>
            <a:picLocks noChangeAspect="1"/>
          </p:cNvPicPr>
          <p:nvPr/>
        </p:nvPicPr>
        <p:blipFill rotWithShape="1">
          <a:blip r:embed="rId2"/>
          <a:srcRect b="5087"/>
          <a:stretch/>
        </p:blipFill>
        <p:spPr bwMode="auto">
          <a:xfrm>
            <a:off x="461764" y="1052736"/>
            <a:ext cx="5170398" cy="5226144"/>
          </a:xfrm>
          <a:prstGeom prst="rect">
            <a:avLst/>
          </a:prstGeom>
          <a:ln w="9525" cap="flat" cmpd="sng" algn="ctr">
            <a:solidFill>
              <a:sysClr val="windowText" lastClr="000000"/>
            </a:solidFill>
            <a:prstDash val="solid"/>
            <a:round/>
            <a:headEnd type="none" w="med" len="med"/>
            <a:tailEnd type="none" w="med" len="med"/>
            <a:extLst>
              <a:ext uri="{C807C97D-BFC1-408E-A445-0C87EB9F89A2}">
                <ask:lineSketchStyleProps xmlns:ask="http://schemas.microsoft.com/office/drawing/2018/sketchyshapes" sd="0">
                  <a:custGeom>
                    <a:avLst/>
                    <a:gdLst/>
                    <a:ahLst/>
                    <a:cxnLst/>
                    <a:rect l="0" t="0" r="0" b="0"/>
                    <a:pathLst/>
                  </a:custGeom>
                  <ask:type/>
                </ask:lineSketchStyleProps>
              </a:ext>
            </a:extLst>
          </a:ln>
          <a:extLst>
            <a:ext uri="{53640926-AAD7-44D8-BBD7-CCE9431645EC}">
              <a14:shadowObscured xmlns:a14="http://schemas.microsoft.com/office/drawing/2010/main"/>
            </a:ext>
          </a:extLst>
        </p:spPr>
      </p:pic>
      <p:sp>
        <p:nvSpPr>
          <p:cNvPr id="6" name="TextBox 5">
            <a:extLst>
              <a:ext uri="{FF2B5EF4-FFF2-40B4-BE49-F238E27FC236}">
                <a16:creationId xmlns:a16="http://schemas.microsoft.com/office/drawing/2014/main" id="{7D960285-8257-5DD1-96A7-70A6E78E2EDA}"/>
              </a:ext>
            </a:extLst>
          </p:cNvPr>
          <p:cNvSpPr txBox="1"/>
          <p:nvPr/>
        </p:nvSpPr>
        <p:spPr>
          <a:xfrm>
            <a:off x="5940152" y="1556792"/>
            <a:ext cx="2742084" cy="1465209"/>
          </a:xfrm>
          <a:prstGeom prst="rect">
            <a:avLst/>
          </a:prstGeom>
          <a:noFill/>
        </p:spPr>
        <p:txBody>
          <a:bodyPr wrap="square">
            <a:spAutoFit/>
          </a:bodyPr>
          <a:lstStyle/>
          <a:p>
            <a:pPr algn="just">
              <a:lnSpc>
                <a:spcPct val="107000"/>
              </a:lnSpc>
            </a:pPr>
            <a:r>
              <a:rPr lang="en-IE" sz="1400" b="1" dirty="0">
                <a:effectLst/>
                <a:latin typeface="Calibri" panose="020F0502020204030204" pitchFamily="34" charset="0"/>
                <a:ea typeface="Calibri" panose="020F0502020204030204" pitchFamily="34" charset="0"/>
                <a:cs typeface="Arial" panose="020B0604020202020204" pitchFamily="34" charset="0"/>
              </a:rPr>
              <a:t>Figure 5.13: Overview of the proposed water attenuation storage areas located at the north-western portion of the Depot site. (Source:  SART + West SFRA Document, page 34.)</a:t>
            </a:r>
            <a:endParaRPr lang="en-GB" sz="1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 name="TextBox 2">
            <a:extLst>
              <a:ext uri="{FF2B5EF4-FFF2-40B4-BE49-F238E27FC236}">
                <a16:creationId xmlns:a16="http://schemas.microsoft.com/office/drawing/2014/main" id="{FF6B55ED-88B4-6406-FFE3-746B4B5B772C}"/>
              </a:ext>
            </a:extLst>
          </p:cNvPr>
          <p:cNvSpPr txBox="1"/>
          <p:nvPr/>
        </p:nvSpPr>
        <p:spPr>
          <a:xfrm>
            <a:off x="5998534" y="3313814"/>
            <a:ext cx="2693581" cy="7694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100" dirty="0">
                <a:solidFill>
                  <a:srgbClr val="C00000"/>
                </a:solidFill>
                <a:latin typeface="Calibri"/>
                <a:ea typeface="Calibri"/>
                <a:cs typeface="Calibri"/>
              </a:rPr>
              <a:t>No analysis on 16 hectares.</a:t>
            </a:r>
          </a:p>
          <a:p>
            <a:r>
              <a:rPr lang="en-GB" sz="1100" dirty="0">
                <a:solidFill>
                  <a:srgbClr val="C00000"/>
                </a:solidFill>
                <a:latin typeface="Calibri"/>
                <a:ea typeface="Calibri"/>
                <a:cs typeface="Calibri"/>
              </a:rPr>
              <a:t>Flow control mechanism.</a:t>
            </a:r>
          </a:p>
          <a:p>
            <a:r>
              <a:rPr lang="en-GB" sz="1100" dirty="0">
                <a:solidFill>
                  <a:srgbClr val="C00000"/>
                </a:solidFill>
                <a:latin typeface="Calibri"/>
                <a:ea typeface="Calibri"/>
                <a:cs typeface="Calibri"/>
              </a:rPr>
              <a:t>Section excavated into ground – how will they control flooding.</a:t>
            </a:r>
          </a:p>
        </p:txBody>
      </p:sp>
    </p:spTree>
    <p:extLst>
      <p:ext uri="{BB962C8B-B14F-4D97-AF65-F5344CB8AC3E}">
        <p14:creationId xmlns:p14="http://schemas.microsoft.com/office/powerpoint/2010/main" val="1670146631"/>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A45654-12E4-36FE-EFC8-C97B38E0A046}"/>
              </a:ext>
            </a:extLst>
          </p:cNvPr>
          <p:cNvSpPr>
            <a:spLocks noGrp="1"/>
          </p:cNvSpPr>
          <p:nvPr>
            <p:ph type="title"/>
          </p:nvPr>
        </p:nvSpPr>
        <p:spPr/>
        <p:txBody>
          <a:bodyPr/>
          <a:lstStyle/>
          <a:p>
            <a:r>
              <a:rPr lang="en-GB" dirty="0"/>
              <a:t>Existing scenario: M4 floods</a:t>
            </a:r>
          </a:p>
        </p:txBody>
      </p:sp>
      <p:pic>
        <p:nvPicPr>
          <p:cNvPr id="4" name="Picture 3" descr="Map&#10;&#10;Description automatically generated">
            <a:extLst>
              <a:ext uri="{FF2B5EF4-FFF2-40B4-BE49-F238E27FC236}">
                <a16:creationId xmlns:a16="http://schemas.microsoft.com/office/drawing/2014/main" id="{2316C914-898E-8A5A-C642-6B895ADD38BC}"/>
              </a:ext>
            </a:extLst>
          </p:cNvPr>
          <p:cNvPicPr>
            <a:picLocks noChangeAspect="1"/>
          </p:cNvPicPr>
          <p:nvPr/>
        </p:nvPicPr>
        <p:blipFill>
          <a:blip r:embed="rId2"/>
          <a:stretch>
            <a:fillRect/>
          </a:stretch>
        </p:blipFill>
        <p:spPr>
          <a:xfrm>
            <a:off x="1475656" y="1110533"/>
            <a:ext cx="6519972" cy="4636934"/>
          </a:xfrm>
          <a:prstGeom prst="rect">
            <a:avLst/>
          </a:prstGeom>
          <a:ln>
            <a:solidFill>
              <a:schemeClr val="tx1"/>
            </a:solidFill>
          </a:ln>
        </p:spPr>
      </p:pic>
      <p:sp>
        <p:nvSpPr>
          <p:cNvPr id="5" name="TextBox 4">
            <a:extLst>
              <a:ext uri="{FF2B5EF4-FFF2-40B4-BE49-F238E27FC236}">
                <a16:creationId xmlns:a16="http://schemas.microsoft.com/office/drawing/2014/main" id="{95E4A894-EBB3-EAC9-4D38-A39AEAD36D5F}"/>
              </a:ext>
            </a:extLst>
          </p:cNvPr>
          <p:cNvSpPr txBox="1"/>
          <p:nvPr/>
        </p:nvSpPr>
        <p:spPr>
          <a:xfrm>
            <a:off x="174339" y="5961007"/>
            <a:ext cx="8795320" cy="312650"/>
          </a:xfrm>
          <a:prstGeom prst="rect">
            <a:avLst/>
          </a:prstGeom>
          <a:noFill/>
        </p:spPr>
        <p:txBody>
          <a:bodyPr wrap="square">
            <a:spAutoFit/>
          </a:bodyPr>
          <a:lstStyle/>
          <a:p>
            <a:pPr algn="just">
              <a:lnSpc>
                <a:spcPct val="107000"/>
              </a:lnSpc>
            </a:pPr>
            <a:r>
              <a:rPr lang="en-IE" sz="1400" b="1" dirty="0">
                <a:effectLst/>
                <a:latin typeface="Calibri" panose="020F0502020204030204" pitchFamily="34" charset="0"/>
                <a:ea typeface="Calibri" panose="020F0502020204030204" pitchFamily="34" charset="0"/>
                <a:cs typeface="Arial" panose="020B0604020202020204" pitchFamily="34" charset="0"/>
              </a:rPr>
              <a:t>Figure 5.16: Existing Climate Change Scenario. (Source:  DART + West SFRA Document.)</a:t>
            </a:r>
            <a:endParaRPr lang="en-GB" sz="1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8743122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3D488A-81AD-857A-3FA7-FD645D3CD94B}"/>
              </a:ext>
            </a:extLst>
          </p:cNvPr>
          <p:cNvSpPr>
            <a:spLocks noGrp="1"/>
          </p:cNvSpPr>
          <p:nvPr>
            <p:ph type="title"/>
          </p:nvPr>
        </p:nvSpPr>
        <p:spPr/>
        <p:txBody>
          <a:bodyPr/>
          <a:lstStyle/>
          <a:p>
            <a:r>
              <a:rPr lang="en-GB" dirty="0"/>
              <a:t>Heritage items will be removed/affected</a:t>
            </a:r>
          </a:p>
        </p:txBody>
      </p:sp>
      <p:pic>
        <p:nvPicPr>
          <p:cNvPr id="4" name="Picture 3" descr="Diagram&#10;&#10;Description automatically generated with low confidence">
            <a:extLst>
              <a:ext uri="{FF2B5EF4-FFF2-40B4-BE49-F238E27FC236}">
                <a16:creationId xmlns:a16="http://schemas.microsoft.com/office/drawing/2014/main" id="{667583AF-9C4C-F1CC-7712-FAE426F64499}"/>
              </a:ext>
            </a:extLst>
          </p:cNvPr>
          <p:cNvPicPr>
            <a:picLocks noChangeAspect="1"/>
          </p:cNvPicPr>
          <p:nvPr/>
        </p:nvPicPr>
        <p:blipFill>
          <a:blip r:embed="rId2"/>
          <a:stretch>
            <a:fillRect/>
          </a:stretch>
        </p:blipFill>
        <p:spPr>
          <a:xfrm>
            <a:off x="457200" y="1196752"/>
            <a:ext cx="8229600" cy="4209656"/>
          </a:xfrm>
          <a:prstGeom prst="rect">
            <a:avLst/>
          </a:prstGeom>
        </p:spPr>
      </p:pic>
      <p:sp>
        <p:nvSpPr>
          <p:cNvPr id="6" name="TextBox 5">
            <a:extLst>
              <a:ext uri="{FF2B5EF4-FFF2-40B4-BE49-F238E27FC236}">
                <a16:creationId xmlns:a16="http://schemas.microsoft.com/office/drawing/2014/main" id="{E03236DC-9A29-1916-BB6D-CC1DB36905FB}"/>
              </a:ext>
            </a:extLst>
          </p:cNvPr>
          <p:cNvSpPr txBox="1"/>
          <p:nvPr/>
        </p:nvSpPr>
        <p:spPr>
          <a:xfrm>
            <a:off x="395536" y="5517232"/>
            <a:ext cx="8229600" cy="773673"/>
          </a:xfrm>
          <a:prstGeom prst="rect">
            <a:avLst/>
          </a:prstGeom>
          <a:noFill/>
        </p:spPr>
        <p:txBody>
          <a:bodyPr wrap="square">
            <a:spAutoFit/>
          </a:bodyPr>
          <a:lstStyle/>
          <a:p>
            <a:pPr algn="just">
              <a:lnSpc>
                <a:spcPct val="107000"/>
              </a:lnSpc>
            </a:pPr>
            <a:r>
              <a:rPr lang="en-IE" sz="1400" b="1" dirty="0">
                <a:effectLst/>
                <a:latin typeface="Calibri" panose="020F0502020204030204" pitchFamily="34" charset="0"/>
                <a:ea typeface="Calibri" panose="020F0502020204030204" pitchFamily="34" charset="0"/>
                <a:cs typeface="Arial" panose="020B0604020202020204" pitchFamily="34" charset="0"/>
              </a:rPr>
              <a:t>Figure 2.3: Overview of Maws Farm lands and proposed segment of lands to be used for the development of the DART EMU Depot and the location of Bailey’s Bridge. (Source: Google Maps, annotated by Tom Phillips + Associates, October 2022.)</a:t>
            </a:r>
            <a:endParaRPr lang="en-GB" sz="1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714678499"/>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C20C66-9253-EA17-571F-FF5805F1EF88}"/>
              </a:ext>
            </a:extLst>
          </p:cNvPr>
          <p:cNvSpPr>
            <a:spLocks noGrp="1"/>
          </p:cNvSpPr>
          <p:nvPr>
            <p:ph type="title"/>
          </p:nvPr>
        </p:nvSpPr>
        <p:spPr/>
        <p:txBody>
          <a:bodyPr/>
          <a:lstStyle/>
          <a:p>
            <a:r>
              <a:rPr lang="en-GB" dirty="0"/>
              <a:t>Proposal: displacement, but no effect on M4?</a:t>
            </a:r>
          </a:p>
        </p:txBody>
      </p:sp>
      <p:pic>
        <p:nvPicPr>
          <p:cNvPr id="4" name="Picture 3" descr="Map&#10;&#10;Description automatically generated">
            <a:extLst>
              <a:ext uri="{FF2B5EF4-FFF2-40B4-BE49-F238E27FC236}">
                <a16:creationId xmlns:a16="http://schemas.microsoft.com/office/drawing/2014/main" id="{E9790D26-F77E-75F8-C20E-30BCB49416AB}"/>
              </a:ext>
            </a:extLst>
          </p:cNvPr>
          <p:cNvPicPr>
            <a:picLocks noChangeAspect="1"/>
          </p:cNvPicPr>
          <p:nvPr/>
        </p:nvPicPr>
        <p:blipFill>
          <a:blip r:embed="rId2"/>
          <a:stretch>
            <a:fillRect/>
          </a:stretch>
        </p:blipFill>
        <p:spPr>
          <a:xfrm>
            <a:off x="1815465" y="1474470"/>
            <a:ext cx="5513070" cy="3909060"/>
          </a:xfrm>
          <a:prstGeom prst="rect">
            <a:avLst/>
          </a:prstGeom>
        </p:spPr>
      </p:pic>
      <p:sp>
        <p:nvSpPr>
          <p:cNvPr id="6" name="TextBox 5">
            <a:extLst>
              <a:ext uri="{FF2B5EF4-FFF2-40B4-BE49-F238E27FC236}">
                <a16:creationId xmlns:a16="http://schemas.microsoft.com/office/drawing/2014/main" id="{72303453-6E3B-935D-70A3-030D39387FD5}"/>
              </a:ext>
            </a:extLst>
          </p:cNvPr>
          <p:cNvSpPr txBox="1"/>
          <p:nvPr/>
        </p:nvSpPr>
        <p:spPr>
          <a:xfrm>
            <a:off x="432023" y="5877272"/>
            <a:ext cx="8795320" cy="312650"/>
          </a:xfrm>
          <a:prstGeom prst="rect">
            <a:avLst/>
          </a:prstGeom>
          <a:noFill/>
        </p:spPr>
        <p:txBody>
          <a:bodyPr wrap="square">
            <a:spAutoFit/>
          </a:bodyPr>
          <a:lstStyle/>
          <a:p>
            <a:pPr algn="just">
              <a:lnSpc>
                <a:spcPct val="107000"/>
              </a:lnSpc>
            </a:pPr>
            <a:r>
              <a:rPr lang="en-IE" sz="1400" b="1" dirty="0">
                <a:effectLst/>
                <a:latin typeface="Calibri" panose="020F0502020204030204" pitchFamily="34" charset="0"/>
                <a:ea typeface="Calibri" panose="020F0502020204030204" pitchFamily="34" charset="0"/>
                <a:cs typeface="Arial" panose="020B0604020202020204" pitchFamily="34" charset="0"/>
              </a:rPr>
              <a:t>Figure 5.16: Post Development Climate Change Scenario. (Source: DART + West SFRA Document.)</a:t>
            </a:r>
            <a:endParaRPr lang="en-GB" sz="1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535619515"/>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10F506-CFF5-E1CC-1A72-E0EB476C9CE0}"/>
              </a:ext>
            </a:extLst>
          </p:cNvPr>
          <p:cNvSpPr>
            <a:spLocks noGrp="1"/>
          </p:cNvSpPr>
          <p:nvPr>
            <p:ph type="title"/>
          </p:nvPr>
        </p:nvSpPr>
        <p:spPr/>
        <p:txBody>
          <a:bodyPr/>
          <a:lstStyle/>
          <a:p>
            <a:r>
              <a:rPr lang="en-GB" dirty="0"/>
              <a:t>What is absent?</a:t>
            </a:r>
          </a:p>
        </p:txBody>
      </p:sp>
      <p:pic>
        <p:nvPicPr>
          <p:cNvPr id="4" name="Picture 3" descr="Table&#10;&#10;Description automatically generated">
            <a:extLst>
              <a:ext uri="{FF2B5EF4-FFF2-40B4-BE49-F238E27FC236}">
                <a16:creationId xmlns:a16="http://schemas.microsoft.com/office/drawing/2014/main" id="{4605B704-F454-D4B4-7504-FFA4245B006A}"/>
              </a:ext>
            </a:extLst>
          </p:cNvPr>
          <p:cNvPicPr>
            <a:picLocks noChangeAspect="1"/>
          </p:cNvPicPr>
          <p:nvPr/>
        </p:nvPicPr>
        <p:blipFill>
          <a:blip r:embed="rId2"/>
          <a:stretch>
            <a:fillRect/>
          </a:stretch>
        </p:blipFill>
        <p:spPr>
          <a:xfrm>
            <a:off x="1691681" y="1268760"/>
            <a:ext cx="5955860" cy="4007348"/>
          </a:xfrm>
          <a:prstGeom prst="rect">
            <a:avLst/>
          </a:prstGeom>
        </p:spPr>
      </p:pic>
    </p:spTree>
    <p:extLst>
      <p:ext uri="{BB962C8B-B14F-4D97-AF65-F5344CB8AC3E}">
        <p14:creationId xmlns:p14="http://schemas.microsoft.com/office/powerpoint/2010/main" val="534515248"/>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E0C55-D1B6-20F9-A62D-854B54B588E2}"/>
              </a:ext>
            </a:extLst>
          </p:cNvPr>
          <p:cNvSpPr>
            <a:spLocks noGrp="1"/>
          </p:cNvSpPr>
          <p:nvPr>
            <p:ph type="title"/>
          </p:nvPr>
        </p:nvSpPr>
        <p:spPr/>
        <p:txBody>
          <a:bodyPr/>
          <a:lstStyle/>
          <a:p>
            <a:r>
              <a:rPr lang="en-GB" dirty="0"/>
              <a:t>Is flooding such a low priority?</a:t>
            </a:r>
          </a:p>
        </p:txBody>
      </p:sp>
      <p:graphicFrame>
        <p:nvGraphicFramePr>
          <p:cNvPr id="4" name="Table 3">
            <a:extLst>
              <a:ext uri="{FF2B5EF4-FFF2-40B4-BE49-F238E27FC236}">
                <a16:creationId xmlns:a16="http://schemas.microsoft.com/office/drawing/2014/main" id="{C39ED55B-8A67-5760-EF0E-91313EE355F3}"/>
              </a:ext>
            </a:extLst>
          </p:cNvPr>
          <p:cNvGraphicFramePr>
            <a:graphicFrameLocks noGrp="1"/>
          </p:cNvGraphicFramePr>
          <p:nvPr/>
        </p:nvGraphicFramePr>
        <p:xfrm>
          <a:off x="971600" y="1484784"/>
          <a:ext cx="7200800" cy="2304256"/>
        </p:xfrm>
        <a:graphic>
          <a:graphicData uri="http://schemas.openxmlformats.org/drawingml/2006/table">
            <a:tbl>
              <a:tblPr firstRow="1" firstCol="1" bandRow="1">
                <a:tableStyleId>{5C22544A-7EE6-4342-B048-85BDC9FD1C3A}</a:tableStyleId>
              </a:tblPr>
              <a:tblGrid>
                <a:gridCol w="1076856">
                  <a:extLst>
                    <a:ext uri="{9D8B030D-6E8A-4147-A177-3AD203B41FA5}">
                      <a16:colId xmlns:a16="http://schemas.microsoft.com/office/drawing/2014/main" val="3878629874"/>
                    </a:ext>
                  </a:extLst>
                </a:gridCol>
                <a:gridCol w="765013">
                  <a:extLst>
                    <a:ext uri="{9D8B030D-6E8A-4147-A177-3AD203B41FA5}">
                      <a16:colId xmlns:a16="http://schemas.microsoft.com/office/drawing/2014/main" val="3670006207"/>
                    </a:ext>
                  </a:extLst>
                </a:gridCol>
                <a:gridCol w="765013">
                  <a:extLst>
                    <a:ext uri="{9D8B030D-6E8A-4147-A177-3AD203B41FA5}">
                      <a16:colId xmlns:a16="http://schemas.microsoft.com/office/drawing/2014/main" val="3019462237"/>
                    </a:ext>
                  </a:extLst>
                </a:gridCol>
                <a:gridCol w="765013">
                  <a:extLst>
                    <a:ext uri="{9D8B030D-6E8A-4147-A177-3AD203B41FA5}">
                      <a16:colId xmlns:a16="http://schemas.microsoft.com/office/drawing/2014/main" val="579119531"/>
                    </a:ext>
                  </a:extLst>
                </a:gridCol>
                <a:gridCol w="765781">
                  <a:extLst>
                    <a:ext uri="{9D8B030D-6E8A-4147-A177-3AD203B41FA5}">
                      <a16:colId xmlns:a16="http://schemas.microsoft.com/office/drawing/2014/main" val="2113692854"/>
                    </a:ext>
                  </a:extLst>
                </a:gridCol>
                <a:gridCol w="765781">
                  <a:extLst>
                    <a:ext uri="{9D8B030D-6E8A-4147-A177-3AD203B41FA5}">
                      <a16:colId xmlns:a16="http://schemas.microsoft.com/office/drawing/2014/main" val="2258966043"/>
                    </a:ext>
                  </a:extLst>
                </a:gridCol>
                <a:gridCol w="765781">
                  <a:extLst>
                    <a:ext uri="{9D8B030D-6E8A-4147-A177-3AD203B41FA5}">
                      <a16:colId xmlns:a16="http://schemas.microsoft.com/office/drawing/2014/main" val="2030091148"/>
                    </a:ext>
                  </a:extLst>
                </a:gridCol>
                <a:gridCol w="765781">
                  <a:extLst>
                    <a:ext uri="{9D8B030D-6E8A-4147-A177-3AD203B41FA5}">
                      <a16:colId xmlns:a16="http://schemas.microsoft.com/office/drawing/2014/main" val="1434047543"/>
                    </a:ext>
                  </a:extLst>
                </a:gridCol>
                <a:gridCol w="765781">
                  <a:extLst>
                    <a:ext uri="{9D8B030D-6E8A-4147-A177-3AD203B41FA5}">
                      <a16:colId xmlns:a16="http://schemas.microsoft.com/office/drawing/2014/main" val="3975686113"/>
                    </a:ext>
                  </a:extLst>
                </a:gridCol>
              </a:tblGrid>
              <a:tr h="1839887">
                <a:tc>
                  <a:txBody>
                    <a:bodyPr/>
                    <a:lstStyle/>
                    <a:p>
                      <a:pPr marL="457200" algn="l">
                        <a:lnSpc>
                          <a:spcPct val="107000"/>
                        </a:lnSpc>
                      </a:pPr>
                      <a:r>
                        <a:rPr lang="en-GB" sz="1100" dirty="0">
                          <a:effectLst/>
                        </a:rPr>
                        <a:t> </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71755" marR="71755" algn="l">
                        <a:lnSpc>
                          <a:spcPct val="107000"/>
                        </a:lnSpc>
                        <a:spcAft>
                          <a:spcPts val="0"/>
                        </a:spcAft>
                      </a:pPr>
                      <a:r>
                        <a:rPr lang="en-GB" sz="1100" dirty="0">
                          <a:effectLst/>
                        </a:rPr>
                        <a:t>Drogheda South</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vert="vert270" anchor="ctr"/>
                </a:tc>
                <a:tc>
                  <a:txBody>
                    <a:bodyPr/>
                    <a:lstStyle/>
                    <a:p>
                      <a:pPr marL="71755" marR="71755" algn="l">
                        <a:lnSpc>
                          <a:spcPct val="107000"/>
                        </a:lnSpc>
                        <a:spcAft>
                          <a:spcPts val="0"/>
                        </a:spcAft>
                      </a:pPr>
                      <a:r>
                        <a:rPr lang="en-GB" sz="1100" dirty="0">
                          <a:effectLst/>
                        </a:rPr>
                        <a:t>Drogheda North</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vert="vert270" anchor="ctr"/>
                </a:tc>
                <a:tc>
                  <a:txBody>
                    <a:bodyPr/>
                    <a:lstStyle/>
                    <a:p>
                      <a:pPr marL="71755" marR="71755" algn="l">
                        <a:lnSpc>
                          <a:spcPct val="107000"/>
                        </a:lnSpc>
                        <a:spcAft>
                          <a:spcPts val="0"/>
                        </a:spcAft>
                      </a:pPr>
                      <a:r>
                        <a:rPr lang="en-GB" sz="1100" dirty="0">
                          <a:effectLst/>
                        </a:rPr>
                        <a:t>Maynooth East</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vert="vert270" anchor="ctr"/>
                </a:tc>
                <a:tc>
                  <a:txBody>
                    <a:bodyPr/>
                    <a:lstStyle/>
                    <a:p>
                      <a:pPr marL="71755" marR="71755" algn="l">
                        <a:lnSpc>
                          <a:spcPct val="107000"/>
                        </a:lnSpc>
                        <a:spcAft>
                          <a:spcPts val="0"/>
                        </a:spcAft>
                      </a:pPr>
                      <a:r>
                        <a:rPr lang="en-GB" sz="1100" dirty="0">
                          <a:effectLst/>
                        </a:rPr>
                        <a:t>Maynooth West</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vert="vert270" anchor="ctr"/>
                </a:tc>
                <a:tc>
                  <a:txBody>
                    <a:bodyPr/>
                    <a:lstStyle/>
                    <a:p>
                      <a:pPr marL="71755" marR="71755" algn="l">
                        <a:lnSpc>
                          <a:spcPct val="107000"/>
                        </a:lnSpc>
                        <a:spcAft>
                          <a:spcPts val="0"/>
                        </a:spcAft>
                      </a:pPr>
                      <a:r>
                        <a:rPr lang="en-GB" sz="1100" dirty="0">
                          <a:effectLst/>
                        </a:rPr>
                        <a:t>M3 Parkway South</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vert="vert270" anchor="ctr"/>
                </a:tc>
                <a:tc>
                  <a:txBody>
                    <a:bodyPr/>
                    <a:lstStyle/>
                    <a:p>
                      <a:pPr marL="71755" marR="71755" algn="l">
                        <a:lnSpc>
                          <a:spcPct val="107000"/>
                        </a:lnSpc>
                        <a:spcAft>
                          <a:spcPts val="0"/>
                        </a:spcAft>
                      </a:pPr>
                      <a:r>
                        <a:rPr lang="en-GB" sz="1100" dirty="0">
                          <a:effectLst/>
                        </a:rPr>
                        <a:t>M3 Parkway North</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vert="vert270" anchor="ctr"/>
                </a:tc>
                <a:tc>
                  <a:txBody>
                    <a:bodyPr/>
                    <a:lstStyle/>
                    <a:p>
                      <a:pPr marL="71755" marR="71755" algn="l">
                        <a:lnSpc>
                          <a:spcPct val="107000"/>
                        </a:lnSpc>
                        <a:spcAft>
                          <a:spcPts val="0"/>
                        </a:spcAft>
                      </a:pPr>
                      <a:r>
                        <a:rPr lang="en-GB" sz="1100" dirty="0">
                          <a:effectLst/>
                        </a:rPr>
                        <a:t>Hazelhatch East</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vert="vert270" anchor="ctr"/>
                </a:tc>
                <a:tc>
                  <a:txBody>
                    <a:bodyPr/>
                    <a:lstStyle/>
                    <a:p>
                      <a:pPr marL="71755" marR="71755" algn="l">
                        <a:lnSpc>
                          <a:spcPct val="107000"/>
                        </a:lnSpc>
                        <a:spcAft>
                          <a:spcPts val="0"/>
                        </a:spcAft>
                      </a:pPr>
                      <a:r>
                        <a:rPr lang="en-GB" sz="1100" dirty="0">
                          <a:effectLst/>
                        </a:rPr>
                        <a:t>Hazelhatch West</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vert="vert270" anchor="ctr"/>
                </a:tc>
                <a:extLst>
                  <a:ext uri="{0D108BD9-81ED-4DB2-BD59-A6C34878D82A}">
                    <a16:rowId xmlns:a16="http://schemas.microsoft.com/office/drawing/2014/main" val="203403963"/>
                  </a:ext>
                </a:extLst>
              </a:tr>
              <a:tr h="464369">
                <a:tc>
                  <a:txBody>
                    <a:bodyPr/>
                    <a:lstStyle/>
                    <a:p>
                      <a:pPr>
                        <a:spcBef>
                          <a:spcPts val="1200"/>
                        </a:spcBef>
                        <a:spcAft>
                          <a:spcPts val="1200"/>
                        </a:spcAft>
                      </a:pPr>
                      <a:r>
                        <a:rPr lang="en-GB" sz="1100" dirty="0">
                          <a:effectLst/>
                        </a:rPr>
                        <a:t>Flood Zone </a:t>
                      </a:r>
                      <a:endParaRPr lang="en-GB" sz="12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457200" algn="ctr">
                        <a:lnSpc>
                          <a:spcPct val="107000"/>
                        </a:lnSpc>
                      </a:pPr>
                      <a:r>
                        <a:rPr lang="en-GB" sz="1100" dirty="0">
                          <a:effectLst/>
                        </a:rPr>
                        <a:t>A</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457200" algn="ctr">
                        <a:lnSpc>
                          <a:spcPct val="107000"/>
                        </a:lnSpc>
                      </a:pPr>
                      <a:r>
                        <a:rPr lang="en-GB" sz="1100" dirty="0">
                          <a:effectLst/>
                        </a:rPr>
                        <a:t>A</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457200" algn="ctr">
                        <a:lnSpc>
                          <a:spcPct val="107000"/>
                        </a:lnSpc>
                      </a:pPr>
                      <a:r>
                        <a:rPr lang="en-GB" sz="1100" dirty="0">
                          <a:effectLst/>
                        </a:rPr>
                        <a:t>A</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457200" algn="ctr">
                        <a:lnSpc>
                          <a:spcPct val="107000"/>
                        </a:lnSpc>
                      </a:pPr>
                      <a:r>
                        <a:rPr lang="en-GB" sz="1100" dirty="0">
                          <a:effectLst/>
                        </a:rPr>
                        <a:t>A</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457200" algn="ctr">
                        <a:lnSpc>
                          <a:spcPct val="107000"/>
                        </a:lnSpc>
                      </a:pPr>
                      <a:r>
                        <a:rPr lang="en-GB" sz="1100" dirty="0">
                          <a:effectLst/>
                        </a:rPr>
                        <a:t>A</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457200" algn="ctr">
                        <a:lnSpc>
                          <a:spcPct val="107000"/>
                        </a:lnSpc>
                      </a:pPr>
                      <a:r>
                        <a:rPr lang="en-GB" sz="1100" dirty="0">
                          <a:effectLst/>
                        </a:rPr>
                        <a:t>A</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457200" algn="ctr">
                        <a:lnSpc>
                          <a:spcPct val="107000"/>
                        </a:lnSpc>
                      </a:pPr>
                      <a:r>
                        <a:rPr lang="en-GB" sz="1100" dirty="0">
                          <a:effectLst/>
                        </a:rPr>
                        <a:t>A</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457200" algn="ctr">
                        <a:lnSpc>
                          <a:spcPct val="107000"/>
                        </a:lnSpc>
                      </a:pPr>
                      <a:r>
                        <a:rPr lang="en-GB" sz="1100" dirty="0">
                          <a:effectLst/>
                        </a:rPr>
                        <a:t>A</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1267697860"/>
                  </a:ext>
                </a:extLst>
              </a:tr>
            </a:tbl>
          </a:graphicData>
        </a:graphic>
      </p:graphicFrame>
      <p:sp>
        <p:nvSpPr>
          <p:cNvPr id="6" name="TextBox 5">
            <a:extLst>
              <a:ext uri="{FF2B5EF4-FFF2-40B4-BE49-F238E27FC236}">
                <a16:creationId xmlns:a16="http://schemas.microsoft.com/office/drawing/2014/main" id="{5FCB139A-390F-43E4-9835-9E95A0ADE088}"/>
              </a:ext>
            </a:extLst>
          </p:cNvPr>
          <p:cNvSpPr txBox="1"/>
          <p:nvPr/>
        </p:nvSpPr>
        <p:spPr>
          <a:xfrm>
            <a:off x="443880" y="5517232"/>
            <a:ext cx="8242920" cy="543162"/>
          </a:xfrm>
          <a:prstGeom prst="rect">
            <a:avLst/>
          </a:prstGeom>
          <a:noFill/>
        </p:spPr>
        <p:txBody>
          <a:bodyPr wrap="square">
            <a:spAutoFit/>
          </a:bodyPr>
          <a:lstStyle/>
          <a:p>
            <a:pPr algn="just">
              <a:lnSpc>
                <a:spcPct val="107000"/>
              </a:lnSpc>
            </a:pPr>
            <a:r>
              <a:rPr lang="en-IE" sz="1400" dirty="0">
                <a:effectLst/>
                <a:latin typeface="Calibri" panose="020F0502020204030204" pitchFamily="34" charset="0"/>
                <a:ea typeface="Calibri" panose="020F0502020204030204" pitchFamily="34" charset="0"/>
                <a:cs typeface="Calibri" panose="020F0502020204030204" pitchFamily="34" charset="0"/>
              </a:rPr>
              <a:t>In the assessment of the 13 No. potential Depot sites, and 4 No. more detailed assessment, flooding was not listed as a factor when deciding the location of a Depot. </a:t>
            </a:r>
            <a:endParaRPr lang="en-GB" sz="1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 name="TextBox 2">
            <a:extLst>
              <a:ext uri="{FF2B5EF4-FFF2-40B4-BE49-F238E27FC236}">
                <a16:creationId xmlns:a16="http://schemas.microsoft.com/office/drawing/2014/main" id="{84630CAA-C048-A587-4D4A-3100140856BC}"/>
              </a:ext>
            </a:extLst>
          </p:cNvPr>
          <p:cNvSpPr txBox="1"/>
          <p:nvPr/>
        </p:nvSpPr>
        <p:spPr>
          <a:xfrm>
            <a:off x="971600" y="3856186"/>
            <a:ext cx="7599746" cy="312650"/>
          </a:xfrm>
          <a:prstGeom prst="rect">
            <a:avLst/>
          </a:prstGeom>
          <a:noFill/>
        </p:spPr>
        <p:txBody>
          <a:bodyPr wrap="square">
            <a:spAutoFit/>
          </a:bodyPr>
          <a:lstStyle/>
          <a:p>
            <a:pPr algn="just">
              <a:lnSpc>
                <a:spcPct val="107000"/>
              </a:lnSpc>
            </a:pPr>
            <a:r>
              <a:rPr lang="en-GB" sz="1400" dirty="0">
                <a:effectLst/>
                <a:latin typeface="Calibri" panose="020F0502020204030204" pitchFamily="34" charset="0"/>
                <a:ea typeface="Calibri" panose="020F0502020204030204" pitchFamily="34" charset="0"/>
                <a:cs typeface="Arial" panose="020B0604020202020204" pitchFamily="34" charset="0"/>
              </a:rPr>
              <a:t>Source: TPA’s own research conducted by CD</a:t>
            </a:r>
          </a:p>
        </p:txBody>
      </p:sp>
    </p:spTree>
    <p:extLst>
      <p:ext uri="{BB962C8B-B14F-4D97-AF65-F5344CB8AC3E}">
        <p14:creationId xmlns:p14="http://schemas.microsoft.com/office/powerpoint/2010/main" val="1006192757"/>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FA11E-73FE-A239-39A9-3A66DC3BF802}"/>
              </a:ext>
            </a:extLst>
          </p:cNvPr>
          <p:cNvSpPr>
            <a:spLocks noGrp="1"/>
          </p:cNvSpPr>
          <p:nvPr>
            <p:ph type="title"/>
          </p:nvPr>
        </p:nvSpPr>
        <p:spPr>
          <a:xfrm>
            <a:off x="350667" y="319596"/>
            <a:ext cx="8229600" cy="1143000"/>
          </a:xfrm>
        </p:spPr>
        <p:txBody>
          <a:bodyPr/>
          <a:lstStyle/>
          <a:p>
            <a:r>
              <a:rPr lang="en-GB" dirty="0">
                <a:ea typeface="Calibri" panose="020F0502020204030204" pitchFamily="34" charset="0"/>
              </a:rPr>
              <a:t>Max 8</a:t>
            </a:r>
            <a:r>
              <a:rPr lang="en-GB" sz="3200" dirty="0">
                <a:latin typeface="Calibri" panose="020F0502020204030204" pitchFamily="34" charset="0"/>
                <a:ea typeface="Calibri" panose="020F0502020204030204" pitchFamily="34" charset="0"/>
              </a:rPr>
              <a:t>.</a:t>
            </a:r>
            <a:r>
              <a:rPr lang="en-GB" dirty="0">
                <a:ea typeface="Calibri" panose="020F0502020204030204" pitchFamily="34" charset="0"/>
              </a:rPr>
              <a:t> Adequacy of SuDS’ design details</a:t>
            </a:r>
            <a:br>
              <a:rPr lang="en-GB" sz="3200" dirty="0">
                <a:solidFill>
                  <a:srgbClr val="000000"/>
                </a:solidFill>
                <a:latin typeface="Calibri" panose="020F0502020204030204" pitchFamily="34" charset="0"/>
                <a:ea typeface="Calibri" panose="020F0502020204030204" pitchFamily="34" charset="0"/>
              </a:rPr>
            </a:br>
            <a:endParaRPr lang="en-GB" dirty="0"/>
          </a:p>
        </p:txBody>
      </p:sp>
      <p:sp>
        <p:nvSpPr>
          <p:cNvPr id="4" name="TextBox 3">
            <a:extLst>
              <a:ext uri="{FF2B5EF4-FFF2-40B4-BE49-F238E27FC236}">
                <a16:creationId xmlns:a16="http://schemas.microsoft.com/office/drawing/2014/main" id="{C6EA38F3-F657-85F8-65A7-0B39A2177EA9}"/>
              </a:ext>
            </a:extLst>
          </p:cNvPr>
          <p:cNvSpPr txBox="1"/>
          <p:nvPr/>
        </p:nvSpPr>
        <p:spPr>
          <a:xfrm>
            <a:off x="477174" y="1061824"/>
            <a:ext cx="8400496" cy="2862322"/>
          </a:xfrm>
          <a:prstGeom prst="rect">
            <a:avLst/>
          </a:prstGeom>
          <a:noFill/>
        </p:spPr>
        <p:txBody>
          <a:bodyPr wrap="square">
            <a:spAutoFit/>
          </a:bodyPr>
          <a:lstStyle/>
          <a:p>
            <a:pPr marL="457200" indent="-457200">
              <a:buAutoNum type="arabicPeriod"/>
            </a:pPr>
            <a:endParaRPr lang="en-GB" dirty="0">
              <a:solidFill>
                <a:srgbClr val="000000"/>
              </a:solidFill>
              <a:latin typeface="Calibri" panose="020F0502020204030204" pitchFamily="34" charset="0"/>
            </a:endParaRPr>
          </a:p>
          <a:p>
            <a:r>
              <a:rPr lang="en-GB" dirty="0">
                <a:solidFill>
                  <a:srgbClr val="000000"/>
                </a:solidFill>
                <a:latin typeface="Calibri" panose="020F0502020204030204" pitchFamily="34" charset="0"/>
              </a:rPr>
              <a:t>8. Carlos Clarke Ltd questions the omission of design details 	</a:t>
            </a:r>
          </a:p>
          <a:p>
            <a:r>
              <a:rPr lang="en-GB" dirty="0">
                <a:solidFill>
                  <a:srgbClr val="000000"/>
                </a:solidFill>
                <a:latin typeface="Calibri" panose="020F0502020204030204" pitchFamily="34" charset="0"/>
              </a:rPr>
              <a:t>        </a:t>
            </a:r>
          </a:p>
          <a:p>
            <a:endParaRPr lang="en-GB" dirty="0">
              <a:solidFill>
                <a:srgbClr val="000000"/>
              </a:solidFill>
              <a:latin typeface="Calibri" panose="020F0502020204030204" pitchFamily="34" charset="0"/>
            </a:endParaRPr>
          </a:p>
          <a:p>
            <a:r>
              <a:rPr lang="en-GB" b="1" dirty="0">
                <a:solidFill>
                  <a:srgbClr val="000000"/>
                </a:solidFill>
                <a:latin typeface="Calibri" panose="020F0502020204030204" pitchFamily="34" charset="0"/>
              </a:rPr>
              <a:t>Irish Rail Response</a:t>
            </a:r>
          </a:p>
          <a:p>
            <a:pPr lvl="2"/>
            <a:endParaRPr lang="en-GB" dirty="0">
              <a:solidFill>
                <a:srgbClr val="000000"/>
              </a:solidFill>
              <a:latin typeface="Calibri" panose="020F0502020204030204" pitchFamily="34" charset="0"/>
            </a:endParaRPr>
          </a:p>
          <a:p>
            <a:pPr lvl="2"/>
            <a:r>
              <a:rPr lang="en-GB" i="1" dirty="0">
                <a:solidFill>
                  <a:srgbClr val="C00000"/>
                </a:solidFill>
                <a:latin typeface="Calibri" panose="020F0502020204030204" pitchFamily="34" charset="0"/>
              </a:rPr>
              <a:t>“the specific detail of these systems will be finalised during detail Design Stage”</a:t>
            </a:r>
          </a:p>
          <a:p>
            <a:endParaRPr lang="en-GB" dirty="0">
              <a:solidFill>
                <a:srgbClr val="000000"/>
              </a:solidFill>
              <a:latin typeface="Calibri" panose="020F0502020204030204" pitchFamily="34" charset="0"/>
            </a:endParaRPr>
          </a:p>
        </p:txBody>
      </p:sp>
    </p:spTree>
    <p:extLst>
      <p:ext uri="{BB962C8B-B14F-4D97-AF65-F5344CB8AC3E}">
        <p14:creationId xmlns:p14="http://schemas.microsoft.com/office/powerpoint/2010/main" val="988224413"/>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FA11E-73FE-A239-39A9-3A66DC3BF802}"/>
              </a:ext>
            </a:extLst>
          </p:cNvPr>
          <p:cNvSpPr>
            <a:spLocks noGrp="1"/>
          </p:cNvSpPr>
          <p:nvPr>
            <p:ph type="title"/>
          </p:nvPr>
        </p:nvSpPr>
        <p:spPr>
          <a:xfrm>
            <a:off x="350667" y="0"/>
            <a:ext cx="8229600" cy="1143000"/>
          </a:xfrm>
        </p:spPr>
        <p:txBody>
          <a:bodyPr/>
          <a:lstStyle/>
          <a:p>
            <a:r>
              <a:rPr lang="en-GB" dirty="0">
                <a:ea typeface="Calibri" panose="020F0502020204030204" pitchFamily="34" charset="0"/>
              </a:rPr>
              <a:t>Max 9</a:t>
            </a:r>
            <a:r>
              <a:rPr lang="en-GB" sz="3200" dirty="0">
                <a:latin typeface="Calibri" panose="020F0502020204030204" pitchFamily="34" charset="0"/>
                <a:ea typeface="Calibri" panose="020F0502020204030204" pitchFamily="34" charset="0"/>
              </a:rPr>
              <a:t>.</a:t>
            </a:r>
            <a:r>
              <a:rPr lang="en-GB" dirty="0">
                <a:ea typeface="Calibri" panose="020F0502020204030204" pitchFamily="34" charset="0"/>
              </a:rPr>
              <a:t> Possible direct access to the site by the construction of new motorway exits</a:t>
            </a:r>
            <a:br>
              <a:rPr lang="en-GB" sz="3200" dirty="0">
                <a:solidFill>
                  <a:srgbClr val="000000"/>
                </a:solidFill>
                <a:latin typeface="Calibri" panose="020F0502020204030204" pitchFamily="34" charset="0"/>
                <a:ea typeface="Calibri" panose="020F0502020204030204" pitchFamily="34" charset="0"/>
              </a:rPr>
            </a:br>
            <a:endParaRPr lang="en-GB" dirty="0"/>
          </a:p>
        </p:txBody>
      </p:sp>
      <p:sp>
        <p:nvSpPr>
          <p:cNvPr id="4" name="TextBox 3">
            <a:extLst>
              <a:ext uri="{FF2B5EF4-FFF2-40B4-BE49-F238E27FC236}">
                <a16:creationId xmlns:a16="http://schemas.microsoft.com/office/drawing/2014/main" id="{C6EA38F3-F657-85F8-65A7-0B39A2177EA9}"/>
              </a:ext>
            </a:extLst>
          </p:cNvPr>
          <p:cNvSpPr txBox="1"/>
          <p:nvPr/>
        </p:nvSpPr>
        <p:spPr>
          <a:xfrm>
            <a:off x="477174" y="1061824"/>
            <a:ext cx="8400496" cy="3170099"/>
          </a:xfrm>
          <a:prstGeom prst="rect">
            <a:avLst/>
          </a:prstGeom>
          <a:noFill/>
        </p:spPr>
        <p:txBody>
          <a:bodyPr wrap="square">
            <a:spAutoFit/>
          </a:bodyPr>
          <a:lstStyle/>
          <a:p>
            <a:pPr marL="457200" indent="-457200">
              <a:buAutoNum type="arabicPeriod"/>
            </a:pPr>
            <a:endParaRPr lang="en-GB" dirty="0">
              <a:solidFill>
                <a:srgbClr val="000000"/>
              </a:solidFill>
              <a:latin typeface="Calibri" panose="020F0502020204030204" pitchFamily="34" charset="0"/>
            </a:endParaRPr>
          </a:p>
          <a:p>
            <a:r>
              <a:rPr lang="en-GB" dirty="0">
                <a:solidFill>
                  <a:srgbClr val="000000"/>
                </a:solidFill>
                <a:latin typeface="Calibri" panose="020F0502020204030204" pitchFamily="34" charset="0"/>
              </a:rPr>
              <a:t>9. No study was undertaken	</a:t>
            </a:r>
          </a:p>
          <a:p>
            <a:r>
              <a:rPr lang="en-GB" dirty="0">
                <a:solidFill>
                  <a:srgbClr val="000000"/>
                </a:solidFill>
                <a:latin typeface="Calibri" panose="020F0502020204030204" pitchFamily="34" charset="0"/>
              </a:rPr>
              <a:t>        </a:t>
            </a:r>
          </a:p>
          <a:p>
            <a:endParaRPr lang="en-GB" dirty="0">
              <a:solidFill>
                <a:srgbClr val="000000"/>
              </a:solidFill>
              <a:latin typeface="Calibri" panose="020F0502020204030204" pitchFamily="34" charset="0"/>
            </a:endParaRPr>
          </a:p>
          <a:p>
            <a:r>
              <a:rPr lang="en-GB" b="1" dirty="0">
                <a:solidFill>
                  <a:srgbClr val="000000"/>
                </a:solidFill>
                <a:latin typeface="Calibri" panose="020F0502020204030204" pitchFamily="34" charset="0"/>
              </a:rPr>
              <a:t>Irish Rail Response</a:t>
            </a:r>
          </a:p>
          <a:p>
            <a:pPr lvl="2"/>
            <a:endParaRPr lang="en-GB" dirty="0">
              <a:solidFill>
                <a:srgbClr val="000000"/>
              </a:solidFill>
              <a:latin typeface="Calibri" panose="020F0502020204030204" pitchFamily="34" charset="0"/>
            </a:endParaRPr>
          </a:p>
          <a:p>
            <a:pPr lvl="2" algn="just"/>
            <a:r>
              <a:rPr lang="en-GB" i="1" dirty="0">
                <a:solidFill>
                  <a:srgbClr val="000000"/>
                </a:solidFill>
                <a:latin typeface="Calibri" panose="020F0502020204030204" pitchFamily="34" charset="0"/>
              </a:rPr>
              <a:t>“the existing motorway junctions on the M4 are considered appropriate for temporary access to the proposed depot site during the construction phase”. </a:t>
            </a:r>
            <a:r>
              <a:rPr lang="en-GB" dirty="0">
                <a:solidFill>
                  <a:srgbClr val="000000"/>
                </a:solidFill>
                <a:latin typeface="Calibri" panose="020F0502020204030204" pitchFamily="34" charset="0"/>
              </a:rPr>
              <a:t>(Page 136.) </a:t>
            </a:r>
          </a:p>
          <a:p>
            <a:endParaRPr lang="en-GB" dirty="0">
              <a:solidFill>
                <a:srgbClr val="000000"/>
              </a:solidFill>
              <a:latin typeface="Calibri" panose="020F0502020204030204" pitchFamily="34" charset="0"/>
            </a:endParaRPr>
          </a:p>
        </p:txBody>
      </p:sp>
    </p:spTree>
    <p:extLst>
      <p:ext uri="{BB962C8B-B14F-4D97-AF65-F5344CB8AC3E}">
        <p14:creationId xmlns:p14="http://schemas.microsoft.com/office/powerpoint/2010/main" val="4244882208"/>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FA11E-73FE-A239-39A9-3A66DC3BF802}"/>
              </a:ext>
            </a:extLst>
          </p:cNvPr>
          <p:cNvSpPr>
            <a:spLocks noGrp="1"/>
          </p:cNvSpPr>
          <p:nvPr>
            <p:ph type="title"/>
          </p:nvPr>
        </p:nvSpPr>
        <p:spPr>
          <a:xfrm>
            <a:off x="350667" y="301841"/>
            <a:ext cx="8229600" cy="1143000"/>
          </a:xfrm>
        </p:spPr>
        <p:txBody>
          <a:bodyPr/>
          <a:lstStyle/>
          <a:p>
            <a:r>
              <a:rPr lang="en-GB" dirty="0">
                <a:ea typeface="Calibri" panose="020F0502020204030204" pitchFamily="34" charset="0"/>
              </a:rPr>
              <a:t>Max 10</a:t>
            </a:r>
            <a:r>
              <a:rPr lang="en-GB" sz="3200" dirty="0">
                <a:latin typeface="Calibri" panose="020F0502020204030204" pitchFamily="34" charset="0"/>
                <a:ea typeface="Calibri" panose="020F0502020204030204" pitchFamily="34" charset="0"/>
              </a:rPr>
              <a:t>.</a:t>
            </a:r>
            <a:r>
              <a:rPr lang="en-GB" dirty="0">
                <a:ea typeface="Calibri" panose="020F0502020204030204" pitchFamily="34" charset="0"/>
              </a:rPr>
              <a:t> Site drainage to the Royal Canal?</a:t>
            </a:r>
            <a:br>
              <a:rPr lang="en-GB" sz="3200" dirty="0">
                <a:solidFill>
                  <a:srgbClr val="000000"/>
                </a:solidFill>
                <a:latin typeface="Calibri" panose="020F0502020204030204" pitchFamily="34" charset="0"/>
                <a:ea typeface="Calibri" panose="020F0502020204030204" pitchFamily="34" charset="0"/>
              </a:rPr>
            </a:br>
            <a:endParaRPr lang="en-GB" dirty="0"/>
          </a:p>
        </p:txBody>
      </p:sp>
      <p:sp>
        <p:nvSpPr>
          <p:cNvPr id="4" name="TextBox 3">
            <a:extLst>
              <a:ext uri="{FF2B5EF4-FFF2-40B4-BE49-F238E27FC236}">
                <a16:creationId xmlns:a16="http://schemas.microsoft.com/office/drawing/2014/main" id="{C6EA38F3-F657-85F8-65A7-0B39A2177EA9}"/>
              </a:ext>
            </a:extLst>
          </p:cNvPr>
          <p:cNvSpPr txBox="1"/>
          <p:nvPr/>
        </p:nvSpPr>
        <p:spPr>
          <a:xfrm>
            <a:off x="477174" y="1061824"/>
            <a:ext cx="8400496" cy="3477875"/>
          </a:xfrm>
          <a:prstGeom prst="rect">
            <a:avLst/>
          </a:prstGeom>
          <a:noFill/>
        </p:spPr>
        <p:txBody>
          <a:bodyPr wrap="square">
            <a:spAutoFit/>
          </a:bodyPr>
          <a:lstStyle/>
          <a:p>
            <a:pPr marL="457200" indent="-457200">
              <a:buAutoNum type="arabicPeriod"/>
            </a:pPr>
            <a:endParaRPr lang="en-GB" dirty="0">
              <a:solidFill>
                <a:srgbClr val="000000"/>
              </a:solidFill>
              <a:latin typeface="Calibri" panose="020F0502020204030204" pitchFamily="34" charset="0"/>
            </a:endParaRPr>
          </a:p>
          <a:p>
            <a:r>
              <a:rPr lang="en-GB" dirty="0">
                <a:solidFill>
                  <a:srgbClr val="000000"/>
                </a:solidFill>
                <a:latin typeface="Calibri" panose="020F0502020204030204" pitchFamily="34" charset="0"/>
              </a:rPr>
              <a:t>10. No study made of continuing the site drainage to the Royal Canal	</a:t>
            </a:r>
          </a:p>
          <a:p>
            <a:r>
              <a:rPr lang="en-GB" b="1" dirty="0">
                <a:solidFill>
                  <a:srgbClr val="000000"/>
                </a:solidFill>
                <a:latin typeface="Calibri" panose="020F0502020204030204" pitchFamily="34" charset="0"/>
              </a:rPr>
              <a:t>        </a:t>
            </a:r>
          </a:p>
          <a:p>
            <a:endParaRPr lang="en-GB" b="1" dirty="0">
              <a:solidFill>
                <a:srgbClr val="000000"/>
              </a:solidFill>
              <a:latin typeface="Calibri" panose="020F0502020204030204" pitchFamily="34" charset="0"/>
            </a:endParaRPr>
          </a:p>
          <a:p>
            <a:r>
              <a:rPr lang="en-GB" b="1" dirty="0">
                <a:solidFill>
                  <a:srgbClr val="000000"/>
                </a:solidFill>
                <a:latin typeface="Calibri" panose="020F0502020204030204" pitchFamily="34" charset="0"/>
              </a:rPr>
              <a:t>Irish Rail Response</a:t>
            </a:r>
          </a:p>
          <a:p>
            <a:pPr lvl="2"/>
            <a:endParaRPr lang="en-GB" dirty="0">
              <a:solidFill>
                <a:srgbClr val="000000"/>
              </a:solidFill>
              <a:latin typeface="Calibri" panose="020F0502020204030204" pitchFamily="34" charset="0"/>
            </a:endParaRPr>
          </a:p>
          <a:p>
            <a:pPr marL="1371600" lvl="2" indent="-457200" algn="just">
              <a:buAutoNum type="arabicPeriod"/>
            </a:pPr>
            <a:r>
              <a:rPr lang="en-GB" dirty="0">
                <a:solidFill>
                  <a:srgbClr val="000000"/>
                </a:solidFill>
                <a:latin typeface="Calibri" panose="020F0502020204030204" pitchFamily="34" charset="0"/>
              </a:rPr>
              <a:t>Two culverts detected.</a:t>
            </a:r>
          </a:p>
          <a:p>
            <a:pPr marL="1371600" lvl="2" indent="-457200" algn="just">
              <a:buAutoNum type="arabicPeriod"/>
            </a:pPr>
            <a:endParaRPr lang="en-GB" i="1" dirty="0">
              <a:solidFill>
                <a:srgbClr val="000000"/>
              </a:solidFill>
              <a:latin typeface="Calibri" panose="020F0502020204030204" pitchFamily="34" charset="0"/>
            </a:endParaRPr>
          </a:p>
          <a:p>
            <a:pPr marL="1371600" lvl="2" indent="-457200" algn="just">
              <a:buAutoNum type="arabicPeriod"/>
            </a:pPr>
            <a:r>
              <a:rPr lang="en-GB" dirty="0">
                <a:solidFill>
                  <a:srgbClr val="000000"/>
                </a:solidFill>
                <a:latin typeface="Calibri" panose="020F0502020204030204" pitchFamily="34" charset="0"/>
              </a:rPr>
              <a:t>Waterways Ireland ruled the option out “</a:t>
            </a:r>
            <a:r>
              <a:rPr lang="en-GB" i="1" dirty="0">
                <a:solidFill>
                  <a:srgbClr val="000000"/>
                </a:solidFill>
                <a:latin typeface="Calibri" panose="020F0502020204030204" pitchFamily="34" charset="0"/>
              </a:rPr>
              <a:t>as it was not considered acceptance</a:t>
            </a:r>
            <a:r>
              <a:rPr lang="en-GB" dirty="0">
                <a:solidFill>
                  <a:srgbClr val="000000"/>
                </a:solidFill>
                <a:latin typeface="Calibri" panose="020F0502020204030204" pitchFamily="34" charset="0"/>
              </a:rPr>
              <a:t> [sic] </a:t>
            </a:r>
            <a:r>
              <a:rPr lang="en-GB" i="1" dirty="0">
                <a:solidFill>
                  <a:srgbClr val="000000"/>
                </a:solidFill>
                <a:latin typeface="Calibri" panose="020F0502020204030204" pitchFamily="34" charset="0"/>
              </a:rPr>
              <a:t>to allow the discharge of new stormwater systems into the Royal Canal</a:t>
            </a:r>
            <a:r>
              <a:rPr lang="en-GB" dirty="0">
                <a:solidFill>
                  <a:srgbClr val="000000"/>
                </a:solidFill>
                <a:latin typeface="Calibri" panose="020F0502020204030204" pitchFamily="34" charset="0"/>
              </a:rPr>
              <a:t>”.</a:t>
            </a:r>
          </a:p>
        </p:txBody>
      </p:sp>
    </p:spTree>
    <p:extLst>
      <p:ext uri="{BB962C8B-B14F-4D97-AF65-F5344CB8AC3E}">
        <p14:creationId xmlns:p14="http://schemas.microsoft.com/office/powerpoint/2010/main" val="3043918665"/>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FA11E-73FE-A239-39A9-3A66DC3BF802}"/>
              </a:ext>
            </a:extLst>
          </p:cNvPr>
          <p:cNvSpPr>
            <a:spLocks noGrp="1"/>
          </p:cNvSpPr>
          <p:nvPr>
            <p:ph type="title"/>
          </p:nvPr>
        </p:nvSpPr>
        <p:spPr>
          <a:xfrm>
            <a:off x="341789" y="0"/>
            <a:ext cx="8229600" cy="1143000"/>
          </a:xfrm>
        </p:spPr>
        <p:txBody>
          <a:bodyPr/>
          <a:lstStyle/>
          <a:p>
            <a:r>
              <a:rPr lang="en-GB" dirty="0">
                <a:ea typeface="Calibri" panose="020F0502020204030204" pitchFamily="34" charset="0"/>
              </a:rPr>
              <a:t>Max 11</a:t>
            </a:r>
            <a:r>
              <a:rPr lang="en-GB" sz="3200" dirty="0">
                <a:latin typeface="Calibri" panose="020F0502020204030204" pitchFamily="34" charset="0"/>
                <a:ea typeface="Calibri" panose="020F0502020204030204" pitchFamily="34" charset="0"/>
              </a:rPr>
              <a:t>.</a:t>
            </a:r>
            <a:r>
              <a:rPr lang="en-GB" dirty="0">
                <a:ea typeface="Calibri" panose="020F0502020204030204" pitchFamily="34" charset="0"/>
              </a:rPr>
              <a:t> Passing reference only to future planning and expansion of transport services</a:t>
            </a:r>
            <a:br>
              <a:rPr lang="en-GB" sz="3200" dirty="0">
                <a:solidFill>
                  <a:srgbClr val="000000"/>
                </a:solidFill>
                <a:latin typeface="Calibri" panose="020F0502020204030204" pitchFamily="34" charset="0"/>
                <a:ea typeface="Calibri" panose="020F0502020204030204" pitchFamily="34" charset="0"/>
              </a:rPr>
            </a:br>
            <a:endParaRPr lang="en-GB" dirty="0"/>
          </a:p>
        </p:txBody>
      </p:sp>
      <p:sp>
        <p:nvSpPr>
          <p:cNvPr id="4" name="TextBox 3">
            <a:extLst>
              <a:ext uri="{FF2B5EF4-FFF2-40B4-BE49-F238E27FC236}">
                <a16:creationId xmlns:a16="http://schemas.microsoft.com/office/drawing/2014/main" id="{C6EA38F3-F657-85F8-65A7-0B39A2177EA9}"/>
              </a:ext>
            </a:extLst>
          </p:cNvPr>
          <p:cNvSpPr txBox="1"/>
          <p:nvPr/>
        </p:nvSpPr>
        <p:spPr>
          <a:xfrm>
            <a:off x="477174" y="1061824"/>
            <a:ext cx="8400496" cy="3477875"/>
          </a:xfrm>
          <a:prstGeom prst="rect">
            <a:avLst/>
          </a:prstGeom>
          <a:noFill/>
        </p:spPr>
        <p:txBody>
          <a:bodyPr wrap="square">
            <a:spAutoFit/>
          </a:bodyPr>
          <a:lstStyle/>
          <a:p>
            <a:pPr marL="457200" indent="-457200">
              <a:buAutoNum type="arabicPeriod"/>
            </a:pPr>
            <a:endParaRPr lang="en-GB" dirty="0">
              <a:solidFill>
                <a:srgbClr val="000000"/>
              </a:solidFill>
              <a:latin typeface="Calibri" panose="020F0502020204030204" pitchFamily="34" charset="0"/>
            </a:endParaRPr>
          </a:p>
          <a:p>
            <a:r>
              <a:rPr lang="en-GB" dirty="0">
                <a:solidFill>
                  <a:srgbClr val="000000"/>
                </a:solidFill>
                <a:latin typeface="Calibri" panose="020F0502020204030204" pitchFamily="34" charset="0"/>
              </a:rPr>
              <a:t>11. Passing reference	</a:t>
            </a:r>
          </a:p>
          <a:p>
            <a:r>
              <a:rPr lang="en-GB" dirty="0">
                <a:solidFill>
                  <a:srgbClr val="000000"/>
                </a:solidFill>
                <a:latin typeface="Calibri" panose="020F0502020204030204" pitchFamily="34" charset="0"/>
              </a:rPr>
              <a:t>        </a:t>
            </a:r>
          </a:p>
          <a:p>
            <a:endParaRPr lang="en-GB" dirty="0">
              <a:solidFill>
                <a:srgbClr val="000000"/>
              </a:solidFill>
              <a:latin typeface="Calibri" panose="020F0502020204030204" pitchFamily="34" charset="0"/>
            </a:endParaRPr>
          </a:p>
          <a:p>
            <a:r>
              <a:rPr lang="en-GB" b="1" dirty="0">
                <a:solidFill>
                  <a:srgbClr val="000000"/>
                </a:solidFill>
                <a:latin typeface="Calibri" panose="020F0502020204030204" pitchFamily="34" charset="0"/>
              </a:rPr>
              <a:t>Irish Rail Response</a:t>
            </a:r>
          </a:p>
          <a:p>
            <a:pPr lvl="2"/>
            <a:endParaRPr lang="en-GB" dirty="0">
              <a:solidFill>
                <a:srgbClr val="000000"/>
              </a:solidFill>
              <a:latin typeface="Calibri" panose="020F0502020204030204" pitchFamily="34" charset="0"/>
            </a:endParaRPr>
          </a:p>
          <a:p>
            <a:pPr marL="1371600" lvl="2" indent="-457200">
              <a:buAutoNum type="arabicPeriod"/>
            </a:pPr>
            <a:r>
              <a:rPr lang="en-GB" dirty="0">
                <a:solidFill>
                  <a:srgbClr val="000000"/>
                </a:solidFill>
                <a:latin typeface="Calibri" panose="020F0502020204030204" pitchFamily="34" charset="0"/>
              </a:rPr>
              <a:t>Recognition of expansion accepted – Maynooth /Dunboyne lines.</a:t>
            </a:r>
          </a:p>
          <a:p>
            <a:pPr marL="1371600" lvl="2" indent="-457200">
              <a:buAutoNum type="arabicPeriod"/>
            </a:pPr>
            <a:endParaRPr lang="en-GB" i="1" dirty="0">
              <a:solidFill>
                <a:srgbClr val="000000"/>
              </a:solidFill>
              <a:latin typeface="Calibri" panose="020F0502020204030204" pitchFamily="34" charset="0"/>
            </a:endParaRPr>
          </a:p>
          <a:p>
            <a:pPr marL="1371600" lvl="2" indent="-457200">
              <a:buAutoNum type="arabicPeriod"/>
            </a:pPr>
            <a:r>
              <a:rPr lang="en-GB" dirty="0">
                <a:solidFill>
                  <a:srgbClr val="000000"/>
                </a:solidFill>
                <a:latin typeface="Calibri" panose="020F0502020204030204" pitchFamily="34" charset="0"/>
              </a:rPr>
              <a:t>Design outside the scope of the project.</a:t>
            </a:r>
          </a:p>
          <a:p>
            <a:pPr marL="1371600" lvl="2" indent="-457200">
              <a:buAutoNum type="arabicPeriod"/>
            </a:pPr>
            <a:endParaRPr lang="en-GB" dirty="0">
              <a:solidFill>
                <a:srgbClr val="000000"/>
              </a:solidFill>
              <a:latin typeface="Calibri" panose="020F0502020204030204" pitchFamily="34" charset="0"/>
            </a:endParaRPr>
          </a:p>
          <a:p>
            <a:pPr marL="1371600" lvl="2" indent="-457200">
              <a:buAutoNum type="arabicPeriod"/>
            </a:pPr>
            <a:r>
              <a:rPr lang="en-GB" dirty="0">
                <a:solidFill>
                  <a:srgbClr val="000000"/>
                </a:solidFill>
                <a:latin typeface="Calibri" panose="020F0502020204030204" pitchFamily="34" charset="0"/>
              </a:rPr>
              <a:t>Not practical – insufficient detail available.</a:t>
            </a:r>
          </a:p>
        </p:txBody>
      </p:sp>
    </p:spTree>
    <p:extLst>
      <p:ext uri="{BB962C8B-B14F-4D97-AF65-F5344CB8AC3E}">
        <p14:creationId xmlns:p14="http://schemas.microsoft.com/office/powerpoint/2010/main" val="2032575761"/>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FA11E-73FE-A239-39A9-3A66DC3BF802}"/>
              </a:ext>
            </a:extLst>
          </p:cNvPr>
          <p:cNvSpPr>
            <a:spLocks noGrp="1"/>
          </p:cNvSpPr>
          <p:nvPr>
            <p:ph type="title"/>
          </p:nvPr>
        </p:nvSpPr>
        <p:spPr>
          <a:xfrm>
            <a:off x="341789" y="0"/>
            <a:ext cx="8229600" cy="1143000"/>
          </a:xfrm>
        </p:spPr>
        <p:txBody>
          <a:bodyPr/>
          <a:lstStyle/>
          <a:p>
            <a:r>
              <a:rPr lang="en-GB" dirty="0">
                <a:ea typeface="Calibri" panose="020F0502020204030204" pitchFamily="34" charset="0"/>
              </a:rPr>
              <a:t>Max 12</a:t>
            </a:r>
            <a:r>
              <a:rPr lang="en-GB" sz="3200" dirty="0">
                <a:latin typeface="Calibri" panose="020F0502020204030204" pitchFamily="34" charset="0"/>
                <a:ea typeface="Calibri" panose="020F0502020204030204" pitchFamily="34" charset="0"/>
              </a:rPr>
              <a:t>.</a:t>
            </a:r>
            <a:r>
              <a:rPr lang="en-GB" dirty="0">
                <a:ea typeface="Calibri" panose="020F0502020204030204" pitchFamily="34" charset="0"/>
              </a:rPr>
              <a:t> Maynooth and Kilcock existing Stations Congested – EIA issue?</a:t>
            </a:r>
            <a:br>
              <a:rPr lang="en-GB" sz="3200" dirty="0">
                <a:solidFill>
                  <a:srgbClr val="000000"/>
                </a:solidFill>
                <a:latin typeface="Calibri" panose="020F0502020204030204" pitchFamily="34" charset="0"/>
                <a:ea typeface="Calibri" panose="020F0502020204030204" pitchFamily="34" charset="0"/>
              </a:rPr>
            </a:br>
            <a:endParaRPr lang="en-GB" dirty="0"/>
          </a:p>
        </p:txBody>
      </p:sp>
      <p:sp>
        <p:nvSpPr>
          <p:cNvPr id="4" name="TextBox 3">
            <a:extLst>
              <a:ext uri="{FF2B5EF4-FFF2-40B4-BE49-F238E27FC236}">
                <a16:creationId xmlns:a16="http://schemas.microsoft.com/office/drawing/2014/main" id="{C6EA38F3-F657-85F8-65A7-0B39A2177EA9}"/>
              </a:ext>
            </a:extLst>
          </p:cNvPr>
          <p:cNvSpPr txBox="1"/>
          <p:nvPr/>
        </p:nvSpPr>
        <p:spPr>
          <a:xfrm>
            <a:off x="477174" y="1061824"/>
            <a:ext cx="8400496" cy="2554545"/>
          </a:xfrm>
          <a:prstGeom prst="rect">
            <a:avLst/>
          </a:prstGeom>
          <a:noFill/>
        </p:spPr>
        <p:txBody>
          <a:bodyPr wrap="square">
            <a:spAutoFit/>
          </a:bodyPr>
          <a:lstStyle/>
          <a:p>
            <a:pPr marL="457200" indent="-457200">
              <a:buAutoNum type="arabicPeriod"/>
            </a:pPr>
            <a:endParaRPr lang="en-GB" dirty="0">
              <a:solidFill>
                <a:srgbClr val="000000"/>
              </a:solidFill>
              <a:latin typeface="Calibri" panose="020F0502020204030204" pitchFamily="34" charset="0"/>
            </a:endParaRPr>
          </a:p>
          <a:p>
            <a:pPr algn="just"/>
            <a:r>
              <a:rPr lang="en-GB" dirty="0">
                <a:solidFill>
                  <a:srgbClr val="000000"/>
                </a:solidFill>
                <a:latin typeface="Calibri" panose="020F0502020204030204" pitchFamily="34" charset="0"/>
              </a:rPr>
              <a:t>12.  Limited Car parking - no proposals for accessible park and ride from the M4</a:t>
            </a:r>
          </a:p>
          <a:p>
            <a:pPr algn="just"/>
            <a:r>
              <a:rPr lang="en-GB" dirty="0">
                <a:solidFill>
                  <a:srgbClr val="000000"/>
                </a:solidFill>
                <a:latin typeface="Calibri" panose="020F0502020204030204" pitchFamily="34" charset="0"/>
              </a:rPr>
              <a:t>	</a:t>
            </a:r>
          </a:p>
          <a:p>
            <a:pPr algn="just"/>
            <a:r>
              <a:rPr lang="en-GB" dirty="0">
                <a:solidFill>
                  <a:srgbClr val="000000"/>
                </a:solidFill>
                <a:latin typeface="Calibri" panose="020F0502020204030204" pitchFamily="34" charset="0"/>
              </a:rPr>
              <a:t>        </a:t>
            </a:r>
          </a:p>
          <a:p>
            <a:pPr algn="just"/>
            <a:r>
              <a:rPr lang="en-GB" b="1" dirty="0">
                <a:solidFill>
                  <a:srgbClr val="000000"/>
                </a:solidFill>
                <a:latin typeface="Calibri" panose="020F0502020204030204" pitchFamily="34" charset="0"/>
              </a:rPr>
              <a:t>Irish Rail Response</a:t>
            </a:r>
          </a:p>
          <a:p>
            <a:pPr lvl="2" algn="just"/>
            <a:endParaRPr lang="en-GB" dirty="0">
              <a:solidFill>
                <a:srgbClr val="000000"/>
              </a:solidFill>
              <a:latin typeface="Calibri" panose="020F0502020204030204" pitchFamily="34" charset="0"/>
            </a:endParaRPr>
          </a:p>
          <a:p>
            <a:pPr marL="1371600" lvl="2" indent="-457200" algn="just">
              <a:buAutoNum type="arabicPeriod"/>
            </a:pPr>
            <a:r>
              <a:rPr lang="en-GB" dirty="0">
                <a:solidFill>
                  <a:srgbClr val="C00000"/>
                </a:solidFill>
                <a:latin typeface="Calibri" panose="020F0502020204030204" pitchFamily="34" charset="0"/>
              </a:rPr>
              <a:t>“</a:t>
            </a:r>
            <a:r>
              <a:rPr lang="en-GB" i="1" dirty="0">
                <a:solidFill>
                  <a:srgbClr val="C00000"/>
                </a:solidFill>
                <a:latin typeface="Calibri" panose="020F0502020204030204" pitchFamily="34" charset="0"/>
              </a:rPr>
              <a:t>Upgrades to Kilcock Station and the provision of park and ride facilities are outside the scope of the DART+ West Project</a:t>
            </a:r>
            <a:r>
              <a:rPr lang="en-GB" dirty="0">
                <a:solidFill>
                  <a:srgbClr val="C00000"/>
                </a:solidFill>
                <a:latin typeface="Calibri" panose="020F0502020204030204" pitchFamily="34" charset="0"/>
              </a:rPr>
              <a:t>”. </a:t>
            </a:r>
          </a:p>
        </p:txBody>
      </p:sp>
    </p:spTree>
    <p:extLst>
      <p:ext uri="{BB962C8B-B14F-4D97-AF65-F5344CB8AC3E}">
        <p14:creationId xmlns:p14="http://schemas.microsoft.com/office/powerpoint/2010/main" val="3798374741"/>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1E001D-5CA0-2A1B-DF37-FD4D780B685F}"/>
              </a:ext>
            </a:extLst>
          </p:cNvPr>
          <p:cNvSpPr>
            <a:spLocks noGrp="1"/>
          </p:cNvSpPr>
          <p:nvPr>
            <p:ph type="title"/>
          </p:nvPr>
        </p:nvSpPr>
        <p:spPr/>
        <p:txBody>
          <a:bodyPr/>
          <a:lstStyle/>
          <a:p>
            <a:r>
              <a:rPr lang="en-GB" dirty="0"/>
              <a:t>Access to Depot</a:t>
            </a:r>
          </a:p>
        </p:txBody>
      </p:sp>
      <p:pic>
        <p:nvPicPr>
          <p:cNvPr id="4" name="Picture 3" descr="Map&#10;&#10;Description automatically generated">
            <a:extLst>
              <a:ext uri="{FF2B5EF4-FFF2-40B4-BE49-F238E27FC236}">
                <a16:creationId xmlns:a16="http://schemas.microsoft.com/office/drawing/2014/main" id="{CE9B5334-DDE7-F4C8-0BD7-D0B2F98D0B69}"/>
              </a:ext>
            </a:extLst>
          </p:cNvPr>
          <p:cNvPicPr>
            <a:picLocks noChangeAspect="1"/>
          </p:cNvPicPr>
          <p:nvPr/>
        </p:nvPicPr>
        <p:blipFill>
          <a:blip r:embed="rId2"/>
          <a:stretch>
            <a:fillRect/>
          </a:stretch>
        </p:blipFill>
        <p:spPr>
          <a:xfrm>
            <a:off x="1542415" y="1196752"/>
            <a:ext cx="6059170" cy="3658235"/>
          </a:xfrm>
          <a:prstGeom prst="rect">
            <a:avLst/>
          </a:prstGeom>
        </p:spPr>
      </p:pic>
      <p:sp>
        <p:nvSpPr>
          <p:cNvPr id="6" name="TextBox 5">
            <a:extLst>
              <a:ext uri="{FF2B5EF4-FFF2-40B4-BE49-F238E27FC236}">
                <a16:creationId xmlns:a16="http://schemas.microsoft.com/office/drawing/2014/main" id="{956F5A66-DBB7-792C-CF3A-9604E44B3748}"/>
              </a:ext>
            </a:extLst>
          </p:cNvPr>
          <p:cNvSpPr txBox="1"/>
          <p:nvPr/>
        </p:nvSpPr>
        <p:spPr>
          <a:xfrm>
            <a:off x="457200" y="5408923"/>
            <a:ext cx="8229600" cy="543162"/>
          </a:xfrm>
          <a:prstGeom prst="rect">
            <a:avLst/>
          </a:prstGeom>
          <a:noFill/>
        </p:spPr>
        <p:txBody>
          <a:bodyPr wrap="square">
            <a:spAutoFit/>
          </a:bodyPr>
          <a:lstStyle/>
          <a:p>
            <a:pPr algn="just">
              <a:lnSpc>
                <a:spcPct val="107000"/>
              </a:lnSpc>
            </a:pPr>
            <a:r>
              <a:rPr lang="en-IE" sz="1400" b="1" dirty="0">
                <a:effectLst/>
                <a:latin typeface="Calibri" panose="020F0502020204030204" pitchFamily="34" charset="0"/>
                <a:ea typeface="Calibri" panose="020F0502020204030204" pitchFamily="34" charset="0"/>
                <a:cs typeface="Arial" panose="020B0604020202020204" pitchFamily="34" charset="0"/>
              </a:rPr>
              <a:t>Figure 4.6: Road Access Route to proposed Depot location (Source: </a:t>
            </a:r>
            <a:r>
              <a:rPr lang="en-IE" sz="1400" b="1" i="1" dirty="0">
                <a:effectLst/>
                <a:latin typeface="Calibri" panose="020F0502020204030204" pitchFamily="34" charset="0"/>
                <a:ea typeface="Calibri" panose="020F0502020204030204" pitchFamily="34" charset="0"/>
                <a:cs typeface="Arial" panose="020B0604020202020204" pitchFamily="34" charset="0"/>
              </a:rPr>
              <a:t>Depot Options Selection Report</a:t>
            </a:r>
            <a:r>
              <a:rPr lang="en-IE" sz="1400" b="1" dirty="0">
                <a:effectLst/>
                <a:latin typeface="Calibri" panose="020F0502020204030204" pitchFamily="34" charset="0"/>
                <a:ea typeface="Calibri" panose="020F0502020204030204" pitchFamily="34" charset="0"/>
                <a:cs typeface="Arial" panose="020B0604020202020204" pitchFamily="34" charset="0"/>
              </a:rPr>
              <a:t>, June 2020.)</a:t>
            </a:r>
            <a:endParaRPr lang="en-GB" sz="1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882931371"/>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CE882D-C1B1-FCF2-CDE4-256550362356}"/>
              </a:ext>
            </a:extLst>
          </p:cNvPr>
          <p:cNvSpPr>
            <a:spLocks noGrp="1"/>
          </p:cNvSpPr>
          <p:nvPr>
            <p:ph type="title"/>
          </p:nvPr>
        </p:nvSpPr>
        <p:spPr/>
        <p:txBody>
          <a:bodyPr/>
          <a:lstStyle/>
          <a:p>
            <a:r>
              <a:rPr lang="en-GB" dirty="0"/>
              <a:t>Concluding comments – key ABP challenges </a:t>
            </a:r>
          </a:p>
        </p:txBody>
      </p:sp>
      <p:pic>
        <p:nvPicPr>
          <p:cNvPr id="4" name="Picture 3" descr="http://www.johnennis.tv/wp-content/uploads/2009/12/wilf-logo.JPG">
            <a:extLst>
              <a:ext uri="{FF2B5EF4-FFF2-40B4-BE49-F238E27FC236}">
                <a16:creationId xmlns:a16="http://schemas.microsoft.com/office/drawing/2014/main" id="{37678330-D6B9-194F-3D55-736A3908C5B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0674" y="1600594"/>
            <a:ext cx="4582652" cy="365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171059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F15401-638D-11E3-22A3-568BF749435A}"/>
              </a:ext>
            </a:extLst>
          </p:cNvPr>
          <p:cNvSpPr>
            <a:spLocks noGrp="1"/>
          </p:cNvSpPr>
          <p:nvPr>
            <p:ph type="title"/>
          </p:nvPr>
        </p:nvSpPr>
        <p:spPr/>
        <p:txBody>
          <a:bodyPr/>
          <a:lstStyle/>
          <a:p>
            <a:r>
              <a:rPr lang="en-GB" dirty="0"/>
              <a:t>A key crossing point of the Royal Canal</a:t>
            </a:r>
          </a:p>
        </p:txBody>
      </p:sp>
      <p:pic>
        <p:nvPicPr>
          <p:cNvPr id="4" name="Picture 3" descr="A river with a bridge over it&#10;&#10;Description automatically generated with low confidence">
            <a:extLst>
              <a:ext uri="{FF2B5EF4-FFF2-40B4-BE49-F238E27FC236}">
                <a16:creationId xmlns:a16="http://schemas.microsoft.com/office/drawing/2014/main" id="{09D4E405-0254-7ADA-8FFA-9BA76C1545C4}"/>
              </a:ext>
            </a:extLst>
          </p:cNvPr>
          <p:cNvPicPr>
            <a:picLocks noChangeAspect="1"/>
          </p:cNvPicPr>
          <p:nvPr/>
        </p:nvPicPr>
        <p:blipFill rotWithShape="1">
          <a:blip r:embed="rId2"/>
          <a:srcRect t="15189"/>
          <a:stretch/>
        </p:blipFill>
        <p:spPr bwMode="auto">
          <a:xfrm>
            <a:off x="2124981" y="1520788"/>
            <a:ext cx="4894038" cy="3816424"/>
          </a:xfrm>
          <a:prstGeom prst="rect">
            <a:avLst/>
          </a:prstGeom>
          <a:ln>
            <a:noFill/>
          </a:ln>
          <a:extLst>
            <a:ext uri="{53640926-AAD7-44D8-BBD7-CCE9431645EC}">
              <a14:shadowObscured xmlns:a14="http://schemas.microsoft.com/office/drawing/2010/main"/>
            </a:ext>
          </a:extLst>
        </p:spPr>
      </p:pic>
      <p:sp>
        <p:nvSpPr>
          <p:cNvPr id="6" name="TextBox 5">
            <a:extLst>
              <a:ext uri="{FF2B5EF4-FFF2-40B4-BE49-F238E27FC236}">
                <a16:creationId xmlns:a16="http://schemas.microsoft.com/office/drawing/2014/main" id="{77111257-F6F3-B310-E530-86680DCBDD44}"/>
              </a:ext>
            </a:extLst>
          </p:cNvPr>
          <p:cNvSpPr txBox="1"/>
          <p:nvPr/>
        </p:nvSpPr>
        <p:spPr>
          <a:xfrm>
            <a:off x="2124980" y="5443413"/>
            <a:ext cx="4967299" cy="543162"/>
          </a:xfrm>
          <a:prstGeom prst="rect">
            <a:avLst/>
          </a:prstGeom>
          <a:noFill/>
        </p:spPr>
        <p:txBody>
          <a:bodyPr wrap="square">
            <a:spAutoFit/>
          </a:bodyPr>
          <a:lstStyle/>
          <a:p>
            <a:pPr>
              <a:lnSpc>
                <a:spcPct val="107000"/>
              </a:lnSpc>
            </a:pPr>
            <a:r>
              <a:rPr lang="en-IE" sz="1400" b="1" dirty="0">
                <a:effectLst/>
                <a:latin typeface="Calibri" panose="020F0502020204030204" pitchFamily="34" charset="0"/>
                <a:ea typeface="Calibri" panose="020F0502020204030204" pitchFamily="34" charset="0"/>
                <a:cs typeface="Arial" panose="020B0604020202020204" pitchFamily="34" charset="0"/>
              </a:rPr>
              <a:t>Figure 2.4: Bailey’s Bridge. (Source: Google Maps, October 2022.)</a:t>
            </a:r>
            <a:endParaRPr lang="en-GB" sz="1400" dirty="0">
              <a:effectLst/>
              <a:latin typeface="Calibri" panose="020F0502020204030204" pitchFamily="34" charset="0"/>
              <a:ea typeface="Calibri" panose="020F0502020204030204" pitchFamily="34" charset="0"/>
              <a:cs typeface="Arial" panose="020B0604020202020204" pitchFamily="34" charset="0"/>
            </a:endParaRPr>
          </a:p>
          <a:p>
            <a:pPr marL="457200" algn="just">
              <a:lnSpc>
                <a:spcPct val="107000"/>
              </a:lnSpc>
            </a:pPr>
            <a:r>
              <a:rPr lang="en-IE" sz="14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 </a:t>
            </a:r>
            <a:endParaRPr lang="en-GB" sz="1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678082350"/>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395536" y="332656"/>
            <a:ext cx="8496944" cy="1143000"/>
          </a:xfrm>
        </p:spPr>
        <p:txBody>
          <a:bodyPr/>
          <a:lstStyle/>
          <a:p>
            <a:r>
              <a:rPr lang="en-GB" dirty="0"/>
              <a:t>Inherent conflict with CDP Objectives</a:t>
            </a:r>
          </a:p>
        </p:txBody>
      </p:sp>
      <p:sp>
        <p:nvSpPr>
          <p:cNvPr id="2" name="TextBox 1">
            <a:extLst>
              <a:ext uri="{FF2B5EF4-FFF2-40B4-BE49-F238E27FC236}">
                <a16:creationId xmlns:a16="http://schemas.microsoft.com/office/drawing/2014/main" id="{4D72C6A3-FFBE-9E72-592A-CF4F02F56E1D}"/>
              </a:ext>
            </a:extLst>
          </p:cNvPr>
          <p:cNvSpPr txBox="1"/>
          <p:nvPr/>
        </p:nvSpPr>
        <p:spPr>
          <a:xfrm>
            <a:off x="467544" y="1143844"/>
            <a:ext cx="8352927" cy="4752583"/>
          </a:xfrm>
          <a:prstGeom prst="rect">
            <a:avLst/>
          </a:prstGeom>
          <a:noFill/>
        </p:spPr>
        <p:txBody>
          <a:bodyPr wrap="square">
            <a:spAutoFit/>
          </a:bodyPr>
          <a:lstStyle/>
          <a:p>
            <a:pPr algn="just">
              <a:spcAft>
                <a:spcPts val="1650"/>
              </a:spcAft>
            </a:pPr>
            <a:r>
              <a:rPr lang="en-GB"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We submit that the proposed development would conflict with policies of Kildare County Council:</a:t>
            </a:r>
          </a:p>
          <a:p>
            <a:pPr algn="just">
              <a:spcAft>
                <a:spcPts val="1650"/>
              </a:spcAft>
            </a:pPr>
            <a:r>
              <a:rPr lang="en-GB" i="1" dirty="0">
                <a:solidFill>
                  <a:srgbClr val="000000"/>
                </a:solidFill>
                <a:latin typeface="Calibri" panose="020F0502020204030204" pitchFamily="34" charset="0"/>
                <a:cs typeface="Calibri" panose="020F0502020204030204" pitchFamily="34" charset="0"/>
              </a:rPr>
              <a:t>Kildare County Development Plan 2023-2029</a:t>
            </a:r>
          </a:p>
          <a:p>
            <a:pPr marL="361950" algn="just">
              <a:spcAft>
                <a:spcPts val="1650"/>
              </a:spcAft>
            </a:pPr>
            <a:r>
              <a:rPr lang="en-GB" i="1" dirty="0">
                <a:latin typeface="Calibri" panose="020F0502020204030204" pitchFamily="34" charset="0"/>
                <a:cs typeface="Calibri" panose="020F0502020204030204" pitchFamily="34" charset="0"/>
              </a:rPr>
              <a:t>“12.10 Inland Waters: Lakes, Rivers, Streams and Groundwater</a:t>
            </a:r>
          </a:p>
          <a:p>
            <a:pPr marL="361950" algn="just">
              <a:spcAft>
                <a:spcPts val="1650"/>
              </a:spcAft>
            </a:pPr>
            <a:r>
              <a:rPr lang="en-GB" i="1" dirty="0">
                <a:latin typeface="Calibri" panose="020F0502020204030204" pitchFamily="34" charset="0"/>
                <a:cs typeface="Calibri" panose="020F0502020204030204" pitchFamily="34" charset="0"/>
              </a:rPr>
              <a:t>Over 112 km of the canals, the Grand Canal, Royal Canal and the Barrow Line, extend across Kildare. Once the lifeline of the local economy, forming the main transport routes in Kildare, these waterways and their towpaths now support a large eco-system of diverse plant and animal species along with a significant leisure resource in the county.”</a:t>
            </a:r>
          </a:p>
          <a:p>
            <a:pPr marL="361950">
              <a:spcAft>
                <a:spcPts val="1650"/>
              </a:spcAft>
            </a:pPr>
            <a:r>
              <a:rPr lang="en-GB" dirty="0">
                <a:latin typeface="Calibri" panose="020F0502020204030204" pitchFamily="34" charset="0"/>
                <a:cs typeface="Calibri" panose="020F0502020204030204" pitchFamily="34" charset="0"/>
              </a:rPr>
              <a:t> </a:t>
            </a:r>
          </a:p>
          <a:p>
            <a:pPr>
              <a:spcAft>
                <a:spcPts val="1650"/>
              </a:spcAft>
            </a:pPr>
            <a:r>
              <a:rPr lang="en-GB" sz="2400" dirty="0">
                <a:solidFill>
                  <a:srgbClr val="000000"/>
                </a:solidFill>
                <a:latin typeface="Calibri" panose="020F0502020204030204" pitchFamily="34" charset="0"/>
                <a:ea typeface="Calibri" panose="020F0502020204030204" pitchFamily="34" charset="0"/>
              </a:rPr>
              <a:t>	</a:t>
            </a:r>
            <a:endParaRPr lang="en-GB" sz="2400" dirty="0">
              <a:solidFill>
                <a:srgbClr val="000000"/>
              </a:solidFill>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2418819026"/>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395536" y="332656"/>
            <a:ext cx="8496944" cy="1143000"/>
          </a:xfrm>
        </p:spPr>
        <p:txBody>
          <a:bodyPr/>
          <a:lstStyle/>
          <a:p>
            <a:r>
              <a:rPr lang="en-GB" dirty="0"/>
              <a:t>Pathway to salmonoid rivers</a:t>
            </a:r>
          </a:p>
        </p:txBody>
      </p:sp>
      <p:sp>
        <p:nvSpPr>
          <p:cNvPr id="2" name="TextBox 1">
            <a:extLst>
              <a:ext uri="{FF2B5EF4-FFF2-40B4-BE49-F238E27FC236}">
                <a16:creationId xmlns:a16="http://schemas.microsoft.com/office/drawing/2014/main" id="{4D72C6A3-FFBE-9E72-592A-CF4F02F56E1D}"/>
              </a:ext>
            </a:extLst>
          </p:cNvPr>
          <p:cNvSpPr txBox="1"/>
          <p:nvPr/>
        </p:nvSpPr>
        <p:spPr>
          <a:xfrm>
            <a:off x="539553" y="1143844"/>
            <a:ext cx="8352927" cy="4411464"/>
          </a:xfrm>
          <a:prstGeom prst="rect">
            <a:avLst/>
          </a:prstGeom>
          <a:noFill/>
        </p:spPr>
        <p:txBody>
          <a:bodyPr wrap="square">
            <a:spAutoFit/>
          </a:bodyPr>
          <a:lstStyle/>
          <a:p>
            <a:pPr algn="just">
              <a:spcAft>
                <a:spcPts val="1650"/>
              </a:spcAft>
            </a:pPr>
            <a:endParaRPr lang="en-GB" sz="2000" i="1" dirty="0"/>
          </a:p>
          <a:p>
            <a:pPr marL="361950" algn="just">
              <a:spcAft>
                <a:spcPts val="1650"/>
              </a:spcAft>
            </a:pPr>
            <a:r>
              <a:rPr lang="en-GB" sz="2000" i="1" dirty="0">
                <a:solidFill>
                  <a:srgbClr val="C00000"/>
                </a:solidFill>
                <a:latin typeface="Calibri" panose="020F0502020204030204" pitchFamily="34" charset="0"/>
                <a:cs typeface="Calibri" panose="020F0502020204030204" pitchFamily="34" charset="0"/>
              </a:rPr>
              <a:t>“Kildare is also traversed by some of the more productive and important salmonid systems in the region</a:t>
            </a:r>
            <a:r>
              <a:rPr lang="en-GB" sz="2000" i="1" dirty="0">
                <a:latin typeface="Calibri" panose="020F0502020204030204" pitchFamily="34" charset="0"/>
                <a:cs typeface="Calibri" panose="020F0502020204030204" pitchFamily="34" charset="0"/>
              </a:rPr>
              <a:t>, the River Liffey, the River Barrow and the River Boyne.</a:t>
            </a:r>
          </a:p>
          <a:p>
            <a:pPr marL="361950" algn="just">
              <a:spcAft>
                <a:spcPts val="1650"/>
              </a:spcAft>
            </a:pPr>
            <a:r>
              <a:rPr lang="en-GB" sz="2000" i="1" dirty="0">
                <a:latin typeface="Calibri" panose="020F0502020204030204" pitchFamily="34" charset="0"/>
                <a:cs typeface="Calibri" panose="020F0502020204030204" pitchFamily="34" charset="0"/>
              </a:rPr>
              <a:t>Rivers and streams should be maintained in an open, semi-natural condition.</a:t>
            </a:r>
          </a:p>
          <a:p>
            <a:pPr marL="361950" algn="just">
              <a:spcAft>
                <a:spcPts val="1650"/>
              </a:spcAft>
            </a:pPr>
            <a:r>
              <a:rPr lang="en-GB" sz="2000" i="1" dirty="0">
                <a:latin typeface="Calibri" panose="020F0502020204030204" pitchFamily="34" charset="0"/>
                <a:cs typeface="Calibri" panose="020F0502020204030204" pitchFamily="34" charset="0"/>
              </a:rPr>
              <a:t>Their corridors and valleys provide effective measures to protect and maintain biodiversity and to help manage fluvial and pluvial flooding while supporting a quality, multifunctional green network generating multiple benefits for the environment, tourism and society.”</a:t>
            </a:r>
          </a:p>
          <a:p>
            <a:pPr algn="just">
              <a:spcAft>
                <a:spcPts val="1650"/>
              </a:spcAft>
            </a:pPr>
            <a:r>
              <a:rPr lang="en-GB" sz="2400" dirty="0">
                <a:solidFill>
                  <a:srgbClr val="000000"/>
                </a:solidFill>
                <a:latin typeface="Calibri" panose="020F0502020204030204" pitchFamily="34" charset="0"/>
                <a:ea typeface="Calibri" panose="020F0502020204030204" pitchFamily="34" charset="0"/>
              </a:rPr>
              <a:t>	</a:t>
            </a:r>
            <a:endParaRPr lang="en-GB" sz="2400" dirty="0">
              <a:solidFill>
                <a:srgbClr val="000000"/>
              </a:solidFill>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4184400885"/>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395536" y="332656"/>
            <a:ext cx="8496944" cy="1143000"/>
          </a:xfrm>
        </p:spPr>
        <p:txBody>
          <a:bodyPr/>
          <a:lstStyle/>
          <a:p>
            <a:r>
              <a:rPr lang="en-GB" dirty="0"/>
              <a:t>Sufficient EIA data to support the conclusions?</a:t>
            </a:r>
          </a:p>
        </p:txBody>
      </p:sp>
      <p:sp>
        <p:nvSpPr>
          <p:cNvPr id="2" name="TextBox 1">
            <a:extLst>
              <a:ext uri="{FF2B5EF4-FFF2-40B4-BE49-F238E27FC236}">
                <a16:creationId xmlns:a16="http://schemas.microsoft.com/office/drawing/2014/main" id="{4D72C6A3-FFBE-9E72-592A-CF4F02F56E1D}"/>
              </a:ext>
            </a:extLst>
          </p:cNvPr>
          <p:cNvSpPr txBox="1"/>
          <p:nvPr/>
        </p:nvSpPr>
        <p:spPr>
          <a:xfrm>
            <a:off x="467544" y="1143844"/>
            <a:ext cx="8352927" cy="2128788"/>
          </a:xfrm>
          <a:prstGeom prst="rect">
            <a:avLst/>
          </a:prstGeom>
          <a:noFill/>
        </p:spPr>
        <p:txBody>
          <a:bodyPr wrap="square">
            <a:spAutoFit/>
          </a:bodyPr>
          <a:lstStyle/>
          <a:p>
            <a:pPr algn="just">
              <a:spcAft>
                <a:spcPts val="1650"/>
              </a:spcAft>
            </a:pPr>
            <a:endParaRPr lang="en-GB" dirty="0">
              <a:latin typeface="Calibri" panose="020F0502020204030204" pitchFamily="34" charset="0"/>
              <a:cs typeface="Calibri" panose="020F0502020204030204" pitchFamily="34" charset="0"/>
            </a:endParaRPr>
          </a:p>
          <a:p>
            <a:pPr marL="361950" algn="just">
              <a:spcAft>
                <a:spcPts val="1650"/>
              </a:spcAft>
            </a:pPr>
            <a:r>
              <a:rPr lang="en-GB" i="1" dirty="0">
                <a:latin typeface="Calibri" panose="020F0502020204030204" pitchFamily="34" charset="0"/>
                <a:cs typeface="Calibri" panose="020F0502020204030204" pitchFamily="34" charset="0"/>
              </a:rPr>
              <a:t>“Groundwater is important for supplying water and maintaining wetlands and river flows in dry periods.</a:t>
            </a:r>
          </a:p>
          <a:p>
            <a:pPr marL="361950" algn="just">
              <a:spcAft>
                <a:spcPts val="1650"/>
              </a:spcAft>
            </a:pPr>
            <a:r>
              <a:rPr lang="en-GB" i="1" dirty="0">
                <a:latin typeface="Calibri" panose="020F0502020204030204" pitchFamily="34" charset="0"/>
                <a:cs typeface="Calibri" panose="020F0502020204030204" pitchFamily="34" charset="0"/>
              </a:rPr>
              <a:t>Groundwater resources should be protected and managed in a sustainable manner.”</a:t>
            </a:r>
            <a:endParaRPr lang="en-GB" sz="2400" i="1" dirty="0">
              <a:solidFill>
                <a:srgbClr val="000000"/>
              </a:solidFill>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2484084464"/>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395536" y="332656"/>
            <a:ext cx="8496944" cy="1143000"/>
          </a:xfrm>
        </p:spPr>
        <p:txBody>
          <a:bodyPr/>
          <a:lstStyle/>
          <a:p>
            <a:r>
              <a:rPr lang="en-GB" sz="3200" i="1" dirty="0">
                <a:effectLst/>
                <a:latin typeface="Calibri" panose="020F0502020204030204" pitchFamily="34" charset="0"/>
                <a:ea typeface="Calibri" panose="020F0502020204030204" pitchFamily="34" charset="0"/>
              </a:rPr>
              <a:t>Can the Board be satisfied </a:t>
            </a:r>
            <a:r>
              <a:rPr lang="en-GB" sz="3200" dirty="0">
                <a:effectLst/>
                <a:latin typeface="Calibri" panose="020F0502020204030204" pitchFamily="34" charset="0"/>
                <a:ea typeface="Calibri" panose="020F0502020204030204" pitchFamily="34" charset="0"/>
              </a:rPr>
              <a:t>…</a:t>
            </a:r>
            <a:endParaRPr lang="en-GB" dirty="0"/>
          </a:p>
        </p:txBody>
      </p:sp>
      <p:sp>
        <p:nvSpPr>
          <p:cNvPr id="2" name="TextBox 1">
            <a:extLst>
              <a:ext uri="{FF2B5EF4-FFF2-40B4-BE49-F238E27FC236}">
                <a16:creationId xmlns:a16="http://schemas.microsoft.com/office/drawing/2014/main" id="{4D72C6A3-FFBE-9E72-592A-CF4F02F56E1D}"/>
              </a:ext>
            </a:extLst>
          </p:cNvPr>
          <p:cNvSpPr txBox="1"/>
          <p:nvPr/>
        </p:nvSpPr>
        <p:spPr>
          <a:xfrm>
            <a:off x="467544" y="1977007"/>
            <a:ext cx="8352927" cy="1200329"/>
          </a:xfrm>
          <a:prstGeom prst="rect">
            <a:avLst/>
          </a:prstGeom>
          <a:noFill/>
        </p:spPr>
        <p:txBody>
          <a:bodyPr wrap="square">
            <a:spAutoFit/>
          </a:bodyPr>
          <a:lstStyle/>
          <a:p>
            <a:pPr marL="361950" indent="-361950" algn="just">
              <a:spcAft>
                <a:spcPts val="1650"/>
              </a:spcAft>
            </a:pPr>
            <a:r>
              <a:rPr lang="en-GB" sz="2400" dirty="0">
                <a:solidFill>
                  <a:srgbClr val="000000"/>
                </a:solidFill>
                <a:effectLst/>
                <a:latin typeface="Calibri" panose="020F0502020204030204" pitchFamily="34" charset="0"/>
                <a:ea typeface="Calibri" panose="020F0502020204030204" pitchFamily="34" charset="0"/>
              </a:rPr>
              <a:t>1.	</a:t>
            </a:r>
            <a:r>
              <a:rPr lang="en-GB" sz="2400" dirty="0">
                <a:solidFill>
                  <a:srgbClr val="000000"/>
                </a:solidFill>
                <a:latin typeface="Calibri" panose="020F0502020204030204" pitchFamily="34" charset="0"/>
                <a:ea typeface="Calibri" panose="020F0502020204030204" pitchFamily="34" charset="0"/>
              </a:rPr>
              <a:t>T</a:t>
            </a:r>
            <a:r>
              <a:rPr lang="en-GB" sz="2400" dirty="0">
                <a:solidFill>
                  <a:srgbClr val="000000"/>
                </a:solidFill>
                <a:effectLst/>
                <a:latin typeface="Calibri" panose="020F0502020204030204" pitchFamily="34" charset="0"/>
                <a:ea typeface="Calibri" panose="020F0502020204030204" pitchFamily="34" charset="0"/>
              </a:rPr>
              <a:t>hat the siting of a </a:t>
            </a:r>
            <a:r>
              <a:rPr lang="en-GB" sz="2400" dirty="0">
                <a:solidFill>
                  <a:srgbClr val="C00000"/>
                </a:solidFill>
                <a:effectLst/>
                <a:latin typeface="Calibri" panose="020F0502020204030204" pitchFamily="34" charset="0"/>
                <a:ea typeface="Calibri" panose="020F0502020204030204" pitchFamily="34" charset="0"/>
              </a:rPr>
              <a:t>major Rail </a:t>
            </a:r>
            <a:r>
              <a:rPr lang="en-GB" sz="2400" dirty="0">
                <a:solidFill>
                  <a:srgbClr val="C00000"/>
                </a:solidFill>
                <a:latin typeface="Calibri" panose="020F0502020204030204" pitchFamily="34" charset="0"/>
                <a:ea typeface="Calibri" panose="020F0502020204030204" pitchFamily="34" charset="0"/>
              </a:rPr>
              <a:t>D</a:t>
            </a:r>
            <a:r>
              <a:rPr lang="en-GB" sz="2400" dirty="0">
                <a:solidFill>
                  <a:srgbClr val="C00000"/>
                </a:solidFill>
                <a:effectLst/>
                <a:latin typeface="Calibri" panose="020F0502020204030204" pitchFamily="34" charset="0"/>
                <a:ea typeface="Calibri" panose="020F0502020204030204" pitchFamily="34" charset="0"/>
              </a:rPr>
              <a:t>epot complex </a:t>
            </a:r>
            <a:r>
              <a:rPr lang="en-GB" sz="2400" dirty="0">
                <a:solidFill>
                  <a:srgbClr val="000000"/>
                </a:solidFill>
                <a:effectLst/>
                <a:latin typeface="Calibri" panose="020F0502020204030204" pitchFamily="34" charset="0"/>
                <a:ea typeface="Calibri" panose="020F0502020204030204" pitchFamily="34" charset="0"/>
              </a:rPr>
              <a:t>on </a:t>
            </a:r>
            <a:r>
              <a:rPr lang="en-GB" sz="2400" dirty="0">
                <a:solidFill>
                  <a:srgbClr val="C00000"/>
                </a:solidFill>
                <a:effectLst/>
                <a:latin typeface="Calibri" panose="020F0502020204030204" pitchFamily="34" charset="0"/>
                <a:ea typeface="Calibri" panose="020F0502020204030204" pitchFamily="34" charset="0"/>
              </a:rPr>
              <a:t>Flood </a:t>
            </a:r>
            <a:r>
              <a:rPr lang="en-GB" sz="2400" dirty="0">
                <a:solidFill>
                  <a:srgbClr val="C00000"/>
                </a:solidFill>
                <a:latin typeface="Calibri" panose="020F0502020204030204" pitchFamily="34" charset="0"/>
                <a:ea typeface="Calibri" panose="020F0502020204030204" pitchFamily="34" charset="0"/>
              </a:rPr>
              <a:t>Z</a:t>
            </a:r>
            <a:r>
              <a:rPr lang="en-GB" sz="2400" dirty="0">
                <a:solidFill>
                  <a:srgbClr val="C00000"/>
                </a:solidFill>
                <a:effectLst/>
                <a:latin typeface="Calibri" panose="020F0502020204030204" pitchFamily="34" charset="0"/>
                <a:ea typeface="Calibri" panose="020F0502020204030204" pitchFamily="34" charset="0"/>
              </a:rPr>
              <a:t>one A </a:t>
            </a:r>
            <a:r>
              <a:rPr lang="en-GB" sz="2400" dirty="0">
                <a:solidFill>
                  <a:srgbClr val="000000"/>
                </a:solidFill>
                <a:effectLst/>
                <a:latin typeface="Calibri" panose="020F0502020204030204" pitchFamily="34" charset="0"/>
                <a:ea typeface="Calibri" panose="020F0502020204030204" pitchFamily="34" charset="0"/>
              </a:rPr>
              <a:t>lands that include </a:t>
            </a:r>
            <a:r>
              <a:rPr lang="en-GB" sz="2400" dirty="0">
                <a:solidFill>
                  <a:srgbClr val="C00000"/>
                </a:solidFill>
                <a:effectLst/>
                <a:latin typeface="Calibri" panose="020F0502020204030204" pitchFamily="34" charset="0"/>
                <a:ea typeface="Calibri" panose="020F0502020204030204" pitchFamily="34" charset="0"/>
              </a:rPr>
              <a:t>Bronze Age remains </a:t>
            </a:r>
            <a:r>
              <a:rPr lang="en-GB" sz="2400" dirty="0">
                <a:solidFill>
                  <a:srgbClr val="000000"/>
                </a:solidFill>
                <a:effectLst/>
                <a:latin typeface="Calibri" panose="020F0502020204030204" pitchFamily="34" charset="0"/>
                <a:ea typeface="Calibri" panose="020F0502020204030204" pitchFamily="34" charset="0"/>
              </a:rPr>
              <a:t>constitutes </a:t>
            </a:r>
            <a:r>
              <a:rPr lang="en-GB" sz="2400" dirty="0">
                <a:solidFill>
                  <a:srgbClr val="C00000"/>
                </a:solidFill>
                <a:effectLst/>
                <a:latin typeface="Calibri" panose="020F0502020204030204" pitchFamily="34" charset="0"/>
                <a:ea typeface="Calibri" panose="020F0502020204030204" pitchFamily="34" charset="0"/>
              </a:rPr>
              <a:t>orderly development</a:t>
            </a:r>
            <a:r>
              <a:rPr lang="en-GB" sz="2400" dirty="0">
                <a:solidFill>
                  <a:srgbClr val="000000"/>
                </a:solidFill>
                <a:effectLst/>
                <a:latin typeface="Calibri" panose="020F0502020204030204" pitchFamily="34" charset="0"/>
                <a:ea typeface="Calibri" panose="020F0502020204030204" pitchFamily="34" charset="0"/>
              </a:rPr>
              <a:t>?</a:t>
            </a:r>
          </a:p>
        </p:txBody>
      </p:sp>
    </p:spTree>
    <p:extLst>
      <p:ext uri="{BB962C8B-B14F-4D97-AF65-F5344CB8AC3E}">
        <p14:creationId xmlns:p14="http://schemas.microsoft.com/office/powerpoint/2010/main" val="2896570753"/>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D72C6A3-FFBE-9E72-592A-CF4F02F56E1D}"/>
              </a:ext>
            </a:extLst>
          </p:cNvPr>
          <p:cNvSpPr txBox="1"/>
          <p:nvPr/>
        </p:nvSpPr>
        <p:spPr>
          <a:xfrm>
            <a:off x="540248" y="1859340"/>
            <a:ext cx="8352927" cy="1569660"/>
          </a:xfrm>
          <a:prstGeom prst="rect">
            <a:avLst/>
          </a:prstGeom>
          <a:noFill/>
        </p:spPr>
        <p:txBody>
          <a:bodyPr wrap="square">
            <a:spAutoFit/>
          </a:bodyPr>
          <a:lstStyle/>
          <a:p>
            <a:pPr marL="361950" indent="-361950" algn="just">
              <a:spcAft>
                <a:spcPts val="1650"/>
              </a:spcAft>
            </a:pPr>
            <a:r>
              <a:rPr lang="en-GB" sz="2400" dirty="0">
                <a:solidFill>
                  <a:srgbClr val="000000"/>
                </a:solidFill>
                <a:effectLst/>
                <a:latin typeface="Calibri" panose="020F0502020204030204" pitchFamily="34" charset="0"/>
                <a:ea typeface="Calibri" panose="020F0502020204030204" pitchFamily="34" charset="0"/>
              </a:rPr>
              <a:t>2.	Having regard to the significant adverse, yet not fully quantified, </a:t>
            </a:r>
            <a:r>
              <a:rPr lang="en-GB" sz="2400" dirty="0">
                <a:solidFill>
                  <a:srgbClr val="C00000"/>
                </a:solidFill>
                <a:effectLst/>
                <a:latin typeface="Calibri" panose="020F0502020204030204" pitchFamily="34" charset="0"/>
                <a:ea typeface="Calibri" panose="020F0502020204030204" pitchFamily="34" charset="0"/>
              </a:rPr>
              <a:t>environmental 	impacts </a:t>
            </a:r>
            <a:r>
              <a:rPr lang="en-GB" sz="2400" dirty="0">
                <a:solidFill>
                  <a:srgbClr val="000000"/>
                </a:solidFill>
                <a:effectLst/>
                <a:latin typeface="Calibri" panose="020F0502020204030204" pitchFamily="34" charset="0"/>
                <a:ea typeface="Calibri" panose="020F0502020204030204" pitchFamily="34" charset="0"/>
              </a:rPr>
              <a:t>of the proposed Rail Depot development that the development as proposed constitutes the </a:t>
            </a:r>
            <a:r>
              <a:rPr lang="en-GB" sz="2400" dirty="0">
                <a:solidFill>
                  <a:srgbClr val="C00000"/>
                </a:solidFill>
                <a:effectLst/>
                <a:latin typeface="Calibri" panose="020F0502020204030204" pitchFamily="34" charset="0"/>
                <a:ea typeface="Calibri" panose="020F0502020204030204" pitchFamily="34" charset="0"/>
              </a:rPr>
              <a:t>optimum solution</a:t>
            </a:r>
            <a:r>
              <a:rPr lang="en-GB" sz="2400" dirty="0">
                <a:solidFill>
                  <a:srgbClr val="000000"/>
                </a:solidFill>
                <a:effectLst/>
                <a:latin typeface="Calibri" panose="020F0502020204030204" pitchFamily="34" charset="0"/>
                <a:ea typeface="Calibri" panose="020F0502020204030204" pitchFamily="34" charset="0"/>
              </a:rPr>
              <a:t>?</a:t>
            </a:r>
          </a:p>
        </p:txBody>
      </p:sp>
      <p:sp>
        <p:nvSpPr>
          <p:cNvPr id="3" name="Title 1">
            <a:extLst>
              <a:ext uri="{FF2B5EF4-FFF2-40B4-BE49-F238E27FC236}">
                <a16:creationId xmlns:a16="http://schemas.microsoft.com/office/drawing/2014/main" id="{62AF624D-36CA-DB0E-A5CE-EE07CF5619DD}"/>
              </a:ext>
            </a:extLst>
          </p:cNvPr>
          <p:cNvSpPr>
            <a:spLocks noGrp="1"/>
          </p:cNvSpPr>
          <p:nvPr>
            <p:ph type="title"/>
          </p:nvPr>
        </p:nvSpPr>
        <p:spPr>
          <a:xfrm>
            <a:off x="395288" y="333375"/>
            <a:ext cx="8497887" cy="1143000"/>
          </a:xfrm>
        </p:spPr>
        <p:txBody>
          <a:bodyPr/>
          <a:lstStyle/>
          <a:p>
            <a:r>
              <a:rPr lang="en-GB" sz="3200" dirty="0">
                <a:effectLst/>
                <a:latin typeface="Calibri" panose="020F0502020204030204" pitchFamily="34" charset="0"/>
                <a:ea typeface="Calibri" panose="020F0502020204030204" pitchFamily="34" charset="0"/>
              </a:rPr>
              <a:t>Can the Board be satisfied that …</a:t>
            </a:r>
            <a:endParaRPr lang="en-GB" dirty="0"/>
          </a:p>
        </p:txBody>
      </p:sp>
    </p:spTree>
    <p:extLst>
      <p:ext uri="{BB962C8B-B14F-4D97-AF65-F5344CB8AC3E}">
        <p14:creationId xmlns:p14="http://schemas.microsoft.com/office/powerpoint/2010/main" val="3940179670"/>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395536" y="332656"/>
            <a:ext cx="8496944" cy="1143000"/>
          </a:xfrm>
        </p:spPr>
        <p:txBody>
          <a:bodyPr/>
          <a:lstStyle/>
          <a:p>
            <a:r>
              <a:rPr lang="en-GB" sz="3200" dirty="0">
                <a:effectLst/>
                <a:latin typeface="Calibri" panose="020F0502020204030204" pitchFamily="34" charset="0"/>
                <a:ea typeface="Calibri" panose="020F0502020204030204" pitchFamily="34" charset="0"/>
              </a:rPr>
              <a:t>Can the Board be satisfied that …</a:t>
            </a:r>
            <a:endParaRPr lang="en-GB" dirty="0"/>
          </a:p>
        </p:txBody>
      </p:sp>
      <p:sp>
        <p:nvSpPr>
          <p:cNvPr id="2" name="TextBox 1">
            <a:extLst>
              <a:ext uri="{FF2B5EF4-FFF2-40B4-BE49-F238E27FC236}">
                <a16:creationId xmlns:a16="http://schemas.microsoft.com/office/drawing/2014/main" id="{4D72C6A3-FFBE-9E72-592A-CF4F02F56E1D}"/>
              </a:ext>
            </a:extLst>
          </p:cNvPr>
          <p:cNvSpPr txBox="1"/>
          <p:nvPr/>
        </p:nvSpPr>
        <p:spPr>
          <a:xfrm>
            <a:off x="467544" y="1880690"/>
            <a:ext cx="8352927" cy="1569660"/>
          </a:xfrm>
          <a:prstGeom prst="rect">
            <a:avLst/>
          </a:prstGeom>
          <a:noFill/>
        </p:spPr>
        <p:txBody>
          <a:bodyPr wrap="square">
            <a:spAutoFit/>
          </a:bodyPr>
          <a:lstStyle/>
          <a:p>
            <a:pPr marL="361950" indent="-361950" algn="just">
              <a:spcAft>
                <a:spcPts val="1650"/>
              </a:spcAft>
            </a:pPr>
            <a:r>
              <a:rPr lang="en-GB" sz="2400" dirty="0">
                <a:solidFill>
                  <a:srgbClr val="000000"/>
                </a:solidFill>
                <a:effectLst/>
                <a:latin typeface="Calibri" panose="020F0502020204030204" pitchFamily="34" charset="0"/>
                <a:ea typeface="Calibri" panose="020F0502020204030204" pitchFamily="34" charset="0"/>
              </a:rPr>
              <a:t>3.	The large industrial development </a:t>
            </a:r>
            <a:r>
              <a:rPr lang="en-GB" sz="2400" dirty="0">
                <a:solidFill>
                  <a:srgbClr val="C00000"/>
                </a:solidFill>
                <a:effectLst/>
                <a:latin typeface="Calibri" panose="020F0502020204030204" pitchFamily="34" charset="0"/>
                <a:ea typeface="Calibri" panose="020F0502020204030204" pitchFamily="34" charset="0"/>
              </a:rPr>
              <a:t>located in an unspoilt rural setting proximate to </a:t>
            </a:r>
            <a:r>
              <a:rPr lang="en-GB" sz="2400" dirty="0">
                <a:solidFill>
                  <a:srgbClr val="000000"/>
                </a:solidFill>
                <a:effectLst/>
                <a:latin typeface="Calibri" panose="020F0502020204030204" pitchFamily="34" charset="0"/>
                <a:ea typeface="Calibri" panose="020F0502020204030204" pitchFamily="34" charset="0"/>
              </a:rPr>
              <a:t>protected structures in an area of </a:t>
            </a:r>
            <a:r>
              <a:rPr lang="en-GB" sz="2400" dirty="0">
                <a:solidFill>
                  <a:srgbClr val="C00000"/>
                </a:solidFill>
                <a:effectLst/>
                <a:latin typeface="Calibri" panose="020F0502020204030204" pitchFamily="34" charset="0"/>
                <a:ea typeface="Calibri" panose="020F0502020204030204" pitchFamily="34" charset="0"/>
              </a:rPr>
              <a:t>scenic, ecological, agronomic and agricultural value lacking in public services and essential facilities </a:t>
            </a:r>
            <a:r>
              <a:rPr lang="en-GB" sz="2400" dirty="0">
                <a:solidFill>
                  <a:srgbClr val="000000"/>
                </a:solidFill>
                <a:effectLst/>
                <a:latin typeface="Calibri" panose="020F0502020204030204" pitchFamily="34" charset="0"/>
                <a:ea typeface="Calibri" panose="020F0502020204030204" pitchFamily="34" charset="0"/>
              </a:rPr>
              <a:t>represents proper planning?</a:t>
            </a:r>
          </a:p>
        </p:txBody>
      </p:sp>
    </p:spTree>
    <p:extLst>
      <p:ext uri="{BB962C8B-B14F-4D97-AF65-F5344CB8AC3E}">
        <p14:creationId xmlns:p14="http://schemas.microsoft.com/office/powerpoint/2010/main" val="3143757874"/>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4D37DC-30C1-EB1C-6746-1F56C3C027C3}"/>
              </a:ext>
            </a:extLst>
          </p:cNvPr>
          <p:cNvSpPr>
            <a:spLocks noGrp="1"/>
          </p:cNvSpPr>
          <p:nvPr>
            <p:ph type="title"/>
          </p:nvPr>
        </p:nvSpPr>
        <p:spPr/>
        <p:txBody>
          <a:bodyPr/>
          <a:lstStyle/>
          <a:p>
            <a:r>
              <a:rPr lang="en-GB" dirty="0"/>
              <a:t>Site vs. brief</a:t>
            </a:r>
          </a:p>
        </p:txBody>
      </p:sp>
      <p:sp>
        <p:nvSpPr>
          <p:cNvPr id="4" name="TextBox 3">
            <a:extLst>
              <a:ext uri="{FF2B5EF4-FFF2-40B4-BE49-F238E27FC236}">
                <a16:creationId xmlns:a16="http://schemas.microsoft.com/office/drawing/2014/main" id="{55292DB5-4FAB-73C9-A75B-1CD7F4109871}"/>
              </a:ext>
            </a:extLst>
          </p:cNvPr>
          <p:cNvSpPr txBox="1"/>
          <p:nvPr/>
        </p:nvSpPr>
        <p:spPr>
          <a:xfrm>
            <a:off x="221941" y="1867917"/>
            <a:ext cx="8700117" cy="584775"/>
          </a:xfrm>
          <a:prstGeom prst="rect">
            <a:avLst/>
          </a:prstGeom>
          <a:noFill/>
        </p:spPr>
        <p:txBody>
          <a:bodyPr wrap="square">
            <a:spAutoFit/>
          </a:bodyPr>
          <a:lstStyle/>
          <a:p>
            <a:pPr algn="ctr" fontAlgn="auto" hangingPunct="1">
              <a:spcBef>
                <a:spcPts val="0"/>
              </a:spcBef>
              <a:spcAft>
                <a:spcPts val="0"/>
              </a:spcAft>
              <a:defRPr sz="1800" b="0" i="0" u="none" strike="noStrike" kern="0" cap="none" spc="0" baseline="0">
                <a:solidFill>
                  <a:srgbClr val="000000"/>
                </a:solidFill>
                <a:uFillTx/>
              </a:defRPr>
            </a:pPr>
            <a:r>
              <a:rPr lang="en-IE" sz="3200" b="1" kern="0" dirty="0">
                <a:solidFill>
                  <a:srgbClr val="C00000"/>
                </a:solidFill>
                <a:latin typeface="Calibri"/>
              </a:rPr>
              <a:t>Applicable to Maws Farm Depot Site</a:t>
            </a:r>
            <a:endParaRPr lang="en-US" sz="3200" b="1" kern="0" dirty="0">
              <a:solidFill>
                <a:srgbClr val="C00000"/>
              </a:solidFill>
              <a:latin typeface="Calibri"/>
            </a:endParaRPr>
          </a:p>
        </p:txBody>
      </p:sp>
      <p:pic>
        <p:nvPicPr>
          <p:cNvPr id="5" name="Picture 1">
            <a:extLst>
              <a:ext uri="{FF2B5EF4-FFF2-40B4-BE49-F238E27FC236}">
                <a16:creationId xmlns:a16="http://schemas.microsoft.com/office/drawing/2014/main" id="{A827BB88-196F-75F7-1467-20177070215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23758" y="2765705"/>
            <a:ext cx="2484056" cy="138941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FC2460C7-1026-A824-094F-3D8F10B75815}"/>
              </a:ext>
            </a:extLst>
          </p:cNvPr>
          <p:cNvSpPr txBox="1"/>
          <p:nvPr/>
        </p:nvSpPr>
        <p:spPr>
          <a:xfrm>
            <a:off x="3761509" y="3800759"/>
            <a:ext cx="5018506" cy="1938992"/>
          </a:xfrm>
          <a:prstGeom prst="rect">
            <a:avLst/>
          </a:prstGeom>
          <a:noFill/>
        </p:spPr>
        <p:txBody>
          <a:bodyPr wrap="square">
            <a:spAutoFit/>
          </a:bodyPr>
          <a:lstStyle/>
          <a:p>
            <a:pPr algn="just" eaLnBrk="1" hangingPunct="1">
              <a:spcBef>
                <a:spcPct val="0"/>
              </a:spcBef>
              <a:spcAft>
                <a:spcPts val="600"/>
              </a:spcAft>
              <a:buFont typeface="Wingdings" panose="05000000000000000000" pitchFamily="2" charset="2"/>
              <a:buNone/>
            </a:pPr>
            <a:r>
              <a:rPr lang="en-IE" altLang="en-US" b="0" i="1" dirty="0">
                <a:solidFill>
                  <a:schemeClr val="tx1"/>
                </a:solidFill>
                <a:latin typeface="Calibri" panose="020F0502020204030204" pitchFamily="34" charset="0"/>
              </a:rPr>
              <a:t>“The </a:t>
            </a:r>
            <a:r>
              <a:rPr lang="en-IE" altLang="en-US" b="1" i="1" dirty="0">
                <a:solidFill>
                  <a:schemeClr val="tx1"/>
                </a:solidFill>
                <a:latin typeface="Calibri" panose="020F0502020204030204" pitchFamily="34" charset="0"/>
              </a:rPr>
              <a:t>suitability</a:t>
            </a:r>
            <a:r>
              <a:rPr lang="en-IE" altLang="en-US" b="0" i="1" dirty="0">
                <a:solidFill>
                  <a:schemeClr val="tx1"/>
                </a:solidFill>
                <a:latin typeface="Calibri" panose="020F0502020204030204" pitchFamily="34" charset="0"/>
              </a:rPr>
              <a:t> of the </a:t>
            </a:r>
            <a:r>
              <a:rPr lang="en-IE" altLang="en-US" b="1" i="1" dirty="0">
                <a:solidFill>
                  <a:schemeClr val="tx1"/>
                </a:solidFill>
                <a:latin typeface="Calibri" panose="020F0502020204030204" pitchFamily="34" charset="0"/>
              </a:rPr>
              <a:t>site</a:t>
            </a:r>
            <a:r>
              <a:rPr lang="en-IE" altLang="en-US" b="0" i="1" dirty="0">
                <a:solidFill>
                  <a:schemeClr val="tx1"/>
                </a:solidFill>
                <a:latin typeface="Calibri" panose="020F0502020204030204" pitchFamily="34" charset="0"/>
              </a:rPr>
              <a:t> in principle and the </a:t>
            </a:r>
            <a:r>
              <a:rPr lang="en-IE" altLang="en-US" b="1" i="1" dirty="0">
                <a:solidFill>
                  <a:schemeClr val="tx1"/>
                </a:solidFill>
                <a:latin typeface="Calibri" panose="020F0502020204030204" pitchFamily="34" charset="0"/>
              </a:rPr>
              <a:t>ability</a:t>
            </a:r>
            <a:r>
              <a:rPr lang="en-IE" altLang="en-US" b="0" i="1" dirty="0">
                <a:solidFill>
                  <a:schemeClr val="tx1"/>
                </a:solidFill>
                <a:latin typeface="Calibri" panose="020F0502020204030204" pitchFamily="34" charset="0"/>
              </a:rPr>
              <a:t> of the receiving environment to </a:t>
            </a:r>
            <a:r>
              <a:rPr lang="en-IE" altLang="en-US" b="1" i="1" dirty="0">
                <a:solidFill>
                  <a:schemeClr val="tx1"/>
                </a:solidFill>
                <a:latin typeface="Calibri" panose="020F0502020204030204" pitchFamily="34" charset="0"/>
              </a:rPr>
              <a:t>absorb</a:t>
            </a:r>
            <a:r>
              <a:rPr lang="en-IE" altLang="en-US" b="0" i="1" dirty="0">
                <a:solidFill>
                  <a:schemeClr val="tx1"/>
                </a:solidFill>
                <a:latin typeface="Calibri" panose="020F0502020204030204" pitchFamily="34" charset="0"/>
              </a:rPr>
              <a:t> the </a:t>
            </a:r>
            <a:r>
              <a:rPr lang="en-IE" altLang="en-US" b="1" i="1" dirty="0">
                <a:solidFill>
                  <a:schemeClr val="tx1"/>
                </a:solidFill>
                <a:latin typeface="Calibri" panose="020F0502020204030204" pitchFamily="34" charset="0"/>
              </a:rPr>
              <a:t>facility</a:t>
            </a:r>
            <a:r>
              <a:rPr lang="en-IE" altLang="en-US" b="0" i="1" dirty="0">
                <a:solidFill>
                  <a:schemeClr val="tx1"/>
                </a:solidFill>
                <a:latin typeface="Calibri" panose="020F0502020204030204" pitchFamily="34" charset="0"/>
              </a:rPr>
              <a:t>, the impact of which has emerged since the development of the model of care are </a:t>
            </a:r>
            <a:r>
              <a:rPr lang="en-IE" altLang="en-US" b="1" i="1" dirty="0">
                <a:solidFill>
                  <a:schemeClr val="tx1"/>
                </a:solidFill>
                <a:latin typeface="Calibri" panose="020F0502020204030204" pitchFamily="34" charset="0"/>
              </a:rPr>
              <a:t>two very different considerations </a:t>
            </a:r>
            <a:r>
              <a:rPr lang="en-IE" altLang="en-US" b="0" i="1" dirty="0">
                <a:solidFill>
                  <a:schemeClr val="tx1"/>
                </a:solidFill>
                <a:latin typeface="Calibri" panose="020F0502020204030204" pitchFamily="34" charset="0"/>
              </a:rPr>
              <a:t>and this in my opinion is the crux of the issue.” </a:t>
            </a:r>
          </a:p>
        </p:txBody>
      </p:sp>
    </p:spTree>
    <p:extLst>
      <p:ext uri="{BB962C8B-B14F-4D97-AF65-F5344CB8AC3E}">
        <p14:creationId xmlns:p14="http://schemas.microsoft.com/office/powerpoint/2010/main" val="664898673"/>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F2F765D4-0EA3-F2D5-98C1-1A3DE8C643B8}"/>
              </a:ext>
            </a:extLst>
          </p:cNvPr>
          <p:cNvSpPr txBox="1"/>
          <p:nvPr/>
        </p:nvSpPr>
        <p:spPr>
          <a:xfrm>
            <a:off x="-13029" y="4149081"/>
            <a:ext cx="9128935" cy="2708919"/>
          </a:xfrm>
          <a:prstGeom prst="rect">
            <a:avLst/>
          </a:prstGeom>
          <a:solidFill>
            <a:schemeClr val="accent1">
              <a:lumMod val="60000"/>
              <a:lumOff val="40000"/>
            </a:schemeClr>
          </a:solidFill>
          <a:ln>
            <a:solidFill>
              <a:schemeClr val="accent1">
                <a:lumMod val="75000"/>
              </a:schemeClr>
            </a:solidFill>
          </a:ln>
        </p:spPr>
        <p:txBody>
          <a:bodyPr wrap="square" rtlCol="0">
            <a:spAutoFit/>
          </a:bodyPr>
          <a:lstStyle/>
          <a:p>
            <a:endParaRPr lang="en-GB" dirty="0"/>
          </a:p>
        </p:txBody>
      </p:sp>
      <p:pic>
        <p:nvPicPr>
          <p:cNvPr id="3" name="Picture 2">
            <a:extLst>
              <a:ext uri="{FF2B5EF4-FFF2-40B4-BE49-F238E27FC236}">
                <a16:creationId xmlns:a16="http://schemas.microsoft.com/office/drawing/2014/main" id="{826132D1-D53F-F972-3ED1-FCDBF24D380B}"/>
              </a:ext>
            </a:extLst>
          </p:cNvPr>
          <p:cNvPicPr>
            <a:picLocks noChangeAspect="1"/>
          </p:cNvPicPr>
          <p:nvPr/>
        </p:nvPicPr>
        <p:blipFill>
          <a:blip r:embed="rId3">
            <a:extLst>
              <a:ext uri="{28A0092B-C50C-407E-A947-70E740481C1C}">
                <a14:useLocalDpi xmlns:a14="http://schemas.microsoft.com/office/drawing/2010/main" val="0"/>
              </a:ext>
            </a:extLst>
          </a:blip>
          <a:srcRect t="7356" b="7356"/>
          <a:stretch/>
        </p:blipFill>
        <p:spPr bwMode="auto">
          <a:xfrm>
            <a:off x="-26055" y="0"/>
            <a:ext cx="9154989" cy="4451908"/>
          </a:xfrm>
          <a:prstGeom prst="rect">
            <a:avLst/>
          </a:prstGeom>
          <a:ln>
            <a:noFill/>
          </a:ln>
          <a:extLst>
            <a:ext uri="{53640926-AAD7-44D8-BBD7-CCE9431645EC}">
              <a14:shadowObscured xmlns:a14="http://schemas.microsoft.com/office/drawing/2010/main"/>
            </a:ext>
          </a:extLst>
        </p:spPr>
      </p:pic>
      <p:sp>
        <p:nvSpPr>
          <p:cNvPr id="9" name="TextBox 8">
            <a:extLst>
              <a:ext uri="{FF2B5EF4-FFF2-40B4-BE49-F238E27FC236}">
                <a16:creationId xmlns:a16="http://schemas.microsoft.com/office/drawing/2014/main" id="{15B5C137-96EE-5296-59A9-7FB5395C7F69}"/>
              </a:ext>
            </a:extLst>
          </p:cNvPr>
          <p:cNvSpPr txBox="1"/>
          <p:nvPr/>
        </p:nvSpPr>
        <p:spPr>
          <a:xfrm>
            <a:off x="176875" y="4717935"/>
            <a:ext cx="5823490" cy="1071704"/>
          </a:xfrm>
          <a:prstGeom prst="rect">
            <a:avLst/>
          </a:prstGeom>
          <a:noFill/>
        </p:spPr>
        <p:txBody>
          <a:bodyPr wrap="square" lIns="91440" tIns="45720" rIns="91440" bIns="45720" anchor="t">
            <a:spAutoFit/>
          </a:bodyPr>
          <a:lstStyle/>
          <a:p>
            <a:pPr algn="just">
              <a:lnSpc>
                <a:spcPct val="107000"/>
              </a:lnSpc>
            </a:pPr>
            <a:r>
              <a:rPr lang="en-IE" sz="1200" b="1" dirty="0">
                <a:effectLst/>
                <a:latin typeface="Calibri" panose="020F0502020204030204" pitchFamily="34" charset="0"/>
                <a:ea typeface="Calibri" panose="020F0502020204030204" pitchFamily="34" charset="0"/>
                <a:cs typeface="Arial" panose="020B0604020202020204" pitchFamily="34" charset="0"/>
              </a:rPr>
              <a:t>DART + WEST ELECTRIFIED RAILWAY ORDER 2022</a:t>
            </a:r>
            <a:endParaRPr lang="en-GB" sz="1200" dirty="0">
              <a:effectLst/>
              <a:latin typeface="Calibri" panose="020F0502020204030204" pitchFamily="34" charset="0"/>
              <a:ea typeface="Calibri" panose="020F0502020204030204" pitchFamily="34" charset="0"/>
              <a:cs typeface="Arial" panose="020B0604020202020204" pitchFamily="34" charset="0"/>
            </a:endParaRPr>
          </a:p>
          <a:p>
            <a:pPr algn="just">
              <a:lnSpc>
                <a:spcPct val="107000"/>
              </a:lnSpc>
            </a:pPr>
            <a:r>
              <a:rPr lang="en-IE" sz="1200" b="1" dirty="0">
                <a:effectLst/>
                <a:latin typeface="Calibri" panose="020F0502020204030204" pitchFamily="34" charset="0"/>
                <a:ea typeface="Calibri" panose="020F0502020204030204" pitchFamily="34" charset="0"/>
                <a:cs typeface="Arial" panose="020B0604020202020204" pitchFamily="34" charset="0"/>
              </a:rPr>
              <a:t>Ref ABP-314232-22 </a:t>
            </a:r>
            <a:endParaRPr lang="en-IE" sz="1200" b="1" dirty="0">
              <a:latin typeface="Calibri" panose="020F0502020204030204" pitchFamily="34" charset="0"/>
              <a:ea typeface="Calibri" panose="020F0502020204030204" pitchFamily="34" charset="0"/>
              <a:cs typeface="Arial" panose="020B0604020202020204" pitchFamily="34" charset="0"/>
            </a:endParaRPr>
          </a:p>
          <a:p>
            <a:pPr algn="just">
              <a:lnSpc>
                <a:spcPct val="107000"/>
              </a:lnSpc>
            </a:pPr>
            <a:endParaRPr lang="en-IE" sz="1200" b="1" dirty="0">
              <a:latin typeface="Calibri" panose="020F0502020204030204" pitchFamily="34" charset="0"/>
              <a:ea typeface="Calibri" panose="020F0502020204030204" pitchFamily="34" charset="0"/>
              <a:cs typeface="Arial" panose="020B0604020202020204" pitchFamily="34" charset="0"/>
            </a:endParaRPr>
          </a:p>
          <a:p>
            <a:pPr algn="just">
              <a:lnSpc>
                <a:spcPct val="107000"/>
              </a:lnSpc>
            </a:pPr>
            <a:r>
              <a:rPr lang="en-IE" sz="1200" b="1" dirty="0">
                <a:latin typeface="Calibri" panose="020F0502020204030204" pitchFamily="34" charset="0"/>
                <a:ea typeface="Calibri" panose="020F0502020204030204" pitchFamily="34" charset="0"/>
                <a:cs typeface="Arial" panose="020B0604020202020204" pitchFamily="34" charset="0"/>
              </a:rPr>
              <a:t>Module F: Landowner and Observer Submissions Zone F: Maynooth Station to Depot</a:t>
            </a:r>
          </a:p>
          <a:p>
            <a:pPr algn="just">
              <a:lnSpc>
                <a:spcPct val="107000"/>
              </a:lnSpc>
            </a:pPr>
            <a:endParaRPr lang="en-IE" sz="1200" b="1" dirty="0">
              <a:latin typeface="Calibri" panose="020F0502020204030204" pitchFamily="34" charset="0"/>
              <a:ea typeface="Calibri" panose="020F0502020204030204" pitchFamily="34" charset="0"/>
              <a:cs typeface="Arial" panose="020B0604020202020204" pitchFamily="34" charset="0"/>
            </a:endParaRPr>
          </a:p>
        </p:txBody>
      </p:sp>
      <p:sp>
        <p:nvSpPr>
          <p:cNvPr id="10" name="Text Box 2">
            <a:extLst>
              <a:ext uri="{FF2B5EF4-FFF2-40B4-BE49-F238E27FC236}">
                <a16:creationId xmlns:a16="http://schemas.microsoft.com/office/drawing/2014/main" id="{C3ACD822-FE2F-9F1F-4B61-11EC9E1E478A}"/>
              </a:ext>
            </a:extLst>
          </p:cNvPr>
          <p:cNvSpPr txBox="1">
            <a:spLocks noChangeArrowheads="1"/>
          </p:cNvSpPr>
          <p:nvPr/>
        </p:nvSpPr>
        <p:spPr bwMode="auto">
          <a:xfrm>
            <a:off x="6444209" y="4520082"/>
            <a:ext cx="2522916" cy="2592288"/>
          </a:xfrm>
          <a:prstGeom prst="rect">
            <a:avLst/>
          </a:prstGeom>
          <a:noFill/>
          <a:ln w="9525">
            <a:noFill/>
            <a:miter lim="800000"/>
            <a:headEnd/>
            <a:tailEnd/>
          </a:ln>
        </p:spPr>
        <p:txBody>
          <a:bodyPr rot="0" vert="horz" wrap="square" lIns="91440" tIns="45720" rIns="91440" bIns="45720" anchor="t" anchorCtr="0">
            <a:noAutofit/>
          </a:bodyPr>
          <a:lstStyle/>
          <a:p>
            <a:r>
              <a:rPr lang="en-IE" sz="1000" b="1" dirty="0">
                <a:effectLst/>
                <a:latin typeface="Calibri" panose="020F0502020204030204" pitchFamily="34" charset="0"/>
                <a:ea typeface="Calibri" panose="020F0502020204030204" pitchFamily="34" charset="0"/>
              </a:rPr>
              <a:t>Prepared for: </a:t>
            </a:r>
            <a:endParaRPr lang="en-GB" sz="1000" dirty="0">
              <a:effectLst/>
              <a:latin typeface="Calibri" panose="020F0502020204030204" pitchFamily="34" charset="0"/>
              <a:ea typeface="Calibri" panose="020F0502020204030204" pitchFamily="34" charset="0"/>
            </a:endParaRPr>
          </a:p>
          <a:p>
            <a:r>
              <a:rPr lang="en-IE" sz="1000" b="1" dirty="0">
                <a:effectLst/>
                <a:latin typeface="Calibri" panose="020F0502020204030204" pitchFamily="34" charset="0"/>
                <a:ea typeface="Calibri" panose="020F0502020204030204" pitchFamily="34" charset="0"/>
              </a:rPr>
              <a:t> </a:t>
            </a:r>
            <a:endParaRPr lang="en-GB" sz="1000" dirty="0">
              <a:effectLst/>
              <a:latin typeface="Calibri" panose="020F0502020204030204" pitchFamily="34" charset="0"/>
              <a:ea typeface="Calibri" panose="020F0502020204030204" pitchFamily="34" charset="0"/>
            </a:endParaRPr>
          </a:p>
          <a:p>
            <a:r>
              <a:rPr lang="en-IE" sz="1000" b="1" dirty="0">
                <a:effectLst/>
                <a:latin typeface="Calibri" panose="020F0502020204030204" pitchFamily="34" charset="0"/>
                <a:ea typeface="Calibri" panose="020F0502020204030204" pitchFamily="34" charset="0"/>
              </a:rPr>
              <a:t>Carlos Clarke Limited </a:t>
            </a:r>
            <a:endParaRPr lang="en-GB" sz="1000" dirty="0">
              <a:effectLst/>
              <a:latin typeface="Calibri" panose="020F0502020204030204" pitchFamily="34" charset="0"/>
              <a:ea typeface="Calibri" panose="020F0502020204030204" pitchFamily="34" charset="0"/>
            </a:endParaRPr>
          </a:p>
          <a:p>
            <a:r>
              <a:rPr lang="en-IE" sz="1000" b="1" dirty="0">
                <a:effectLst/>
                <a:latin typeface="Calibri" panose="020F0502020204030204" pitchFamily="34" charset="0"/>
                <a:ea typeface="Calibri" panose="020F0502020204030204" pitchFamily="34" charset="0"/>
              </a:rPr>
              <a:t>Tynan Dillon Chartered Accountant </a:t>
            </a:r>
            <a:endParaRPr lang="en-GB" sz="1000" dirty="0">
              <a:effectLst/>
              <a:latin typeface="Calibri" panose="020F0502020204030204" pitchFamily="34" charset="0"/>
              <a:ea typeface="Calibri" panose="020F0502020204030204" pitchFamily="34" charset="0"/>
            </a:endParaRPr>
          </a:p>
          <a:p>
            <a:r>
              <a:rPr lang="en-IE" sz="1000" b="1" dirty="0">
                <a:effectLst/>
                <a:latin typeface="Calibri" panose="020F0502020204030204" pitchFamily="34" charset="0"/>
                <a:ea typeface="Calibri" panose="020F0502020204030204" pitchFamily="34" charset="0"/>
              </a:rPr>
              <a:t>74 Northumberland Road </a:t>
            </a:r>
            <a:endParaRPr lang="en-GB" sz="1000" dirty="0">
              <a:effectLst/>
              <a:latin typeface="Calibri" panose="020F0502020204030204" pitchFamily="34" charset="0"/>
              <a:ea typeface="Calibri" panose="020F0502020204030204" pitchFamily="34" charset="0"/>
            </a:endParaRPr>
          </a:p>
          <a:p>
            <a:r>
              <a:rPr lang="en-IE" sz="1000" b="1" dirty="0">
                <a:effectLst/>
                <a:latin typeface="Calibri" panose="020F0502020204030204" pitchFamily="34" charset="0"/>
                <a:ea typeface="Calibri" panose="020F0502020204030204" pitchFamily="34" charset="0"/>
              </a:rPr>
              <a:t>Dublin 4</a:t>
            </a:r>
            <a:endParaRPr lang="en-GB" sz="1000" dirty="0">
              <a:effectLst/>
              <a:latin typeface="Calibri" panose="020F0502020204030204" pitchFamily="34" charset="0"/>
              <a:ea typeface="Calibri" panose="020F0502020204030204" pitchFamily="34" charset="0"/>
            </a:endParaRPr>
          </a:p>
          <a:p>
            <a:r>
              <a:rPr lang="en-IE" sz="1000" b="1" dirty="0">
                <a:effectLst/>
                <a:latin typeface="Calibri" panose="020F0502020204030204" pitchFamily="34" charset="0"/>
                <a:ea typeface="Calibri" panose="020F0502020204030204" pitchFamily="34" charset="0"/>
              </a:rPr>
              <a:t>D04 XF75</a:t>
            </a:r>
            <a:endParaRPr lang="en-GB" sz="1000" dirty="0">
              <a:effectLst/>
              <a:latin typeface="Calibri" panose="020F0502020204030204" pitchFamily="34" charset="0"/>
              <a:ea typeface="Calibri" panose="020F0502020204030204" pitchFamily="34" charset="0"/>
            </a:endParaRPr>
          </a:p>
          <a:p>
            <a:r>
              <a:rPr lang="en-IE" sz="1000" b="1" dirty="0">
                <a:effectLst/>
                <a:latin typeface="Calibri" panose="020F0502020204030204" pitchFamily="34" charset="0"/>
                <a:ea typeface="Calibri" panose="020F0502020204030204" pitchFamily="34" charset="0"/>
              </a:rPr>
              <a:t> </a:t>
            </a:r>
            <a:endParaRPr lang="en-GB" sz="1000" dirty="0">
              <a:effectLst/>
              <a:latin typeface="Calibri" panose="020F0502020204030204" pitchFamily="34" charset="0"/>
              <a:ea typeface="Calibri" panose="020F0502020204030204" pitchFamily="34" charset="0"/>
            </a:endParaRPr>
          </a:p>
          <a:p>
            <a:r>
              <a:rPr lang="en-IE" sz="1000" b="1" dirty="0">
                <a:effectLst/>
                <a:latin typeface="Calibri" panose="020F0502020204030204" pitchFamily="34" charset="0"/>
                <a:ea typeface="Calibri" panose="020F0502020204030204" pitchFamily="34" charset="0"/>
              </a:rPr>
              <a:t>Prepared by: </a:t>
            </a:r>
            <a:endParaRPr lang="en-GB" sz="1000" dirty="0">
              <a:effectLst/>
              <a:latin typeface="Calibri" panose="020F0502020204030204" pitchFamily="34" charset="0"/>
              <a:ea typeface="Calibri" panose="020F0502020204030204" pitchFamily="34" charset="0"/>
            </a:endParaRPr>
          </a:p>
          <a:p>
            <a:r>
              <a:rPr lang="en-IE" sz="1000" b="1" dirty="0">
                <a:effectLst/>
                <a:latin typeface="Calibri" panose="020F0502020204030204" pitchFamily="34" charset="0"/>
                <a:ea typeface="Calibri" panose="020F0502020204030204" pitchFamily="34" charset="0"/>
              </a:rPr>
              <a:t> </a:t>
            </a:r>
            <a:endParaRPr lang="en-GB" sz="1000" dirty="0">
              <a:effectLst/>
              <a:latin typeface="Calibri" panose="020F0502020204030204" pitchFamily="34" charset="0"/>
              <a:ea typeface="Calibri" panose="020F0502020204030204" pitchFamily="34" charset="0"/>
            </a:endParaRPr>
          </a:p>
          <a:p>
            <a:r>
              <a:rPr lang="en-IE" sz="1000" b="1" dirty="0">
                <a:effectLst/>
                <a:latin typeface="Calibri" panose="020F0502020204030204" pitchFamily="34" charset="0"/>
                <a:ea typeface="Calibri" panose="020F0502020204030204" pitchFamily="34" charset="0"/>
              </a:rPr>
              <a:t>Tom Phillips + Associates</a:t>
            </a:r>
            <a:endParaRPr lang="en-GB" sz="1000" dirty="0">
              <a:effectLst/>
              <a:latin typeface="Calibri" panose="020F0502020204030204" pitchFamily="34" charset="0"/>
              <a:ea typeface="Calibri" panose="020F0502020204030204" pitchFamily="34" charset="0"/>
            </a:endParaRPr>
          </a:p>
          <a:p>
            <a:r>
              <a:rPr lang="en-IE" sz="1000" b="1" dirty="0">
                <a:effectLst/>
                <a:latin typeface="Calibri" panose="020F0502020204030204" pitchFamily="34" charset="0"/>
                <a:ea typeface="Calibri" panose="020F0502020204030204" pitchFamily="34" charset="0"/>
              </a:rPr>
              <a:t>80 Harcourt Street </a:t>
            </a:r>
            <a:endParaRPr lang="en-GB" sz="1000" dirty="0">
              <a:effectLst/>
              <a:latin typeface="Calibri" panose="020F0502020204030204" pitchFamily="34" charset="0"/>
              <a:ea typeface="Calibri" panose="020F0502020204030204" pitchFamily="34" charset="0"/>
            </a:endParaRPr>
          </a:p>
          <a:p>
            <a:r>
              <a:rPr lang="en-IE" sz="1000" b="1" dirty="0">
                <a:effectLst/>
                <a:latin typeface="Calibri" panose="020F0502020204030204" pitchFamily="34" charset="0"/>
                <a:ea typeface="Calibri" panose="020F0502020204030204" pitchFamily="34" charset="0"/>
              </a:rPr>
              <a:t>Dublin 2</a:t>
            </a:r>
            <a:endParaRPr lang="en-GB" sz="1000" dirty="0">
              <a:effectLst/>
              <a:latin typeface="Calibri" panose="020F0502020204030204" pitchFamily="34" charset="0"/>
              <a:ea typeface="Calibri" panose="020F0502020204030204" pitchFamily="34" charset="0"/>
            </a:endParaRPr>
          </a:p>
          <a:p>
            <a:r>
              <a:rPr lang="en-IE" sz="1000" b="1" dirty="0">
                <a:effectLst/>
                <a:latin typeface="Calibri" panose="020F0502020204030204" pitchFamily="34" charset="0"/>
                <a:ea typeface="Calibri" panose="020F0502020204030204" pitchFamily="34" charset="0"/>
              </a:rPr>
              <a:t>D02 F449  </a:t>
            </a:r>
          </a:p>
          <a:p>
            <a:endParaRPr lang="en-GB" sz="1000" dirty="0">
              <a:effectLst/>
              <a:latin typeface="Calibri" panose="020F0502020204030204" pitchFamily="34" charset="0"/>
              <a:ea typeface="Calibri" panose="020F0502020204030204" pitchFamily="34" charset="0"/>
            </a:endParaRPr>
          </a:p>
          <a:p>
            <a:pPr marL="457200" algn="just">
              <a:lnSpc>
                <a:spcPct val="107000"/>
              </a:lnSpc>
            </a:pPr>
            <a:r>
              <a:rPr lang="en-IE" sz="1100" dirty="0">
                <a:effectLst/>
                <a:latin typeface="Calibri" panose="020F0502020204030204" pitchFamily="34" charset="0"/>
                <a:ea typeface="Calibri" panose="020F0502020204030204" pitchFamily="34" charset="0"/>
                <a:cs typeface="Arial" panose="020B0604020202020204" pitchFamily="34" charset="0"/>
              </a:rPr>
              <a:t> </a:t>
            </a:r>
            <a:endParaRPr lang="en-GB" sz="11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11" name="Picture 10" descr="Graphical user interface, text, application&#10;&#10;Description automatically generated">
            <a:extLst>
              <a:ext uri="{FF2B5EF4-FFF2-40B4-BE49-F238E27FC236}">
                <a16:creationId xmlns:a16="http://schemas.microsoft.com/office/drawing/2014/main" id="{B83CF031-E216-77F3-2A3F-393AE35BCE2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78547"/>
          <a:stretch/>
        </p:blipFill>
        <p:spPr>
          <a:xfrm>
            <a:off x="292637" y="5962906"/>
            <a:ext cx="596747" cy="742956"/>
          </a:xfrm>
          <a:prstGeom prst="rect">
            <a:avLst/>
          </a:prstGeom>
        </p:spPr>
      </p:pic>
      <p:sp>
        <p:nvSpPr>
          <p:cNvPr id="13" name="Text Box 2">
            <a:extLst>
              <a:ext uri="{FF2B5EF4-FFF2-40B4-BE49-F238E27FC236}">
                <a16:creationId xmlns:a16="http://schemas.microsoft.com/office/drawing/2014/main" id="{140FC669-B0A1-8FB8-363A-7AA3F6234F48}"/>
              </a:ext>
            </a:extLst>
          </p:cNvPr>
          <p:cNvSpPr txBox="1">
            <a:spLocks noChangeArrowheads="1"/>
          </p:cNvSpPr>
          <p:nvPr/>
        </p:nvSpPr>
        <p:spPr bwMode="auto">
          <a:xfrm>
            <a:off x="6954337" y="5052001"/>
            <a:ext cx="1343025" cy="403572"/>
          </a:xfrm>
          <a:prstGeom prst="rect">
            <a:avLst/>
          </a:prstGeom>
          <a:noFill/>
          <a:ln w="9525">
            <a:noFill/>
            <a:miter lim="800000"/>
            <a:headEnd/>
            <a:tailEnd/>
          </a:ln>
        </p:spPr>
        <p:txBody>
          <a:bodyPr rot="0" vert="horz" wrap="square" lIns="91440" tIns="45720" rIns="91440" bIns="45720" anchor="t" anchorCtr="0">
            <a:spAutoFit/>
          </a:bodyPr>
          <a:lstStyle/>
          <a:p>
            <a:endParaRPr lang="en-IE" sz="1000" b="1" dirty="0">
              <a:effectLst/>
              <a:latin typeface="Calibri" panose="020F0502020204030204" pitchFamily="34" charset="0"/>
              <a:ea typeface="Calibri" panose="020F0502020204030204" pitchFamily="34" charset="0"/>
            </a:endParaRPr>
          </a:p>
          <a:p>
            <a:pPr marL="457200" algn="just">
              <a:lnSpc>
                <a:spcPct val="107000"/>
              </a:lnSpc>
            </a:pPr>
            <a:r>
              <a:rPr lang="en-IE" sz="1000" dirty="0">
                <a:effectLst/>
                <a:latin typeface="Calibri" panose="020F0502020204030204" pitchFamily="34" charset="0"/>
                <a:ea typeface="Calibri" panose="020F0502020204030204" pitchFamily="34" charset="0"/>
                <a:cs typeface="Arial" panose="020B0604020202020204" pitchFamily="34" charset="0"/>
              </a:rPr>
              <a:t> </a:t>
            </a:r>
            <a:endParaRPr lang="en-GB" sz="10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2" name="TextBox 1">
            <a:extLst>
              <a:ext uri="{FF2B5EF4-FFF2-40B4-BE49-F238E27FC236}">
                <a16:creationId xmlns:a16="http://schemas.microsoft.com/office/drawing/2014/main" id="{D8346BA4-07BD-7D05-E646-EE54B73E639E}"/>
              </a:ext>
            </a:extLst>
          </p:cNvPr>
          <p:cNvSpPr txBox="1"/>
          <p:nvPr/>
        </p:nvSpPr>
        <p:spPr>
          <a:xfrm>
            <a:off x="1001669" y="5962906"/>
            <a:ext cx="4643896" cy="478849"/>
          </a:xfrm>
          <a:prstGeom prst="rect">
            <a:avLst/>
          </a:prstGeom>
          <a:noFill/>
        </p:spPr>
        <p:txBody>
          <a:bodyPr wrap="square" lIns="91440" tIns="45720" rIns="91440" bIns="45720" anchor="t">
            <a:spAutoFit/>
          </a:bodyPr>
          <a:lstStyle/>
          <a:p>
            <a:pPr algn="just">
              <a:lnSpc>
                <a:spcPct val="107000"/>
              </a:lnSpc>
            </a:pPr>
            <a:r>
              <a:rPr lang="en-GB" sz="1200" b="1" dirty="0">
                <a:latin typeface="Calibri" panose="020F0502020204030204" pitchFamily="34" charset="0"/>
                <a:ea typeface="Calibri" panose="020F0502020204030204" pitchFamily="34" charset="0"/>
                <a:cs typeface="Arial" panose="020B0604020202020204" pitchFamily="34" charset="0"/>
              </a:rPr>
              <a:t>TOM PHILLIPS + ASSOCIATES IN COLLABORATION WITH MAXPRO CONSULTANTS, AND CALLAN TANSEY SOLICITORS LLP</a:t>
            </a:r>
            <a:endParaRPr lang="en-GB"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8" name="TextBox 7">
            <a:extLst>
              <a:ext uri="{FF2B5EF4-FFF2-40B4-BE49-F238E27FC236}">
                <a16:creationId xmlns:a16="http://schemas.microsoft.com/office/drawing/2014/main" id="{8AAF8BFB-93B3-8BD5-2F5F-D267820253D9}"/>
              </a:ext>
            </a:extLst>
          </p:cNvPr>
          <p:cNvSpPr txBox="1"/>
          <p:nvPr/>
        </p:nvSpPr>
        <p:spPr>
          <a:xfrm>
            <a:off x="3477450" y="6413919"/>
            <a:ext cx="2522915" cy="281231"/>
          </a:xfrm>
          <a:prstGeom prst="rect">
            <a:avLst/>
          </a:prstGeom>
          <a:noFill/>
        </p:spPr>
        <p:txBody>
          <a:bodyPr wrap="square" lIns="91440" tIns="45720" rIns="91440" bIns="45720" anchor="t">
            <a:spAutoFit/>
          </a:bodyPr>
          <a:lstStyle/>
          <a:p>
            <a:pPr algn="just">
              <a:lnSpc>
                <a:spcPct val="107000"/>
              </a:lnSpc>
            </a:pPr>
            <a:r>
              <a:rPr lang="en-GB" sz="1200" b="1" dirty="0">
                <a:latin typeface="Calibri" panose="020F0502020204030204" pitchFamily="34" charset="0"/>
                <a:ea typeface="Calibri" panose="020F0502020204030204" pitchFamily="34" charset="0"/>
                <a:cs typeface="Arial" panose="020B0604020202020204" pitchFamily="34" charset="0"/>
              </a:rPr>
              <a:t>Wednesday, 11 October 2023</a:t>
            </a:r>
            <a:endParaRPr lang="en-GB"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5" name="TextBox 4">
            <a:extLst>
              <a:ext uri="{FF2B5EF4-FFF2-40B4-BE49-F238E27FC236}">
                <a16:creationId xmlns:a16="http://schemas.microsoft.com/office/drawing/2014/main" id="{28211899-CA0A-64DD-359A-FDAF8AF1E1B6}"/>
              </a:ext>
            </a:extLst>
          </p:cNvPr>
          <p:cNvSpPr txBox="1"/>
          <p:nvPr/>
        </p:nvSpPr>
        <p:spPr>
          <a:xfrm>
            <a:off x="395056" y="1568762"/>
            <a:ext cx="8353888" cy="954107"/>
          </a:xfrm>
          <a:prstGeom prst="rect">
            <a:avLst/>
          </a:prstGeom>
          <a:solidFill>
            <a:srgbClr val="FFFFFF">
              <a:alpha val="50196"/>
            </a:srgbClr>
          </a:solidFill>
          <a:ln w="38100">
            <a:solidFill>
              <a:srgbClr val="C00000"/>
            </a:solidFill>
          </a:ln>
        </p:spPr>
        <p:txBody>
          <a:bodyPr wrap="square" rtlCol="0">
            <a:spAutoFit/>
          </a:bodyPr>
          <a:lstStyle/>
          <a:p>
            <a:pPr algn="just"/>
            <a:r>
              <a:rPr lang="en-GB" sz="2800" b="1" dirty="0"/>
              <a:t>MAWS FARM IS NOT A SUITABLE LOCATION FOR A “HIGHLY VULNERABLE DEVELOPMENT”</a:t>
            </a:r>
            <a:endParaRPr lang="en-IE" sz="2800" b="1" dirty="0"/>
          </a:p>
        </p:txBody>
      </p:sp>
    </p:spTree>
    <p:extLst>
      <p:ext uri="{BB962C8B-B14F-4D97-AF65-F5344CB8AC3E}">
        <p14:creationId xmlns:p14="http://schemas.microsoft.com/office/powerpoint/2010/main" val="1016229553"/>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FA11E-73FE-A239-39A9-3A66DC3BF802}"/>
              </a:ext>
            </a:extLst>
          </p:cNvPr>
          <p:cNvSpPr>
            <a:spLocks noGrp="1"/>
          </p:cNvSpPr>
          <p:nvPr>
            <p:ph type="title"/>
          </p:nvPr>
        </p:nvSpPr>
        <p:spPr/>
        <p:txBody>
          <a:bodyPr/>
          <a:lstStyle/>
          <a:p>
            <a:r>
              <a:rPr lang="en-GB" dirty="0"/>
              <a:t>Closing Statement to Oral Hearing</a:t>
            </a:r>
          </a:p>
        </p:txBody>
      </p:sp>
    </p:spTree>
    <p:extLst>
      <p:ext uri="{BB962C8B-B14F-4D97-AF65-F5344CB8AC3E}">
        <p14:creationId xmlns:p14="http://schemas.microsoft.com/office/powerpoint/2010/main" val="10826986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BDF771-4804-CD0E-3CB1-DD94CF245E79}"/>
              </a:ext>
            </a:extLst>
          </p:cNvPr>
          <p:cNvSpPr>
            <a:spLocks noGrp="1"/>
          </p:cNvSpPr>
          <p:nvPr>
            <p:ph type="title"/>
          </p:nvPr>
        </p:nvSpPr>
        <p:spPr/>
        <p:txBody>
          <a:bodyPr/>
          <a:lstStyle/>
          <a:p>
            <a:r>
              <a:rPr lang="en-GB" dirty="0"/>
              <a:t>Jackson’s Bridge: historic Protected Structure</a:t>
            </a:r>
          </a:p>
        </p:txBody>
      </p:sp>
      <p:pic>
        <p:nvPicPr>
          <p:cNvPr id="4" name="Picture 3" descr="A bridge over a river&#10;&#10;Description automatically generated with medium confidence">
            <a:extLst>
              <a:ext uri="{FF2B5EF4-FFF2-40B4-BE49-F238E27FC236}">
                <a16:creationId xmlns:a16="http://schemas.microsoft.com/office/drawing/2014/main" id="{4F15EEE4-AD80-6908-EB9E-5E5CC9B6BD7B}"/>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052637" y="1533525"/>
            <a:ext cx="5038725" cy="3790950"/>
          </a:xfrm>
          <a:prstGeom prst="rect">
            <a:avLst/>
          </a:prstGeom>
          <a:noFill/>
          <a:ln>
            <a:noFill/>
          </a:ln>
        </p:spPr>
      </p:pic>
      <p:sp>
        <p:nvSpPr>
          <p:cNvPr id="6" name="TextBox 5">
            <a:extLst>
              <a:ext uri="{FF2B5EF4-FFF2-40B4-BE49-F238E27FC236}">
                <a16:creationId xmlns:a16="http://schemas.microsoft.com/office/drawing/2014/main" id="{FE7F6AEA-58DB-F9A7-0DD8-A7589B5EC41B}"/>
              </a:ext>
            </a:extLst>
          </p:cNvPr>
          <p:cNvSpPr txBox="1"/>
          <p:nvPr/>
        </p:nvSpPr>
        <p:spPr>
          <a:xfrm>
            <a:off x="1475656" y="5318770"/>
            <a:ext cx="6696744" cy="543162"/>
          </a:xfrm>
          <a:prstGeom prst="rect">
            <a:avLst/>
          </a:prstGeom>
          <a:noFill/>
        </p:spPr>
        <p:txBody>
          <a:bodyPr wrap="square">
            <a:spAutoFit/>
          </a:bodyPr>
          <a:lstStyle/>
          <a:p>
            <a:pPr algn="just">
              <a:lnSpc>
                <a:spcPct val="107000"/>
              </a:lnSpc>
            </a:pPr>
            <a:r>
              <a:rPr lang="en-IE" sz="1400" b="1" dirty="0">
                <a:effectLst/>
                <a:latin typeface="Calibri" panose="020F0502020204030204" pitchFamily="34" charset="0"/>
                <a:ea typeface="Calibri" panose="020F0502020204030204" pitchFamily="34" charset="0"/>
                <a:cs typeface="Arial" panose="020B0604020202020204" pitchFamily="34" charset="0"/>
              </a:rPr>
              <a:t>Figure 2.6: Photo of Jacksons Bridge (Reg. No. 11900505). (Source: National Inventory of Architectural Heritage.)</a:t>
            </a:r>
            <a:endParaRPr lang="en-GB" sz="1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 name="TextBox 2">
            <a:extLst>
              <a:ext uri="{FF2B5EF4-FFF2-40B4-BE49-F238E27FC236}">
                <a16:creationId xmlns:a16="http://schemas.microsoft.com/office/drawing/2014/main" id="{FD140A20-B43E-62A5-A9A7-6142AE21F320}"/>
              </a:ext>
            </a:extLst>
          </p:cNvPr>
          <p:cNvSpPr txBox="1"/>
          <p:nvPr/>
        </p:nvSpPr>
        <p:spPr>
          <a:xfrm>
            <a:off x="7425069" y="1674628"/>
            <a:ext cx="1586023" cy="6001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100" dirty="0">
                <a:latin typeface="Calibri"/>
                <a:ea typeface="Calibri"/>
                <a:cs typeface="Calibri"/>
              </a:rPr>
              <a:t>Flooding – Drains into the canal and it floods occasionally </a:t>
            </a:r>
            <a:endParaRPr lang="en-GB" dirty="0"/>
          </a:p>
        </p:txBody>
      </p:sp>
    </p:spTree>
    <p:extLst>
      <p:ext uri="{BB962C8B-B14F-4D97-AF65-F5344CB8AC3E}">
        <p14:creationId xmlns:p14="http://schemas.microsoft.com/office/powerpoint/2010/main" val="4438157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D5B74F-A5DA-B249-C67F-866094015B87}"/>
              </a:ext>
            </a:extLst>
          </p:cNvPr>
          <p:cNvSpPr>
            <a:spLocks noGrp="1"/>
          </p:cNvSpPr>
          <p:nvPr>
            <p:ph type="title"/>
          </p:nvPr>
        </p:nvSpPr>
        <p:spPr/>
        <p:txBody>
          <a:bodyPr/>
          <a:lstStyle/>
          <a:p>
            <a:r>
              <a:rPr lang="en-GB" dirty="0"/>
              <a:t>A major infrastructural undertaking: details?</a:t>
            </a:r>
          </a:p>
        </p:txBody>
      </p:sp>
      <p:pic>
        <p:nvPicPr>
          <p:cNvPr id="4" name="Picture 3" descr="Diagram&#10;&#10;Description automatically generated">
            <a:extLst>
              <a:ext uri="{FF2B5EF4-FFF2-40B4-BE49-F238E27FC236}">
                <a16:creationId xmlns:a16="http://schemas.microsoft.com/office/drawing/2014/main" id="{F4CE2E4C-DCFC-8561-E8B4-F6F19EE9A847}"/>
              </a:ext>
            </a:extLst>
          </p:cNvPr>
          <p:cNvPicPr>
            <a:picLocks noChangeAspect="1"/>
          </p:cNvPicPr>
          <p:nvPr/>
        </p:nvPicPr>
        <p:blipFill rotWithShape="1">
          <a:blip r:embed="rId2"/>
          <a:srcRect b="9434"/>
          <a:stretch/>
        </p:blipFill>
        <p:spPr bwMode="auto">
          <a:xfrm>
            <a:off x="1763688" y="1443162"/>
            <a:ext cx="5847715" cy="2743200"/>
          </a:xfrm>
          <a:prstGeom prst="rect">
            <a:avLst/>
          </a:prstGeom>
          <a:ln>
            <a:noFill/>
          </a:ln>
          <a:extLst>
            <a:ext uri="{53640926-AAD7-44D8-BBD7-CCE9431645EC}">
              <a14:shadowObscured xmlns:a14="http://schemas.microsoft.com/office/drawing/2010/main"/>
            </a:ext>
          </a:extLst>
        </p:spPr>
      </p:pic>
      <p:sp>
        <p:nvSpPr>
          <p:cNvPr id="6" name="TextBox 5">
            <a:extLst>
              <a:ext uri="{FF2B5EF4-FFF2-40B4-BE49-F238E27FC236}">
                <a16:creationId xmlns:a16="http://schemas.microsoft.com/office/drawing/2014/main" id="{8CBABAE5-404E-94E3-66D1-F2D841201F95}"/>
              </a:ext>
            </a:extLst>
          </p:cNvPr>
          <p:cNvSpPr txBox="1"/>
          <p:nvPr/>
        </p:nvSpPr>
        <p:spPr>
          <a:xfrm>
            <a:off x="457200" y="4797152"/>
            <a:ext cx="8229600" cy="543162"/>
          </a:xfrm>
          <a:prstGeom prst="rect">
            <a:avLst/>
          </a:prstGeom>
          <a:noFill/>
        </p:spPr>
        <p:txBody>
          <a:bodyPr wrap="square">
            <a:spAutoFit/>
          </a:bodyPr>
          <a:lstStyle/>
          <a:p>
            <a:pPr algn="just">
              <a:lnSpc>
                <a:spcPct val="107000"/>
              </a:lnSpc>
            </a:pPr>
            <a:r>
              <a:rPr lang="en-IE" sz="1400" b="1" dirty="0">
                <a:effectLst/>
                <a:latin typeface="Calibri" panose="020F0502020204030204" pitchFamily="34" charset="0"/>
                <a:ea typeface="Calibri" panose="020F0502020204030204" pitchFamily="34" charset="0"/>
                <a:cs typeface="Arial" panose="020B0604020202020204" pitchFamily="34" charset="0"/>
              </a:rPr>
              <a:t>Figure 4.7: Road Alignment sections for the OBG23A road network. (Source: </a:t>
            </a:r>
            <a:r>
              <a:rPr lang="en-IE" sz="1400" b="1" i="1" dirty="0">
                <a:effectLst/>
                <a:latin typeface="Calibri" panose="020F0502020204030204" pitchFamily="34" charset="0"/>
                <a:ea typeface="Calibri" panose="020F0502020204030204" pitchFamily="34" charset="0"/>
                <a:cs typeface="Arial" panose="020B0604020202020204" pitchFamily="34" charset="0"/>
              </a:rPr>
              <a:t>Depot Options’ Selection Report</a:t>
            </a:r>
            <a:r>
              <a:rPr lang="en-IE" sz="1400" b="1" dirty="0">
                <a:effectLst/>
                <a:latin typeface="Calibri" panose="020F0502020204030204" pitchFamily="34" charset="0"/>
                <a:ea typeface="Calibri" panose="020F0502020204030204" pitchFamily="34" charset="0"/>
                <a:cs typeface="Arial" panose="020B0604020202020204" pitchFamily="34" charset="0"/>
              </a:rPr>
              <a:t>, June 2020.)</a:t>
            </a:r>
            <a:endParaRPr lang="en-GB" sz="1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4317702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26A34A-4C56-C156-6646-1F0CDE0FF582}"/>
              </a:ext>
            </a:extLst>
          </p:cNvPr>
          <p:cNvSpPr>
            <a:spLocks noGrp="1"/>
          </p:cNvSpPr>
          <p:nvPr>
            <p:ph type="title"/>
          </p:nvPr>
        </p:nvSpPr>
        <p:spPr/>
        <p:txBody>
          <a:bodyPr/>
          <a:lstStyle/>
          <a:p>
            <a:r>
              <a:rPr lang="en-GB" dirty="0"/>
              <a:t>Depot proximate to other Protected Structures</a:t>
            </a:r>
          </a:p>
        </p:txBody>
      </p:sp>
      <p:pic>
        <p:nvPicPr>
          <p:cNvPr id="4" name="Picture 3" descr="A picture containing grass, sky, outdoor, way&#10;&#10;Description automatically generated">
            <a:extLst>
              <a:ext uri="{FF2B5EF4-FFF2-40B4-BE49-F238E27FC236}">
                <a16:creationId xmlns:a16="http://schemas.microsoft.com/office/drawing/2014/main" id="{50DA68C7-D906-DC58-7460-10421EA5FB5E}"/>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052637" y="1398588"/>
            <a:ext cx="5038725" cy="3790950"/>
          </a:xfrm>
          <a:prstGeom prst="rect">
            <a:avLst/>
          </a:prstGeom>
          <a:noFill/>
          <a:ln>
            <a:noFill/>
          </a:ln>
        </p:spPr>
      </p:pic>
      <p:sp>
        <p:nvSpPr>
          <p:cNvPr id="6" name="TextBox 5">
            <a:extLst>
              <a:ext uri="{FF2B5EF4-FFF2-40B4-BE49-F238E27FC236}">
                <a16:creationId xmlns:a16="http://schemas.microsoft.com/office/drawing/2014/main" id="{6667115F-34FA-2F28-8417-2BED7725B5A1}"/>
              </a:ext>
            </a:extLst>
          </p:cNvPr>
          <p:cNvSpPr txBox="1"/>
          <p:nvPr/>
        </p:nvSpPr>
        <p:spPr>
          <a:xfrm>
            <a:off x="232098" y="5554238"/>
            <a:ext cx="8435280" cy="543162"/>
          </a:xfrm>
          <a:prstGeom prst="rect">
            <a:avLst/>
          </a:prstGeom>
          <a:noFill/>
        </p:spPr>
        <p:txBody>
          <a:bodyPr wrap="square">
            <a:spAutoFit/>
          </a:bodyPr>
          <a:lstStyle/>
          <a:p>
            <a:pPr algn="just">
              <a:lnSpc>
                <a:spcPct val="107000"/>
              </a:lnSpc>
            </a:pPr>
            <a:r>
              <a:rPr lang="en-IE" sz="1400" b="1" dirty="0">
                <a:effectLst/>
                <a:latin typeface="Calibri" panose="020F0502020204030204" pitchFamily="34" charset="0"/>
                <a:ea typeface="Calibri" panose="020F0502020204030204" pitchFamily="34" charset="0"/>
                <a:cs typeface="Arial" panose="020B0604020202020204" pitchFamily="34" charset="0"/>
              </a:rPr>
              <a:t>Figure 2.12: Photo of Chamber’s Bridge (Reg. No. 11900504). (Source: National Inventory of Architectural Heritage.)</a:t>
            </a:r>
            <a:endParaRPr lang="en-GB" sz="1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826158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5718E9-85BC-4EC7-3820-E119DBB1B6DF}"/>
              </a:ext>
            </a:extLst>
          </p:cNvPr>
          <p:cNvSpPr>
            <a:spLocks noGrp="1"/>
          </p:cNvSpPr>
          <p:nvPr>
            <p:ph type="title"/>
          </p:nvPr>
        </p:nvSpPr>
        <p:spPr/>
        <p:txBody>
          <a:bodyPr/>
          <a:lstStyle/>
          <a:p>
            <a:r>
              <a:rPr lang="en-GB" dirty="0"/>
              <a:t>OUR FOCUS AT DART+ WEST ORAL HEARING</a:t>
            </a:r>
          </a:p>
        </p:txBody>
      </p:sp>
      <p:sp>
        <p:nvSpPr>
          <p:cNvPr id="5" name="TextBox 4">
            <a:extLst>
              <a:ext uri="{FF2B5EF4-FFF2-40B4-BE49-F238E27FC236}">
                <a16:creationId xmlns:a16="http://schemas.microsoft.com/office/drawing/2014/main" id="{52130B26-F32A-31E1-5B60-7A6D683C03DE}"/>
              </a:ext>
            </a:extLst>
          </p:cNvPr>
          <p:cNvSpPr txBox="1"/>
          <p:nvPr/>
        </p:nvSpPr>
        <p:spPr>
          <a:xfrm>
            <a:off x="457200" y="1628800"/>
            <a:ext cx="8229600" cy="2374111"/>
          </a:xfrm>
          <a:prstGeom prst="rect">
            <a:avLst/>
          </a:prstGeom>
          <a:noFill/>
        </p:spPr>
        <p:txBody>
          <a:bodyPr wrap="square">
            <a:spAutoFit/>
          </a:bodyPr>
          <a:lstStyle/>
          <a:p>
            <a:pPr algn="just">
              <a:lnSpc>
                <a:spcPct val="107000"/>
              </a:lnSpc>
            </a:pPr>
            <a:endParaRPr lang="en-IE" sz="1800" b="1" dirty="0">
              <a:effectLst/>
              <a:latin typeface="Calibri" panose="020F0502020204030204" pitchFamily="34" charset="0"/>
              <a:ea typeface="Calibri" panose="020F0502020204030204" pitchFamily="34" charset="0"/>
              <a:cs typeface="Arial" panose="020B0604020202020204" pitchFamily="34" charset="0"/>
            </a:endParaRPr>
          </a:p>
          <a:p>
            <a:pPr algn="just">
              <a:lnSpc>
                <a:spcPct val="107000"/>
              </a:lnSpc>
            </a:pPr>
            <a:r>
              <a:rPr lang="en-IE" sz="1800" b="1" dirty="0">
                <a:effectLst/>
                <a:latin typeface="Calibri" panose="020F0502020204030204" pitchFamily="34" charset="0"/>
                <a:ea typeface="Calibri" panose="020F0502020204030204" pitchFamily="34" charset="0"/>
                <a:cs typeface="Arial" panose="020B0604020202020204" pitchFamily="34" charset="0"/>
              </a:rPr>
              <a:t>Objection to the Proposed Siting of the EMU Depot and the associated Compulsory Purchase Order of Lands </a:t>
            </a:r>
            <a:r>
              <a:rPr lang="en-IE" sz="1800" b="1" dirty="0">
                <a:latin typeface="Calibri" panose="020F0502020204030204" pitchFamily="34" charset="0"/>
                <a:ea typeface="Calibri" panose="020F0502020204030204" pitchFamily="34" charset="0"/>
                <a:cs typeface="Arial" panose="020B0604020202020204" pitchFamily="34" charset="0"/>
              </a:rPr>
              <a:t>at </a:t>
            </a:r>
            <a:r>
              <a:rPr lang="en-IE" sz="1800" b="1" dirty="0">
                <a:effectLst/>
                <a:latin typeface="Calibri"/>
                <a:ea typeface="Calibri"/>
                <a:cs typeface="Arial"/>
              </a:rPr>
              <a:t>Maws Farm, Maynooth West, Co. Kildare</a:t>
            </a:r>
            <a:r>
              <a:rPr lang="en-IE" sz="1800" b="1" dirty="0">
                <a:latin typeface="Calibri"/>
                <a:ea typeface="Calibri"/>
                <a:cs typeface="Arial"/>
              </a:rPr>
              <a:t>  </a:t>
            </a:r>
          </a:p>
          <a:p>
            <a:pPr algn="just">
              <a:lnSpc>
                <a:spcPct val="107000"/>
              </a:lnSpc>
            </a:pPr>
            <a:endParaRPr lang="en-IE" sz="1800" b="1" dirty="0">
              <a:effectLst/>
              <a:latin typeface="Calibri"/>
              <a:ea typeface="Calibri" panose="020F0502020204030204" pitchFamily="34" charset="0"/>
              <a:cs typeface="Arial"/>
            </a:endParaRPr>
          </a:p>
          <a:p>
            <a:pPr algn="just">
              <a:lnSpc>
                <a:spcPct val="107000"/>
              </a:lnSpc>
            </a:pPr>
            <a:endParaRPr lang="en-IE" sz="1800" b="1" dirty="0">
              <a:latin typeface="Calibri"/>
              <a:ea typeface="Calibri" panose="020F0502020204030204" pitchFamily="34" charset="0"/>
              <a:cs typeface="Arial"/>
            </a:endParaRPr>
          </a:p>
          <a:p>
            <a:pPr algn="just">
              <a:lnSpc>
                <a:spcPct val="107000"/>
              </a:lnSpc>
            </a:pPr>
            <a:endParaRPr lang="en-IE" sz="1800" b="1" dirty="0">
              <a:effectLst/>
              <a:latin typeface="Calibri"/>
              <a:ea typeface="Calibri" panose="020F0502020204030204" pitchFamily="34" charset="0"/>
              <a:cs typeface="Arial"/>
            </a:endParaRPr>
          </a:p>
          <a:p>
            <a:pPr algn="ctr">
              <a:lnSpc>
                <a:spcPct val="107000"/>
              </a:lnSpc>
            </a:pPr>
            <a:r>
              <a:rPr lang="en-IE" sz="3200" b="1" dirty="0">
                <a:latin typeface="Calibri"/>
                <a:ea typeface="Calibri" panose="020F0502020204030204" pitchFamily="34" charset="0"/>
                <a:cs typeface="Arial"/>
              </a:rPr>
              <a:t>CARLOS CLARKE LIMITED </a:t>
            </a:r>
            <a:endParaRPr lang="en-GB" sz="32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4856585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59DDC4-4245-3E5F-4676-BC9BBF2CE8ED}"/>
              </a:ext>
            </a:extLst>
          </p:cNvPr>
          <p:cNvSpPr>
            <a:spLocks noGrp="1"/>
          </p:cNvSpPr>
          <p:nvPr>
            <p:ph type="title"/>
          </p:nvPr>
        </p:nvSpPr>
        <p:spPr/>
        <p:txBody>
          <a:bodyPr/>
          <a:lstStyle/>
          <a:p>
            <a:r>
              <a:rPr lang="en-GB" dirty="0"/>
              <a:t>Proposal affects several kilometres</a:t>
            </a:r>
          </a:p>
        </p:txBody>
      </p:sp>
      <p:pic>
        <p:nvPicPr>
          <p:cNvPr id="7" name="Picture 6">
            <a:extLst>
              <a:ext uri="{FF2B5EF4-FFF2-40B4-BE49-F238E27FC236}">
                <a16:creationId xmlns:a16="http://schemas.microsoft.com/office/drawing/2014/main" id="{C3562E36-88C0-AC43-9E59-42A826FF92CE}"/>
              </a:ext>
            </a:extLst>
          </p:cNvPr>
          <p:cNvPicPr>
            <a:picLocks noChangeAspect="1"/>
          </p:cNvPicPr>
          <p:nvPr/>
        </p:nvPicPr>
        <p:blipFill rotWithShape="1">
          <a:blip r:embed="rId3"/>
          <a:srcRect l="64174" t="19200" r="5609" b="5305"/>
          <a:stretch/>
        </p:blipFill>
        <p:spPr>
          <a:xfrm>
            <a:off x="882975" y="980728"/>
            <a:ext cx="7378050" cy="5184576"/>
          </a:xfrm>
          <a:prstGeom prst="rect">
            <a:avLst/>
          </a:prstGeom>
        </p:spPr>
      </p:pic>
    </p:spTree>
    <p:extLst>
      <p:ext uri="{BB962C8B-B14F-4D97-AF65-F5344CB8AC3E}">
        <p14:creationId xmlns:p14="http://schemas.microsoft.com/office/powerpoint/2010/main" val="2352621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59DDC4-4245-3E5F-4676-BC9BBF2CE8ED}"/>
              </a:ext>
            </a:extLst>
          </p:cNvPr>
          <p:cNvSpPr>
            <a:spLocks noGrp="1"/>
          </p:cNvSpPr>
          <p:nvPr>
            <p:ph type="title"/>
          </p:nvPr>
        </p:nvSpPr>
        <p:spPr/>
        <p:txBody>
          <a:bodyPr/>
          <a:lstStyle/>
          <a:p>
            <a:r>
              <a:rPr lang="en-GB" dirty="0"/>
              <a:t>Abutting the Royal Canal</a:t>
            </a:r>
          </a:p>
        </p:txBody>
      </p:sp>
      <p:pic>
        <p:nvPicPr>
          <p:cNvPr id="4" name="Picture 3">
            <a:extLst>
              <a:ext uri="{FF2B5EF4-FFF2-40B4-BE49-F238E27FC236}">
                <a16:creationId xmlns:a16="http://schemas.microsoft.com/office/drawing/2014/main" id="{FE1B4291-6AC3-CE51-649F-9CD54C26BF6C}"/>
              </a:ext>
            </a:extLst>
          </p:cNvPr>
          <p:cNvPicPr>
            <a:picLocks noChangeAspect="1"/>
          </p:cNvPicPr>
          <p:nvPr/>
        </p:nvPicPr>
        <p:blipFill rotWithShape="1">
          <a:blip r:embed="rId3"/>
          <a:srcRect l="64231" t="19200" r="5423" b="5201"/>
          <a:stretch/>
        </p:blipFill>
        <p:spPr>
          <a:xfrm>
            <a:off x="808786" y="980728"/>
            <a:ext cx="7526428" cy="5273355"/>
          </a:xfrm>
          <a:prstGeom prst="rect">
            <a:avLst/>
          </a:prstGeom>
        </p:spPr>
      </p:pic>
    </p:spTree>
    <p:extLst>
      <p:ext uri="{BB962C8B-B14F-4D97-AF65-F5344CB8AC3E}">
        <p14:creationId xmlns:p14="http://schemas.microsoft.com/office/powerpoint/2010/main" val="17770269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A867DC-B21C-5A7B-F332-D7CAB8D533E2}"/>
              </a:ext>
            </a:extLst>
          </p:cNvPr>
          <p:cNvSpPr>
            <a:spLocks noGrp="1"/>
          </p:cNvSpPr>
          <p:nvPr>
            <p:ph type="title"/>
          </p:nvPr>
        </p:nvSpPr>
        <p:spPr/>
        <p:txBody>
          <a:bodyPr/>
          <a:lstStyle/>
          <a:p>
            <a:r>
              <a:rPr lang="en-GB" dirty="0"/>
              <a:t>Many facilities, but dearth of cited floor areas?</a:t>
            </a:r>
          </a:p>
        </p:txBody>
      </p:sp>
      <p:pic>
        <p:nvPicPr>
          <p:cNvPr id="4" name="Picture 3" descr="Diagram&#10;&#10;Description automatically generated">
            <a:extLst>
              <a:ext uri="{FF2B5EF4-FFF2-40B4-BE49-F238E27FC236}">
                <a16:creationId xmlns:a16="http://schemas.microsoft.com/office/drawing/2014/main" id="{C42EB558-951F-429B-B34C-A98A9FBD9103}"/>
              </a:ext>
            </a:extLst>
          </p:cNvPr>
          <p:cNvPicPr>
            <a:picLocks noChangeAspect="1"/>
          </p:cNvPicPr>
          <p:nvPr/>
        </p:nvPicPr>
        <p:blipFill>
          <a:blip r:embed="rId2"/>
          <a:stretch>
            <a:fillRect/>
          </a:stretch>
        </p:blipFill>
        <p:spPr>
          <a:xfrm>
            <a:off x="1990725" y="1830070"/>
            <a:ext cx="5162550" cy="3197860"/>
          </a:xfrm>
          <a:prstGeom prst="rect">
            <a:avLst/>
          </a:prstGeom>
        </p:spPr>
      </p:pic>
      <p:sp>
        <p:nvSpPr>
          <p:cNvPr id="6" name="TextBox 5">
            <a:extLst>
              <a:ext uri="{FF2B5EF4-FFF2-40B4-BE49-F238E27FC236}">
                <a16:creationId xmlns:a16="http://schemas.microsoft.com/office/drawing/2014/main" id="{244F11D7-3151-C2EB-A41F-2BFDD70FBD37}"/>
              </a:ext>
            </a:extLst>
          </p:cNvPr>
          <p:cNvSpPr txBox="1"/>
          <p:nvPr/>
        </p:nvSpPr>
        <p:spPr>
          <a:xfrm>
            <a:off x="457200" y="5027930"/>
            <a:ext cx="8229600" cy="312650"/>
          </a:xfrm>
          <a:prstGeom prst="rect">
            <a:avLst/>
          </a:prstGeom>
          <a:noFill/>
        </p:spPr>
        <p:txBody>
          <a:bodyPr wrap="square">
            <a:spAutoFit/>
          </a:bodyPr>
          <a:lstStyle/>
          <a:p>
            <a:pPr algn="just">
              <a:lnSpc>
                <a:spcPct val="107000"/>
              </a:lnSpc>
            </a:pPr>
            <a:r>
              <a:rPr lang="en-IE" sz="1400" b="1" dirty="0">
                <a:effectLst/>
                <a:latin typeface="Calibri" panose="020F0502020204030204" pitchFamily="34" charset="0"/>
                <a:ea typeface="Calibri" panose="020F0502020204030204" pitchFamily="34" charset="0"/>
                <a:cs typeface="Arial" panose="020B0604020202020204" pitchFamily="34" charset="0"/>
              </a:rPr>
              <a:t>Figure 4.5: </a:t>
            </a:r>
            <a:r>
              <a:rPr lang="en-GB" sz="1400" b="1" dirty="0">
                <a:effectLst/>
                <a:latin typeface="Calibri" panose="020F0502020204030204" pitchFamily="34" charset="0"/>
                <a:ea typeface="Calibri" panose="020F0502020204030204" pitchFamily="34" charset="0"/>
                <a:cs typeface="Arial" panose="020B0604020202020204" pitchFamily="34" charset="0"/>
              </a:rPr>
              <a:t>Proposed Depot orientation and layout of site</a:t>
            </a:r>
            <a:r>
              <a:rPr lang="en-IE" sz="1400" b="1" dirty="0">
                <a:effectLst/>
                <a:latin typeface="Calibri" panose="020F0502020204030204" pitchFamily="34" charset="0"/>
                <a:ea typeface="Calibri" panose="020F0502020204030204" pitchFamily="34" charset="0"/>
                <a:cs typeface="Arial" panose="020B0604020202020204" pitchFamily="34" charset="0"/>
              </a:rPr>
              <a:t>. (Source: Transport Insights, October 2020.)</a:t>
            </a:r>
            <a:endParaRPr lang="en-GB" sz="1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2399705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457200" y="274638"/>
            <a:ext cx="8229600" cy="1143000"/>
          </a:xfrm>
        </p:spPr>
        <p:txBody>
          <a:bodyPr lIns="91440" tIns="45720" rIns="91440" bIns="45720" anchor="t"/>
          <a:lstStyle/>
          <a:p>
            <a:r>
              <a:rPr lang="en-GB" dirty="0">
                <a:ea typeface="Calibri"/>
              </a:rPr>
              <a:t>Any different than a major Data Centre?</a:t>
            </a:r>
          </a:p>
        </p:txBody>
      </p:sp>
      <p:sp>
        <p:nvSpPr>
          <p:cNvPr id="3" name="TextBox 2">
            <a:extLst>
              <a:ext uri="{FF2B5EF4-FFF2-40B4-BE49-F238E27FC236}">
                <a16:creationId xmlns:a16="http://schemas.microsoft.com/office/drawing/2014/main" id="{69F5C781-64D3-9A96-11A3-20110107AFEC}"/>
              </a:ext>
            </a:extLst>
          </p:cNvPr>
          <p:cNvSpPr txBox="1"/>
          <p:nvPr/>
        </p:nvSpPr>
        <p:spPr>
          <a:xfrm>
            <a:off x="611560" y="2132856"/>
            <a:ext cx="5904656" cy="923330"/>
          </a:xfrm>
          <a:prstGeom prst="rect">
            <a:avLst/>
          </a:prstGeom>
          <a:noFill/>
        </p:spPr>
        <p:txBody>
          <a:bodyPr wrap="square" lIns="91440" tIns="45720" rIns="91440" bIns="45720" rtlCol="0" anchor="t">
            <a:spAutoFit/>
          </a:bodyPr>
          <a:lstStyle/>
          <a:p>
            <a:pPr marL="0" lvl="1"/>
            <a:endParaRPr lang="en-IE" sz="1800" dirty="0">
              <a:ea typeface="Calibri"/>
              <a:cs typeface="Arial"/>
            </a:endParaRPr>
          </a:p>
          <a:p>
            <a:pPr marL="0" lvl="1"/>
            <a:endParaRPr lang="en-IE" sz="1800" dirty="0">
              <a:ea typeface="Calibri"/>
              <a:cs typeface="Arial"/>
            </a:endParaRPr>
          </a:p>
          <a:p>
            <a:pPr marL="0" lvl="1"/>
            <a:endParaRPr lang="en-IE" sz="1800" dirty="0">
              <a:latin typeface="Calibri" panose="020F0502020204030204" pitchFamily="34" charset="0"/>
              <a:ea typeface="Calibri"/>
              <a:cs typeface="Calibri" panose="020F0502020204030204" pitchFamily="34" charset="0"/>
            </a:endParaRPr>
          </a:p>
        </p:txBody>
      </p:sp>
      <p:pic>
        <p:nvPicPr>
          <p:cNvPr id="4" name="Picture 3">
            <a:extLst>
              <a:ext uri="{FF2B5EF4-FFF2-40B4-BE49-F238E27FC236}">
                <a16:creationId xmlns:a16="http://schemas.microsoft.com/office/drawing/2014/main" id="{6E50332B-4EBA-A791-3950-503132059A30}"/>
              </a:ext>
            </a:extLst>
          </p:cNvPr>
          <p:cNvPicPr>
            <a:picLocks noChangeAspect="1"/>
          </p:cNvPicPr>
          <p:nvPr/>
        </p:nvPicPr>
        <p:blipFill>
          <a:blip r:embed="rId3"/>
          <a:stretch>
            <a:fillRect/>
          </a:stretch>
        </p:blipFill>
        <p:spPr>
          <a:xfrm>
            <a:off x="718234" y="1124744"/>
            <a:ext cx="8080067" cy="4464496"/>
          </a:xfrm>
          <a:prstGeom prst="rect">
            <a:avLst/>
          </a:prstGeom>
        </p:spPr>
      </p:pic>
    </p:spTree>
    <p:extLst>
      <p:ext uri="{BB962C8B-B14F-4D97-AF65-F5344CB8AC3E}">
        <p14:creationId xmlns:p14="http://schemas.microsoft.com/office/powerpoint/2010/main" val="24724263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59DDC4-4245-3E5F-4676-BC9BBF2CE8ED}"/>
              </a:ext>
            </a:extLst>
          </p:cNvPr>
          <p:cNvSpPr>
            <a:spLocks noGrp="1"/>
          </p:cNvSpPr>
          <p:nvPr>
            <p:ph type="title"/>
          </p:nvPr>
        </p:nvSpPr>
        <p:spPr/>
        <p:txBody>
          <a:bodyPr/>
          <a:lstStyle/>
          <a:p>
            <a:r>
              <a:rPr lang="en-GB" dirty="0"/>
              <a:t>World’s greatest architect couldn’t draw this</a:t>
            </a:r>
          </a:p>
        </p:txBody>
      </p:sp>
      <p:pic>
        <p:nvPicPr>
          <p:cNvPr id="5" name="Picture 4">
            <a:extLst>
              <a:ext uri="{FF2B5EF4-FFF2-40B4-BE49-F238E27FC236}">
                <a16:creationId xmlns:a16="http://schemas.microsoft.com/office/drawing/2014/main" id="{56029EF3-7FDC-9666-C9DD-3D978F436192}"/>
              </a:ext>
            </a:extLst>
          </p:cNvPr>
          <p:cNvPicPr>
            <a:picLocks noChangeAspect="1"/>
          </p:cNvPicPr>
          <p:nvPr/>
        </p:nvPicPr>
        <p:blipFill rotWithShape="1">
          <a:blip r:embed="rId3"/>
          <a:srcRect l="64175" t="19200" r="5485" b="5201"/>
          <a:stretch/>
        </p:blipFill>
        <p:spPr>
          <a:xfrm>
            <a:off x="872844" y="1052736"/>
            <a:ext cx="7398311" cy="5184576"/>
          </a:xfrm>
          <a:prstGeom prst="rect">
            <a:avLst/>
          </a:prstGeom>
        </p:spPr>
      </p:pic>
    </p:spTree>
    <p:extLst>
      <p:ext uri="{BB962C8B-B14F-4D97-AF65-F5344CB8AC3E}">
        <p14:creationId xmlns:p14="http://schemas.microsoft.com/office/powerpoint/2010/main" val="13494023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395536" y="0"/>
            <a:ext cx="8496944" cy="1143000"/>
          </a:xfrm>
        </p:spPr>
        <p:txBody>
          <a:bodyPr/>
          <a:lstStyle/>
          <a:p>
            <a:r>
              <a:rPr lang="en-GB" dirty="0"/>
              <a:t>Critical judgment cannot be suspended because it’s not a Data Centre or Civic Plaza </a:t>
            </a:r>
          </a:p>
        </p:txBody>
      </p:sp>
      <p:sp>
        <p:nvSpPr>
          <p:cNvPr id="2" name="TextBox 1">
            <a:extLst>
              <a:ext uri="{FF2B5EF4-FFF2-40B4-BE49-F238E27FC236}">
                <a16:creationId xmlns:a16="http://schemas.microsoft.com/office/drawing/2014/main" id="{4D72C6A3-FFBE-9E72-592A-CF4F02F56E1D}"/>
              </a:ext>
            </a:extLst>
          </p:cNvPr>
          <p:cNvSpPr txBox="1"/>
          <p:nvPr/>
        </p:nvSpPr>
        <p:spPr>
          <a:xfrm>
            <a:off x="1969023" y="2967335"/>
            <a:ext cx="4104455" cy="923330"/>
          </a:xfrm>
          <a:prstGeom prst="rect">
            <a:avLst/>
          </a:prstGeom>
          <a:noFill/>
        </p:spPr>
        <p:txBody>
          <a:bodyPr wrap="square">
            <a:spAutoFit/>
          </a:bodyPr>
          <a:lstStyle/>
          <a:p>
            <a:pPr marL="514350" indent="-514350">
              <a:buAutoNum type="arabicPeriod"/>
            </a:pPr>
            <a:r>
              <a:rPr lang="en-IE" sz="1800" dirty="0">
                <a:solidFill>
                  <a:srgbClr val="000000"/>
                </a:solidFill>
                <a:latin typeface="Calibri" panose="020F0502020204030204" pitchFamily="34" charset="0"/>
                <a:ea typeface="Calibri" panose="020F0502020204030204" pitchFamily="34" charset="0"/>
              </a:rPr>
              <a:t>Apple at Athenry, Co Galway</a:t>
            </a:r>
          </a:p>
          <a:p>
            <a:pPr marL="514350" indent="-514350">
              <a:buAutoNum type="arabicPeriod"/>
            </a:pPr>
            <a:r>
              <a:rPr lang="en-IE" sz="1800" dirty="0">
                <a:solidFill>
                  <a:srgbClr val="000000"/>
                </a:solidFill>
                <a:effectLst/>
                <a:latin typeface="Calibri" panose="020F0502020204030204" pitchFamily="34" charset="0"/>
                <a:ea typeface="Calibri" panose="020F0502020204030204" pitchFamily="34" charset="0"/>
              </a:rPr>
              <a:t>ABP Ref. PL07.245518</a:t>
            </a:r>
          </a:p>
          <a:p>
            <a:pPr marL="514350" indent="-514350">
              <a:buAutoNum type="arabicPeriod"/>
            </a:pPr>
            <a:r>
              <a:rPr lang="en-IE" sz="1800" dirty="0">
                <a:solidFill>
                  <a:srgbClr val="000000"/>
                </a:solidFill>
                <a:latin typeface="Calibri" panose="020F0502020204030204" pitchFamily="34" charset="0"/>
                <a:ea typeface="Calibri" panose="020F0502020204030204" pitchFamily="34" charset="0"/>
              </a:rPr>
              <a:t>Flood Zone C</a:t>
            </a:r>
          </a:p>
        </p:txBody>
      </p:sp>
      <p:pic>
        <p:nvPicPr>
          <p:cNvPr id="6" name="Picture 5">
            <a:extLst>
              <a:ext uri="{FF2B5EF4-FFF2-40B4-BE49-F238E27FC236}">
                <a16:creationId xmlns:a16="http://schemas.microsoft.com/office/drawing/2014/main" id="{716E51A6-3006-D6A6-CBF4-F6A55AFA53FB}"/>
              </a:ext>
            </a:extLst>
          </p:cNvPr>
          <p:cNvPicPr>
            <a:picLocks noChangeAspect="1"/>
          </p:cNvPicPr>
          <p:nvPr/>
        </p:nvPicPr>
        <p:blipFill rotWithShape="1">
          <a:blip r:embed="rId3"/>
          <a:srcRect l="6688" t="19201" r="79925" b="33200"/>
          <a:stretch/>
        </p:blipFill>
        <p:spPr>
          <a:xfrm>
            <a:off x="591002" y="2816932"/>
            <a:ext cx="1224136" cy="1224136"/>
          </a:xfrm>
          <a:prstGeom prst="rect">
            <a:avLst/>
          </a:prstGeom>
        </p:spPr>
      </p:pic>
      <p:pic>
        <p:nvPicPr>
          <p:cNvPr id="14" name="Picture 13" descr="A screenshot of a website&#10;&#10;Description automatically generated">
            <a:extLst>
              <a:ext uri="{FF2B5EF4-FFF2-40B4-BE49-F238E27FC236}">
                <a16:creationId xmlns:a16="http://schemas.microsoft.com/office/drawing/2014/main" id="{360F2FBB-256F-2F9D-790C-E1A970F004B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10389" y="1329426"/>
            <a:ext cx="2285294" cy="2726145"/>
          </a:xfrm>
          <a:prstGeom prst="rect">
            <a:avLst/>
          </a:prstGeom>
          <a:ln>
            <a:solidFill>
              <a:schemeClr val="tx1"/>
            </a:solidFill>
          </a:ln>
        </p:spPr>
      </p:pic>
      <p:pic>
        <p:nvPicPr>
          <p:cNvPr id="16" name="Picture 15" descr="An aerial view of a factory&#10;&#10;Description automatically generated">
            <a:extLst>
              <a:ext uri="{FF2B5EF4-FFF2-40B4-BE49-F238E27FC236}">
                <a16:creationId xmlns:a16="http://schemas.microsoft.com/office/drawing/2014/main" id="{79B60BE0-BC9D-3C1A-170A-E4FC0F3EB98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79641" y="4136715"/>
            <a:ext cx="3353255" cy="2002418"/>
          </a:xfrm>
          <a:prstGeom prst="rect">
            <a:avLst/>
          </a:prstGeom>
        </p:spPr>
      </p:pic>
    </p:spTree>
    <p:extLst>
      <p:ext uri="{BB962C8B-B14F-4D97-AF65-F5344CB8AC3E}">
        <p14:creationId xmlns:p14="http://schemas.microsoft.com/office/powerpoint/2010/main" val="19915263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395536" y="0"/>
            <a:ext cx="8496944" cy="1143000"/>
          </a:xfrm>
        </p:spPr>
        <p:txBody>
          <a:bodyPr/>
          <a:lstStyle/>
          <a:p>
            <a:r>
              <a:rPr lang="en-GB" dirty="0"/>
              <a:t>Critical judgment cannot be suspended because it’s not a Data Centre or Civic Plaza </a:t>
            </a:r>
          </a:p>
        </p:txBody>
      </p:sp>
      <p:sp>
        <p:nvSpPr>
          <p:cNvPr id="3" name="TextBox 2">
            <a:extLst>
              <a:ext uri="{FF2B5EF4-FFF2-40B4-BE49-F238E27FC236}">
                <a16:creationId xmlns:a16="http://schemas.microsoft.com/office/drawing/2014/main" id="{B1C00899-5ACB-2F47-BD36-69B0C42070F8}"/>
              </a:ext>
            </a:extLst>
          </p:cNvPr>
          <p:cNvSpPr txBox="1"/>
          <p:nvPr/>
        </p:nvSpPr>
        <p:spPr>
          <a:xfrm>
            <a:off x="2004534" y="3016063"/>
            <a:ext cx="4824535" cy="923330"/>
          </a:xfrm>
          <a:prstGeom prst="rect">
            <a:avLst/>
          </a:prstGeom>
          <a:noFill/>
        </p:spPr>
        <p:txBody>
          <a:bodyPr wrap="square">
            <a:spAutoFit/>
          </a:bodyPr>
          <a:lstStyle/>
          <a:p>
            <a:pPr marL="514350" indent="-514350">
              <a:buAutoNum type="arabicPeriod"/>
            </a:pPr>
            <a:r>
              <a:rPr lang="en-IE" sz="1800" dirty="0">
                <a:solidFill>
                  <a:srgbClr val="000000"/>
                </a:solidFill>
                <a:latin typeface="Calibri" panose="020F0502020204030204" pitchFamily="34" charset="0"/>
                <a:ea typeface="Calibri" panose="020F0502020204030204" pitchFamily="34" charset="0"/>
              </a:rPr>
              <a:t>Meta (Facebook) at Clonee, Co Meath</a:t>
            </a:r>
          </a:p>
          <a:p>
            <a:pPr marL="514350" indent="-514350">
              <a:buAutoNum type="arabicPeriod"/>
            </a:pPr>
            <a:r>
              <a:rPr lang="en-IE" sz="1800" dirty="0">
                <a:solidFill>
                  <a:srgbClr val="000000"/>
                </a:solidFill>
                <a:effectLst/>
                <a:latin typeface="Calibri" panose="020F0502020204030204" pitchFamily="34" charset="0"/>
                <a:ea typeface="Calibri" panose="020F0502020204030204" pitchFamily="34" charset="0"/>
              </a:rPr>
              <a:t>ABP Ref. PL17.245347 (2015)/VA 0018</a:t>
            </a:r>
          </a:p>
          <a:p>
            <a:pPr marL="514350" indent="-514350">
              <a:buAutoNum type="arabicPeriod"/>
            </a:pPr>
            <a:r>
              <a:rPr lang="en-IE" sz="1800" dirty="0">
                <a:solidFill>
                  <a:srgbClr val="000000"/>
                </a:solidFill>
                <a:latin typeface="Calibri" panose="020F0502020204030204" pitchFamily="34" charset="0"/>
                <a:ea typeface="Calibri" panose="020F0502020204030204" pitchFamily="34" charset="0"/>
              </a:rPr>
              <a:t>Flood Zone C</a:t>
            </a:r>
          </a:p>
        </p:txBody>
      </p:sp>
      <p:pic>
        <p:nvPicPr>
          <p:cNvPr id="8" name="Picture 7">
            <a:extLst>
              <a:ext uri="{FF2B5EF4-FFF2-40B4-BE49-F238E27FC236}">
                <a16:creationId xmlns:a16="http://schemas.microsoft.com/office/drawing/2014/main" id="{A22AE7EE-EAC8-F845-0375-11FF7FE77F28}"/>
              </a:ext>
            </a:extLst>
          </p:cNvPr>
          <p:cNvPicPr>
            <a:picLocks noChangeAspect="1"/>
          </p:cNvPicPr>
          <p:nvPr/>
        </p:nvPicPr>
        <p:blipFill rotWithShape="1">
          <a:blip r:embed="rId3"/>
          <a:srcRect l="2751" t="28217" r="75987" b="38800"/>
          <a:stretch/>
        </p:blipFill>
        <p:spPr>
          <a:xfrm>
            <a:off x="251520" y="3146817"/>
            <a:ext cx="1688116" cy="736497"/>
          </a:xfrm>
          <a:prstGeom prst="rect">
            <a:avLst/>
          </a:prstGeom>
        </p:spPr>
      </p:pic>
      <p:pic>
        <p:nvPicPr>
          <p:cNvPr id="11" name="Picture 10" descr="Aerial view of a factory&#10;&#10;Description automatically generated">
            <a:extLst>
              <a:ext uri="{FF2B5EF4-FFF2-40B4-BE49-F238E27FC236}">
                <a16:creationId xmlns:a16="http://schemas.microsoft.com/office/drawing/2014/main" id="{190D61E2-DEC8-D604-0661-3D9D1EC0536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69135" y="3883314"/>
            <a:ext cx="4048137" cy="2277789"/>
          </a:xfrm>
          <a:prstGeom prst="rect">
            <a:avLst/>
          </a:prstGeom>
          <a:ln>
            <a:solidFill>
              <a:schemeClr val="tx1"/>
            </a:solidFill>
          </a:ln>
        </p:spPr>
      </p:pic>
    </p:spTree>
    <p:extLst>
      <p:ext uri="{BB962C8B-B14F-4D97-AF65-F5344CB8AC3E}">
        <p14:creationId xmlns:p14="http://schemas.microsoft.com/office/powerpoint/2010/main" val="11289915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395536" y="0"/>
            <a:ext cx="8496944" cy="1143000"/>
          </a:xfrm>
        </p:spPr>
        <p:txBody>
          <a:bodyPr/>
          <a:lstStyle/>
          <a:p>
            <a:r>
              <a:rPr lang="en-GB" dirty="0"/>
              <a:t>Critical judgment cannot be suspended because it’s not a Data Centre or Civic Plaza </a:t>
            </a:r>
          </a:p>
        </p:txBody>
      </p:sp>
      <p:sp>
        <p:nvSpPr>
          <p:cNvPr id="4" name="TextBox 3">
            <a:extLst>
              <a:ext uri="{FF2B5EF4-FFF2-40B4-BE49-F238E27FC236}">
                <a16:creationId xmlns:a16="http://schemas.microsoft.com/office/drawing/2014/main" id="{A3A36C04-1050-6563-2F76-14875DBFEC1F}"/>
              </a:ext>
            </a:extLst>
          </p:cNvPr>
          <p:cNvSpPr txBox="1"/>
          <p:nvPr/>
        </p:nvSpPr>
        <p:spPr>
          <a:xfrm>
            <a:off x="2950266" y="2782669"/>
            <a:ext cx="4560579" cy="1384995"/>
          </a:xfrm>
          <a:prstGeom prst="rect">
            <a:avLst/>
          </a:prstGeom>
          <a:noFill/>
        </p:spPr>
        <p:txBody>
          <a:bodyPr wrap="square">
            <a:spAutoFit/>
          </a:bodyPr>
          <a:lstStyle/>
          <a:p>
            <a:pPr marL="514350" indent="-514350">
              <a:buAutoNum type="arabicPeriod"/>
            </a:pPr>
            <a:r>
              <a:rPr lang="en-IE" sz="2400" dirty="0">
                <a:solidFill>
                  <a:srgbClr val="000000"/>
                </a:solidFill>
                <a:latin typeface="Calibri" panose="020F0502020204030204" pitchFamily="34" charset="0"/>
                <a:ea typeface="Calibri" panose="020F0502020204030204" pitchFamily="34" charset="0"/>
              </a:rPr>
              <a:t>Civic Plaza</a:t>
            </a:r>
          </a:p>
          <a:p>
            <a:pPr marL="514350" indent="-514350">
              <a:buAutoNum type="arabicPeriod"/>
            </a:pPr>
            <a:endParaRPr lang="en-IE" sz="1800" dirty="0">
              <a:solidFill>
                <a:srgbClr val="000000"/>
              </a:solidFill>
              <a:latin typeface="Calibri" panose="020F0502020204030204" pitchFamily="34" charset="0"/>
              <a:ea typeface="Calibri" panose="020F0502020204030204" pitchFamily="34" charset="0"/>
            </a:endParaRPr>
          </a:p>
          <a:p>
            <a:pPr marL="514350" indent="-514350">
              <a:buAutoNum type="arabicPeriod"/>
            </a:pPr>
            <a:r>
              <a:rPr lang="en-IE" sz="2400" dirty="0">
                <a:solidFill>
                  <a:srgbClr val="000000"/>
                </a:solidFill>
                <a:effectLst/>
                <a:latin typeface="Calibri" panose="020F0502020204030204" pitchFamily="34" charset="0"/>
                <a:ea typeface="Calibri" panose="020F0502020204030204" pitchFamily="34" charset="0"/>
              </a:rPr>
              <a:t>ABP Reg R</a:t>
            </a:r>
            <a:r>
              <a:rPr lang="en-IE" sz="2400" b="1" dirty="0">
                <a:solidFill>
                  <a:srgbClr val="000000"/>
                </a:solidFill>
                <a:effectLst/>
                <a:latin typeface="Calibri" panose="020F0502020204030204" pitchFamily="34" charset="0"/>
                <a:ea typeface="Calibri" panose="020F0502020204030204" pitchFamily="34" charset="0"/>
              </a:rPr>
              <a:t>e</a:t>
            </a:r>
            <a:r>
              <a:rPr lang="en-IE" sz="2400" dirty="0">
                <a:solidFill>
                  <a:srgbClr val="000000"/>
                </a:solidFill>
                <a:effectLst/>
                <a:latin typeface="Calibri" panose="020F0502020204030204" pitchFamily="34" charset="0"/>
                <a:ea typeface="Calibri" panose="020F0502020204030204" pitchFamily="34" charset="0"/>
              </a:rPr>
              <a:t>f. JA29S.JA0039</a:t>
            </a:r>
          </a:p>
          <a:p>
            <a:endParaRPr lang="en-IE" sz="1800" dirty="0">
              <a:solidFill>
                <a:srgbClr val="000000"/>
              </a:solidFill>
              <a:highlight>
                <a:srgbClr val="FFFF00"/>
              </a:highlight>
              <a:latin typeface="Calibri" panose="020F0502020204030204" pitchFamily="34" charset="0"/>
              <a:ea typeface="Calibri" panose="020F0502020204030204" pitchFamily="34" charset="0"/>
            </a:endParaRPr>
          </a:p>
        </p:txBody>
      </p:sp>
      <p:pic>
        <p:nvPicPr>
          <p:cNvPr id="7" name="Picture 6">
            <a:extLst>
              <a:ext uri="{FF2B5EF4-FFF2-40B4-BE49-F238E27FC236}">
                <a16:creationId xmlns:a16="http://schemas.microsoft.com/office/drawing/2014/main" id="{684A9BD2-34B3-2905-E9DD-4862A5024344}"/>
              </a:ext>
            </a:extLst>
          </p:cNvPr>
          <p:cNvPicPr>
            <a:picLocks noChangeAspect="1"/>
          </p:cNvPicPr>
          <p:nvPr/>
        </p:nvPicPr>
        <p:blipFill>
          <a:blip r:embed="rId3"/>
          <a:stretch>
            <a:fillRect/>
          </a:stretch>
        </p:blipFill>
        <p:spPr>
          <a:xfrm>
            <a:off x="319114" y="2876366"/>
            <a:ext cx="2393941" cy="740294"/>
          </a:xfrm>
          <a:prstGeom prst="rect">
            <a:avLst/>
          </a:prstGeom>
        </p:spPr>
      </p:pic>
      <p:pic>
        <p:nvPicPr>
          <p:cNvPr id="10" name="Picture 9">
            <a:extLst>
              <a:ext uri="{FF2B5EF4-FFF2-40B4-BE49-F238E27FC236}">
                <a16:creationId xmlns:a16="http://schemas.microsoft.com/office/drawing/2014/main" id="{CC012EB4-AED5-BFF2-6D15-D6C5F94A8BE9}"/>
              </a:ext>
            </a:extLst>
          </p:cNvPr>
          <p:cNvPicPr>
            <a:picLocks noChangeAspect="1"/>
          </p:cNvPicPr>
          <p:nvPr/>
        </p:nvPicPr>
        <p:blipFill rotWithShape="1">
          <a:blip r:embed="rId4"/>
          <a:srcRect l="16116" t="17120" r="68836" b="6246"/>
          <a:stretch/>
        </p:blipFill>
        <p:spPr>
          <a:xfrm>
            <a:off x="7013359" y="2443578"/>
            <a:ext cx="1376040" cy="1970844"/>
          </a:xfrm>
          <a:prstGeom prst="rect">
            <a:avLst/>
          </a:prstGeom>
        </p:spPr>
      </p:pic>
    </p:spTree>
    <p:extLst>
      <p:ext uri="{BB962C8B-B14F-4D97-AF65-F5344CB8AC3E}">
        <p14:creationId xmlns:p14="http://schemas.microsoft.com/office/powerpoint/2010/main" val="17139568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423157" y="0"/>
            <a:ext cx="8496944" cy="1143000"/>
          </a:xfrm>
        </p:spPr>
        <p:txBody>
          <a:bodyPr/>
          <a:lstStyle/>
          <a:p>
            <a:r>
              <a:rPr lang="en-GB" dirty="0"/>
              <a:t>Graphics Submitted as Part of the College Green Plaza Proposal (2017)</a:t>
            </a:r>
          </a:p>
        </p:txBody>
      </p:sp>
      <p:pic>
        <p:nvPicPr>
          <p:cNvPr id="6" name="Picture 5" descr="A statue in a courtyard&#10;&#10;Description automatically generated">
            <a:extLst>
              <a:ext uri="{FF2B5EF4-FFF2-40B4-BE49-F238E27FC236}">
                <a16:creationId xmlns:a16="http://schemas.microsoft.com/office/drawing/2014/main" id="{22E101A9-1F0B-3BA7-AF6D-F3C100F3E1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9579" y="3717871"/>
            <a:ext cx="6335116" cy="2499771"/>
          </a:xfrm>
          <a:prstGeom prst="rect">
            <a:avLst/>
          </a:prstGeom>
        </p:spPr>
      </p:pic>
      <p:pic>
        <p:nvPicPr>
          <p:cNvPr id="13" name="Picture 12" descr="A person walking on a street&#10;&#10;Description automatically generated">
            <a:extLst>
              <a:ext uri="{FF2B5EF4-FFF2-40B4-BE49-F238E27FC236}">
                <a16:creationId xmlns:a16="http://schemas.microsoft.com/office/drawing/2014/main" id="{3963FDFA-C0A7-2E3D-EA85-B139CBD771D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79579" y="1145726"/>
            <a:ext cx="6342756" cy="2484000"/>
          </a:xfrm>
          <a:prstGeom prst="rect">
            <a:avLst/>
          </a:prstGeom>
        </p:spPr>
      </p:pic>
      <p:sp>
        <p:nvSpPr>
          <p:cNvPr id="17" name="TextBox 16">
            <a:extLst>
              <a:ext uri="{FF2B5EF4-FFF2-40B4-BE49-F238E27FC236}">
                <a16:creationId xmlns:a16="http://schemas.microsoft.com/office/drawing/2014/main" id="{13DBB9C8-1469-F776-F99E-07394702A832}"/>
              </a:ext>
            </a:extLst>
          </p:cNvPr>
          <p:cNvSpPr txBox="1"/>
          <p:nvPr/>
        </p:nvSpPr>
        <p:spPr>
          <a:xfrm>
            <a:off x="6946481" y="3321949"/>
            <a:ext cx="775854" cy="307777"/>
          </a:xfrm>
          <a:prstGeom prst="rect">
            <a:avLst/>
          </a:prstGeom>
          <a:solidFill>
            <a:srgbClr val="FFFFFF">
              <a:alpha val="50196"/>
            </a:srgbClr>
          </a:solidFill>
          <a:ln>
            <a:solidFill>
              <a:srgbClr val="C00000"/>
            </a:solidFill>
          </a:ln>
        </p:spPr>
        <p:txBody>
          <a:bodyPr wrap="square" rtlCol="0">
            <a:spAutoFit/>
          </a:bodyPr>
          <a:lstStyle/>
          <a:p>
            <a:r>
              <a:rPr lang="en-GB" sz="1400" b="1" dirty="0"/>
              <a:t>Before</a:t>
            </a:r>
            <a:endParaRPr lang="en-IE" sz="1400" b="1" dirty="0"/>
          </a:p>
        </p:txBody>
      </p:sp>
      <p:sp>
        <p:nvSpPr>
          <p:cNvPr id="20" name="TextBox 19">
            <a:extLst>
              <a:ext uri="{FF2B5EF4-FFF2-40B4-BE49-F238E27FC236}">
                <a16:creationId xmlns:a16="http://schemas.microsoft.com/office/drawing/2014/main" id="{B0836E5E-D68B-44F0-45FB-705E5DDA153E}"/>
              </a:ext>
            </a:extLst>
          </p:cNvPr>
          <p:cNvSpPr txBox="1"/>
          <p:nvPr/>
        </p:nvSpPr>
        <p:spPr>
          <a:xfrm>
            <a:off x="6934386" y="5909865"/>
            <a:ext cx="775854" cy="307777"/>
          </a:xfrm>
          <a:prstGeom prst="rect">
            <a:avLst/>
          </a:prstGeom>
          <a:solidFill>
            <a:srgbClr val="FFFFFF">
              <a:alpha val="50196"/>
            </a:srgbClr>
          </a:solidFill>
          <a:ln>
            <a:solidFill>
              <a:srgbClr val="C00000"/>
            </a:solidFill>
          </a:ln>
        </p:spPr>
        <p:txBody>
          <a:bodyPr wrap="square" rtlCol="0">
            <a:spAutoFit/>
          </a:bodyPr>
          <a:lstStyle/>
          <a:p>
            <a:r>
              <a:rPr lang="en-GB" sz="1400" b="1" dirty="0"/>
              <a:t>After</a:t>
            </a:r>
            <a:endParaRPr lang="en-IE" sz="1400" b="1" dirty="0"/>
          </a:p>
        </p:txBody>
      </p:sp>
    </p:spTree>
    <p:extLst>
      <p:ext uri="{BB962C8B-B14F-4D97-AF65-F5344CB8AC3E}">
        <p14:creationId xmlns:p14="http://schemas.microsoft.com/office/powerpoint/2010/main" val="397011643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395536" y="0"/>
            <a:ext cx="8496944" cy="1143000"/>
          </a:xfrm>
        </p:spPr>
        <p:txBody>
          <a:bodyPr/>
          <a:lstStyle/>
          <a:p>
            <a:r>
              <a:rPr lang="en-GB" dirty="0"/>
              <a:t>Environmental Impact Assessment rules not suspended for Irish Rail</a:t>
            </a:r>
          </a:p>
        </p:txBody>
      </p:sp>
      <p:sp>
        <p:nvSpPr>
          <p:cNvPr id="4" name="TextBox 3">
            <a:extLst>
              <a:ext uri="{FF2B5EF4-FFF2-40B4-BE49-F238E27FC236}">
                <a16:creationId xmlns:a16="http://schemas.microsoft.com/office/drawing/2014/main" id="{A3A36C04-1050-6563-2F76-14875DBFEC1F}"/>
              </a:ext>
            </a:extLst>
          </p:cNvPr>
          <p:cNvSpPr txBox="1"/>
          <p:nvPr/>
        </p:nvSpPr>
        <p:spPr>
          <a:xfrm>
            <a:off x="3133318" y="2459504"/>
            <a:ext cx="4104455" cy="1938992"/>
          </a:xfrm>
          <a:prstGeom prst="rect">
            <a:avLst/>
          </a:prstGeom>
          <a:noFill/>
        </p:spPr>
        <p:txBody>
          <a:bodyPr wrap="square">
            <a:spAutoFit/>
          </a:bodyPr>
          <a:lstStyle/>
          <a:p>
            <a:pPr marL="514350" indent="-514350">
              <a:buAutoNum type="arabicPeriod"/>
            </a:pPr>
            <a:r>
              <a:rPr lang="en-IE" sz="2400" dirty="0">
                <a:solidFill>
                  <a:srgbClr val="000000"/>
                </a:solidFill>
                <a:latin typeface="Calibri" panose="020F0502020204030204" pitchFamily="34" charset="0"/>
                <a:ea typeface="Calibri" panose="020F0502020204030204" pitchFamily="34" charset="0"/>
              </a:rPr>
              <a:t>Maws Farm, Kilcock</a:t>
            </a:r>
          </a:p>
          <a:p>
            <a:pPr marL="514350" indent="-514350">
              <a:buAutoNum type="arabicPeriod"/>
            </a:pPr>
            <a:endParaRPr lang="en-IE" sz="2400" dirty="0">
              <a:solidFill>
                <a:srgbClr val="000000"/>
              </a:solidFill>
              <a:latin typeface="Calibri" panose="020F0502020204030204" pitchFamily="34" charset="0"/>
              <a:ea typeface="Calibri" panose="020F0502020204030204" pitchFamily="34" charset="0"/>
            </a:endParaRPr>
          </a:p>
          <a:p>
            <a:pPr marL="514350" indent="-514350">
              <a:buAutoNum type="arabicPeriod"/>
            </a:pPr>
            <a:r>
              <a:rPr lang="en-IE" sz="2400" dirty="0">
                <a:solidFill>
                  <a:srgbClr val="000000"/>
                </a:solidFill>
                <a:effectLst/>
                <a:latin typeface="Calibri" panose="020F0502020204030204" pitchFamily="34" charset="0"/>
                <a:ea typeface="Calibri" panose="020F0502020204030204" pitchFamily="34" charset="0"/>
              </a:rPr>
              <a:t>ABP Ref. 314232-22</a:t>
            </a:r>
          </a:p>
          <a:p>
            <a:pPr marL="514350" indent="-514350">
              <a:buAutoNum type="arabicPeriod"/>
            </a:pPr>
            <a:endParaRPr lang="en-IE" sz="2400" dirty="0">
              <a:solidFill>
                <a:srgbClr val="000000"/>
              </a:solidFill>
              <a:effectLst/>
              <a:latin typeface="Calibri" panose="020F0502020204030204" pitchFamily="34" charset="0"/>
              <a:ea typeface="Calibri" panose="020F0502020204030204" pitchFamily="34" charset="0"/>
            </a:endParaRPr>
          </a:p>
          <a:p>
            <a:pPr marL="514350" indent="-514350">
              <a:buAutoNum type="arabicPeriod"/>
            </a:pPr>
            <a:r>
              <a:rPr lang="en-IE" sz="2400" dirty="0">
                <a:solidFill>
                  <a:srgbClr val="000000"/>
                </a:solidFill>
                <a:latin typeface="Calibri" panose="020F0502020204030204" pitchFamily="34" charset="0"/>
                <a:ea typeface="Calibri" panose="020F0502020204030204" pitchFamily="34" charset="0"/>
              </a:rPr>
              <a:t>Flood Zone A</a:t>
            </a:r>
          </a:p>
        </p:txBody>
      </p:sp>
      <p:pic>
        <p:nvPicPr>
          <p:cNvPr id="13" name="Picture 12">
            <a:extLst>
              <a:ext uri="{FF2B5EF4-FFF2-40B4-BE49-F238E27FC236}">
                <a16:creationId xmlns:a16="http://schemas.microsoft.com/office/drawing/2014/main" id="{62AF480E-41DB-94F7-0F2F-04F0721A3F07}"/>
              </a:ext>
            </a:extLst>
          </p:cNvPr>
          <p:cNvPicPr>
            <a:picLocks noChangeAspect="1"/>
          </p:cNvPicPr>
          <p:nvPr/>
        </p:nvPicPr>
        <p:blipFill rotWithShape="1">
          <a:blip r:embed="rId3"/>
          <a:srcRect l="11413" t="33200" r="75987" b="47200"/>
          <a:stretch/>
        </p:blipFill>
        <p:spPr>
          <a:xfrm>
            <a:off x="395536" y="2858610"/>
            <a:ext cx="2612566" cy="1143000"/>
          </a:xfrm>
          <a:prstGeom prst="rect">
            <a:avLst/>
          </a:prstGeom>
        </p:spPr>
      </p:pic>
    </p:spTree>
    <p:extLst>
      <p:ext uri="{BB962C8B-B14F-4D97-AF65-F5344CB8AC3E}">
        <p14:creationId xmlns:p14="http://schemas.microsoft.com/office/powerpoint/2010/main" val="9303265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35" name="Picture 1"/>
          <p:cNvPicPr>
            <a:picLocks noChangeAspect="1"/>
          </p:cNvPicPr>
          <p:nvPr/>
        </p:nvPicPr>
        <p:blipFill>
          <a:blip r:embed="rId3" cstate="print">
            <a:extLst>
              <a:ext uri="{28A0092B-C50C-407E-A947-70E740481C1C}">
                <a14:useLocalDpi xmlns:a14="http://schemas.microsoft.com/office/drawing/2010/main" val="0"/>
              </a:ext>
            </a:extLst>
          </a:blip>
          <a:srcRect l="19936" r="21513"/>
          <a:stretch>
            <a:fillRect/>
          </a:stretch>
        </p:blipFill>
        <p:spPr bwMode="auto">
          <a:xfrm>
            <a:off x="7403118" y="1641152"/>
            <a:ext cx="769283" cy="113172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p:cNvSpPr>
            <a:spLocks noGrp="1"/>
          </p:cNvSpPr>
          <p:nvPr>
            <p:ph type="title"/>
          </p:nvPr>
        </p:nvSpPr>
        <p:spPr>
          <a:xfrm>
            <a:off x="457200" y="274638"/>
            <a:ext cx="8229600" cy="1143000"/>
          </a:xfrm>
        </p:spPr>
        <p:txBody>
          <a:bodyPr/>
          <a:lstStyle/>
          <a:p>
            <a:r>
              <a:rPr lang="en-GB" dirty="0"/>
              <a:t>Presenters</a:t>
            </a:r>
          </a:p>
        </p:txBody>
      </p:sp>
      <p:sp>
        <p:nvSpPr>
          <p:cNvPr id="3" name="TextBox 2">
            <a:extLst>
              <a:ext uri="{FF2B5EF4-FFF2-40B4-BE49-F238E27FC236}">
                <a16:creationId xmlns:a16="http://schemas.microsoft.com/office/drawing/2014/main" id="{69F5C781-64D3-9A96-11A3-20110107AFEC}"/>
              </a:ext>
            </a:extLst>
          </p:cNvPr>
          <p:cNvSpPr txBox="1"/>
          <p:nvPr/>
        </p:nvSpPr>
        <p:spPr>
          <a:xfrm>
            <a:off x="584927" y="1760530"/>
            <a:ext cx="6648136" cy="3416320"/>
          </a:xfrm>
          <a:prstGeom prst="rect">
            <a:avLst/>
          </a:prstGeom>
          <a:noFill/>
        </p:spPr>
        <p:txBody>
          <a:bodyPr wrap="square" lIns="91440" tIns="45720" rIns="91440" bIns="45720" rtlCol="0" anchor="t">
            <a:spAutoFit/>
          </a:bodyPr>
          <a:lstStyle/>
          <a:p>
            <a:pPr marL="0" lvl="1"/>
            <a:r>
              <a:rPr lang="en-IE" sz="1800" dirty="0">
                <a:latin typeface="Calibri" panose="020F0502020204030204" pitchFamily="34" charset="0"/>
                <a:cs typeface="Calibri" panose="020F0502020204030204" pitchFamily="34" charset="0"/>
              </a:rPr>
              <a:t>1.              Tom Phillips, MD of Tom Phillips + Associates</a:t>
            </a:r>
          </a:p>
          <a:p>
            <a:pPr marL="0" lvl="1" defTabSz="360363"/>
            <a:r>
              <a:rPr lang="en-IE" sz="1800" dirty="0">
                <a:latin typeface="Calibri" panose="020F0502020204030204" pitchFamily="34" charset="0"/>
                <a:cs typeface="Calibri" panose="020F0502020204030204" pitchFamily="34" charset="0"/>
              </a:rPr>
              <a:t>		    Town Planner &amp; Urban Designer </a:t>
            </a:r>
          </a:p>
          <a:p>
            <a:pPr marL="10160" defTabSz="360363"/>
            <a:r>
              <a:rPr lang="en-IE" sz="1800" dirty="0">
                <a:latin typeface="Calibri" panose="020F0502020204030204" pitchFamily="34" charset="0"/>
                <a:cs typeface="Calibri" panose="020F0502020204030204" pitchFamily="34" charset="0"/>
              </a:rPr>
              <a:t>		    Adjunct Associate Professor, Architecture, Planning &amp; </a:t>
            </a:r>
            <a:endParaRPr lang="en-IE" sz="1800" dirty="0">
              <a:latin typeface="Calibri" panose="020F0502020204030204" pitchFamily="34" charset="0"/>
              <a:ea typeface="Calibri" panose="020F0502020204030204" pitchFamily="34" charset="0"/>
              <a:cs typeface="Calibri" panose="020F0502020204030204" pitchFamily="34" charset="0"/>
            </a:endParaRPr>
          </a:p>
          <a:p>
            <a:pPr marL="175895" defTabSz="360363">
              <a:tabLst>
                <a:tab pos="360363" algn="l"/>
              </a:tabLst>
            </a:pPr>
            <a:r>
              <a:rPr lang="en-IE" sz="1800" dirty="0">
                <a:latin typeface="Calibri" panose="020F0502020204030204" pitchFamily="34" charset="0"/>
                <a:cs typeface="Calibri" panose="020F0502020204030204" pitchFamily="34" charset="0"/>
              </a:rPr>
              <a:t>		    Env. Policy, UCD</a:t>
            </a:r>
            <a:endParaRPr lang="en-IE" sz="1800" dirty="0">
              <a:latin typeface="Calibri" panose="020F0502020204030204" pitchFamily="34" charset="0"/>
              <a:ea typeface="Calibri" panose="020F0502020204030204" pitchFamily="34" charset="0"/>
              <a:cs typeface="Calibri" panose="020F0502020204030204" pitchFamily="34" charset="0"/>
            </a:endParaRPr>
          </a:p>
          <a:p>
            <a:pPr marL="0" lvl="1"/>
            <a:endParaRPr lang="en-IE" sz="1800" dirty="0">
              <a:latin typeface="Calibri" panose="020F0502020204030204" pitchFamily="34" charset="0"/>
              <a:cs typeface="Calibri" panose="020F0502020204030204" pitchFamily="34" charset="0"/>
            </a:endParaRPr>
          </a:p>
          <a:p>
            <a:pPr marL="0" lvl="1"/>
            <a:r>
              <a:rPr lang="en-IE" sz="1800" dirty="0">
                <a:latin typeface="Calibri"/>
                <a:ea typeface="Calibri"/>
                <a:cs typeface="Calibri"/>
              </a:rPr>
              <a:t>2.              </a:t>
            </a:r>
            <a:r>
              <a:rPr lang="en-IE" sz="1800" dirty="0">
                <a:solidFill>
                  <a:schemeClr val="accent4"/>
                </a:solidFill>
                <a:latin typeface="Calibri"/>
                <a:ea typeface="Calibri"/>
                <a:cs typeface="Calibri"/>
              </a:rPr>
              <a:t>Ciaran Costello, Consultant Engineer, Maxpro Consultants </a:t>
            </a:r>
            <a:endParaRPr lang="en-US" sz="1800" dirty="0">
              <a:solidFill>
                <a:schemeClr val="accent4"/>
              </a:solidFill>
              <a:latin typeface="Calibri" panose="020F0502020204030204" pitchFamily="34" charset="0"/>
              <a:cs typeface="Calibri" panose="020F0502020204030204" pitchFamily="34" charset="0"/>
            </a:endParaRPr>
          </a:p>
          <a:p>
            <a:pPr marL="342900" lvl="1" indent="-342900">
              <a:buFont typeface="+mj-lt"/>
              <a:buAutoNum type="arabicPeriod"/>
            </a:pPr>
            <a:endParaRPr lang="en-IE" sz="1800" dirty="0">
              <a:latin typeface="Calibri" panose="020F0502020204030204" pitchFamily="34" charset="0"/>
              <a:cs typeface="Calibri" panose="020F0502020204030204" pitchFamily="34" charset="0"/>
            </a:endParaRPr>
          </a:p>
          <a:p>
            <a:pPr marL="0" lvl="1"/>
            <a:r>
              <a:rPr lang="en-IE" sz="1800" dirty="0">
                <a:solidFill>
                  <a:schemeClr val="accent4"/>
                </a:solidFill>
                <a:latin typeface="Calibri"/>
                <a:ea typeface="Calibri"/>
                <a:cs typeface="Calibri"/>
              </a:rPr>
              <a:t>3.              </a:t>
            </a:r>
            <a:r>
              <a:rPr lang="en-IE" sz="1800" dirty="0">
                <a:latin typeface="Calibri"/>
                <a:ea typeface="Calibri"/>
                <a:cs typeface="Calibri"/>
              </a:rPr>
              <a:t>Christopher Callan, Callan Tansey Solicitors – Client's             	representative</a:t>
            </a:r>
          </a:p>
          <a:p>
            <a:pPr marL="10160"/>
            <a:endParaRPr lang="en-IE" sz="1800" dirty="0">
              <a:solidFill>
                <a:schemeClr val="accent4"/>
              </a:solidFill>
              <a:latin typeface="Calibri" panose="020F0502020204030204" pitchFamily="34" charset="0"/>
              <a:ea typeface="Calibri" panose="020F0502020204030204" pitchFamily="34" charset="0"/>
              <a:cs typeface="Calibri" panose="020F0502020204030204" pitchFamily="34" charset="0"/>
            </a:endParaRPr>
          </a:p>
          <a:p>
            <a:pPr marL="10160"/>
            <a:endParaRPr lang="en-IE" sz="1800" dirty="0">
              <a:solidFill>
                <a:schemeClr val="accent4"/>
              </a:solidFill>
              <a:latin typeface="Calibri" panose="020F0502020204030204" pitchFamily="34" charset="0"/>
              <a:ea typeface="Calibri" panose="020F0502020204030204" pitchFamily="34" charset="0"/>
              <a:cs typeface="Calibri" panose="020F0502020204030204" pitchFamily="34" charset="0"/>
            </a:endParaRPr>
          </a:p>
          <a:p>
            <a:pPr marL="10160"/>
            <a:endParaRPr lang="en-IE" sz="1800" dirty="0">
              <a:latin typeface="Calibri" panose="020F0502020204030204" pitchFamily="34" charset="0"/>
              <a:ea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FDFB940F-BAAB-B4E1-BD47-12C2609EAABD}"/>
              </a:ext>
            </a:extLst>
          </p:cNvPr>
          <p:cNvSpPr txBox="1"/>
          <p:nvPr/>
        </p:nvSpPr>
        <p:spPr>
          <a:xfrm>
            <a:off x="7134712" y="2893996"/>
            <a:ext cx="1037689" cy="769441"/>
          </a:xfrm>
          <a:prstGeom prst="rect">
            <a:avLst/>
          </a:prstGeom>
          <a:noFill/>
          <a:ln>
            <a:solidFill>
              <a:schemeClr val="tx1"/>
            </a:solidFill>
          </a:ln>
        </p:spPr>
        <p:txBody>
          <a:bodyPr wrap="square" rtlCol="0">
            <a:spAutoFit/>
          </a:bodyPr>
          <a:lstStyle/>
          <a:p>
            <a:r>
              <a:rPr lang="en-GB" sz="1100" b="1" dirty="0"/>
              <a:t>Placeholder Image – Ciaran Costello</a:t>
            </a:r>
            <a:endParaRPr lang="en-IE" sz="1100" b="1" dirty="0"/>
          </a:p>
        </p:txBody>
      </p:sp>
      <p:pic>
        <p:nvPicPr>
          <p:cNvPr id="6" name="Picture 5" descr="A person with grey hair and a suit&#10;&#10;Description automatically generated">
            <a:extLst>
              <a:ext uri="{FF2B5EF4-FFF2-40B4-BE49-F238E27FC236}">
                <a16:creationId xmlns:a16="http://schemas.microsoft.com/office/drawing/2014/main" id="{5D1D73B8-6BD5-27CE-71D0-E5EA35D8088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03118" y="3847504"/>
            <a:ext cx="776965" cy="953408"/>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395536" y="0"/>
            <a:ext cx="8496944" cy="1143000"/>
          </a:xfrm>
        </p:spPr>
        <p:txBody>
          <a:bodyPr/>
          <a:lstStyle/>
          <a:p>
            <a:r>
              <a:rPr lang="en-GB" dirty="0"/>
              <a:t>Distilling the Apple/Meta Assessments –sufficient detail for Maws?</a:t>
            </a:r>
          </a:p>
        </p:txBody>
      </p:sp>
      <p:sp>
        <p:nvSpPr>
          <p:cNvPr id="3" name="TextBox 2">
            <a:extLst>
              <a:ext uri="{FF2B5EF4-FFF2-40B4-BE49-F238E27FC236}">
                <a16:creationId xmlns:a16="http://schemas.microsoft.com/office/drawing/2014/main" id="{62F5733C-7A6D-8FEC-247F-9D380839CD19}"/>
              </a:ext>
            </a:extLst>
          </p:cNvPr>
          <p:cNvSpPr txBox="1"/>
          <p:nvPr/>
        </p:nvSpPr>
        <p:spPr>
          <a:xfrm>
            <a:off x="683568" y="1196752"/>
            <a:ext cx="7200800" cy="5355312"/>
          </a:xfrm>
          <a:prstGeom prst="rect">
            <a:avLst/>
          </a:prstGeom>
          <a:noFill/>
        </p:spPr>
        <p:txBody>
          <a:bodyPr wrap="square">
            <a:spAutoFit/>
          </a:bodyPr>
          <a:lstStyle/>
          <a:p>
            <a:pPr marL="514350" indent="-540000">
              <a:buAutoNum type="arabicPeriod"/>
            </a:pPr>
            <a:r>
              <a:rPr lang="en-IE" sz="1800" dirty="0">
                <a:solidFill>
                  <a:srgbClr val="000000"/>
                </a:solidFill>
                <a:latin typeface="Calibri" panose="020F0502020204030204" pitchFamily="34" charset="0"/>
                <a:ea typeface="Calibri" panose="020F0502020204030204" pitchFamily="34" charset="0"/>
              </a:rPr>
              <a:t>Principle of Development, site location and consideration of     Alternatives</a:t>
            </a:r>
          </a:p>
          <a:p>
            <a:pPr marL="514350" indent="-540000">
              <a:buAutoNum type="arabicPeriod"/>
            </a:pPr>
            <a:r>
              <a:rPr lang="en-IE" sz="1800" dirty="0">
                <a:solidFill>
                  <a:srgbClr val="000000"/>
                </a:solidFill>
                <a:latin typeface="Calibri" panose="020F0502020204030204" pitchFamily="34" charset="0"/>
                <a:ea typeface="Calibri" panose="020F0502020204030204" pitchFamily="34" charset="0"/>
              </a:rPr>
              <a:t>Impact on residential and other amenity (noise, overbearing Impact)</a:t>
            </a:r>
          </a:p>
          <a:p>
            <a:pPr marL="514350" indent="-540000">
              <a:buAutoNum type="arabicPeriod"/>
            </a:pPr>
            <a:r>
              <a:rPr lang="en-IE" sz="1800" dirty="0">
                <a:solidFill>
                  <a:srgbClr val="000000"/>
                </a:solidFill>
                <a:latin typeface="Calibri" panose="020F0502020204030204" pitchFamily="34" charset="0"/>
                <a:ea typeface="Calibri" panose="020F0502020204030204" pitchFamily="34" charset="0"/>
              </a:rPr>
              <a:t>Landscape and visual amenity</a:t>
            </a:r>
          </a:p>
          <a:p>
            <a:pPr marL="514350" indent="-540000">
              <a:buAutoNum type="arabicPeriod"/>
            </a:pPr>
            <a:r>
              <a:rPr lang="en-IE" sz="1800" dirty="0">
                <a:solidFill>
                  <a:srgbClr val="000000"/>
                </a:solidFill>
                <a:latin typeface="Calibri" panose="020F0502020204030204" pitchFamily="34" charset="0"/>
                <a:ea typeface="Calibri" panose="020F0502020204030204" pitchFamily="34" charset="0"/>
              </a:rPr>
              <a:t>Ecology and biodiversity</a:t>
            </a:r>
          </a:p>
          <a:p>
            <a:pPr marL="514350" indent="-540000">
              <a:buAutoNum type="arabicPeriod"/>
            </a:pPr>
            <a:r>
              <a:rPr lang="en-IE" sz="1800" dirty="0">
                <a:solidFill>
                  <a:srgbClr val="000000"/>
                </a:solidFill>
                <a:latin typeface="Calibri" panose="020F0502020204030204" pitchFamily="34" charset="0"/>
                <a:ea typeface="Calibri" panose="020F0502020204030204" pitchFamily="34" charset="0"/>
              </a:rPr>
              <a:t>Transport and access/ traffic considerations</a:t>
            </a:r>
          </a:p>
          <a:p>
            <a:pPr marL="514350" indent="-540000">
              <a:buAutoNum type="arabicPeriod"/>
            </a:pPr>
            <a:r>
              <a:rPr lang="en-IE" sz="1800" dirty="0">
                <a:solidFill>
                  <a:srgbClr val="000000"/>
                </a:solidFill>
                <a:latin typeface="Calibri" panose="020F0502020204030204" pitchFamily="34" charset="0"/>
                <a:ea typeface="Calibri" panose="020F0502020204030204" pitchFamily="34" charset="0"/>
              </a:rPr>
              <a:t>Energy demand/use, climate change and sustainability</a:t>
            </a:r>
          </a:p>
          <a:p>
            <a:pPr marL="514350" indent="-540000">
              <a:buAutoNum type="arabicPeriod"/>
            </a:pPr>
            <a:r>
              <a:rPr lang="en-IE" sz="1800" dirty="0">
                <a:solidFill>
                  <a:srgbClr val="000000"/>
                </a:solidFill>
                <a:latin typeface="Calibri" panose="020F0502020204030204" pitchFamily="34" charset="0"/>
                <a:ea typeface="Calibri" panose="020F0502020204030204" pitchFamily="34" charset="0"/>
              </a:rPr>
              <a:t>Hydrology and hydrogeology</a:t>
            </a:r>
          </a:p>
          <a:p>
            <a:pPr marL="514350" indent="-540000">
              <a:buAutoNum type="arabicPeriod"/>
            </a:pPr>
            <a:r>
              <a:rPr lang="en-IE" sz="1800" dirty="0">
                <a:solidFill>
                  <a:srgbClr val="000000"/>
                </a:solidFill>
                <a:latin typeface="Calibri" panose="020F0502020204030204" pitchFamily="34" charset="0"/>
                <a:ea typeface="Calibri" panose="020F0502020204030204" pitchFamily="34" charset="0"/>
              </a:rPr>
              <a:t>EIA</a:t>
            </a:r>
          </a:p>
          <a:p>
            <a:pPr marL="514350" indent="-540000">
              <a:buAutoNum type="arabicPeriod"/>
            </a:pPr>
            <a:r>
              <a:rPr lang="en-IE" sz="1800" dirty="0">
                <a:solidFill>
                  <a:srgbClr val="000000"/>
                </a:solidFill>
                <a:latin typeface="Calibri" panose="020F0502020204030204" pitchFamily="34" charset="0"/>
                <a:ea typeface="Calibri" panose="020F0502020204030204" pitchFamily="34" charset="0"/>
              </a:rPr>
              <a:t>Impacts on cultural heritage</a:t>
            </a:r>
          </a:p>
          <a:p>
            <a:pPr marL="514350" indent="-540000">
              <a:buAutoNum type="arabicPeriod"/>
            </a:pPr>
            <a:r>
              <a:rPr lang="en-IE" sz="1800" dirty="0">
                <a:solidFill>
                  <a:srgbClr val="000000"/>
                </a:solidFill>
                <a:latin typeface="Calibri" panose="020F0502020204030204" pitchFamily="34" charset="0"/>
                <a:ea typeface="Calibri" panose="020F0502020204030204" pitchFamily="34" charset="0"/>
              </a:rPr>
              <a:t>Appropriate assessment </a:t>
            </a:r>
          </a:p>
          <a:p>
            <a:pPr marL="514350" indent="-540000">
              <a:buAutoNum type="arabicPeriod"/>
            </a:pPr>
            <a:r>
              <a:rPr lang="en-IE" sz="1800" dirty="0">
                <a:solidFill>
                  <a:srgbClr val="000000"/>
                </a:solidFill>
                <a:latin typeface="Calibri" panose="020F0502020204030204" pitchFamily="34" charset="0"/>
                <a:ea typeface="Calibri" panose="020F0502020204030204" pitchFamily="34" charset="0"/>
              </a:rPr>
              <a:t>Legal status of the local area plan</a:t>
            </a:r>
          </a:p>
          <a:p>
            <a:pPr marL="514350" indent="-540000">
              <a:buAutoNum type="arabicPeriod"/>
            </a:pPr>
            <a:r>
              <a:rPr lang="en-IE" sz="1800" dirty="0">
                <a:solidFill>
                  <a:srgbClr val="000000"/>
                </a:solidFill>
                <a:latin typeface="Calibri" panose="020F0502020204030204" pitchFamily="34" charset="0"/>
                <a:ea typeface="Calibri" panose="020F0502020204030204" pitchFamily="34" charset="0"/>
              </a:rPr>
              <a:t>Compliance with strategic and local land use policy</a:t>
            </a:r>
          </a:p>
          <a:p>
            <a:pPr marL="514350" indent="-540000">
              <a:buAutoNum type="arabicPeriod"/>
            </a:pPr>
            <a:r>
              <a:rPr lang="en-IE" sz="1800" dirty="0">
                <a:solidFill>
                  <a:srgbClr val="000000"/>
                </a:solidFill>
                <a:latin typeface="Calibri" panose="020F0502020204030204" pitchFamily="34" charset="0"/>
                <a:ea typeface="Calibri" panose="020F0502020204030204" pitchFamily="34" charset="0"/>
              </a:rPr>
              <a:t>Security</a:t>
            </a:r>
          </a:p>
          <a:p>
            <a:pPr marL="514350" indent="-540000">
              <a:buAutoNum type="arabicPeriod"/>
            </a:pPr>
            <a:r>
              <a:rPr lang="en-IE" sz="1800" dirty="0">
                <a:solidFill>
                  <a:srgbClr val="000000"/>
                </a:solidFill>
                <a:latin typeface="Calibri" panose="020F0502020204030204" pitchFamily="34" charset="0"/>
                <a:ea typeface="Calibri" panose="020F0502020204030204" pitchFamily="34" charset="0"/>
              </a:rPr>
              <a:t>Potential health Issues</a:t>
            </a:r>
          </a:p>
          <a:p>
            <a:pPr marL="514350" indent="-540000">
              <a:buAutoNum type="arabicPeriod"/>
            </a:pPr>
            <a:r>
              <a:rPr lang="en-IE" sz="1800" dirty="0">
                <a:solidFill>
                  <a:srgbClr val="000000"/>
                </a:solidFill>
                <a:latin typeface="Calibri" panose="020F0502020204030204" pitchFamily="34" charset="0"/>
                <a:ea typeface="Calibri" panose="020F0502020204030204" pitchFamily="34" charset="0"/>
              </a:rPr>
              <a:t>Drainage Issues</a:t>
            </a:r>
          </a:p>
          <a:p>
            <a:pPr marL="514350" indent="-540000">
              <a:buFontTx/>
              <a:buAutoNum type="arabicPeriod"/>
            </a:pPr>
            <a:r>
              <a:rPr lang="en-IE" sz="1800" dirty="0">
                <a:solidFill>
                  <a:srgbClr val="000000"/>
                </a:solidFill>
                <a:latin typeface="Calibri" panose="020F0502020204030204" pitchFamily="34" charset="0"/>
                <a:ea typeface="Calibri" panose="020F0502020204030204" pitchFamily="34" charset="0"/>
              </a:rPr>
              <a:t>Socio-economic, air/light, pollution</a:t>
            </a:r>
          </a:p>
          <a:p>
            <a:pPr marL="514350" indent="-540000">
              <a:buAutoNum type="arabicPeriod"/>
            </a:pPr>
            <a:r>
              <a:rPr lang="en-IE" sz="1800" dirty="0">
                <a:solidFill>
                  <a:srgbClr val="000000"/>
                </a:solidFill>
                <a:latin typeface="Calibri" panose="020F0502020204030204" pitchFamily="34" charset="0"/>
                <a:ea typeface="Calibri" panose="020F0502020204030204" pitchFamily="34" charset="0"/>
              </a:rPr>
              <a:t>Other issues (Alternatives, project spitting, other)</a:t>
            </a:r>
          </a:p>
          <a:p>
            <a:pPr marL="514350" indent="-514350">
              <a:buAutoNum type="arabicPeriod"/>
            </a:pPr>
            <a:endParaRPr lang="en-IE" sz="1800" dirty="0">
              <a:solidFill>
                <a:srgbClr val="000000"/>
              </a:solidFill>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246939668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80264-5371-A9F6-0526-AD9B4F08208D}"/>
              </a:ext>
            </a:extLst>
          </p:cNvPr>
          <p:cNvSpPr>
            <a:spLocks noGrp="1"/>
          </p:cNvSpPr>
          <p:nvPr>
            <p:ph type="title"/>
          </p:nvPr>
        </p:nvSpPr>
        <p:spPr/>
        <p:txBody>
          <a:bodyPr/>
          <a:lstStyle/>
          <a:p>
            <a:r>
              <a:rPr lang="en-GB" dirty="0"/>
              <a:t>Where not to build: Archaeological sensitivity</a:t>
            </a:r>
          </a:p>
        </p:txBody>
      </p:sp>
      <p:pic>
        <p:nvPicPr>
          <p:cNvPr id="4" name="Picture 3" descr="Map&#10;&#10;Description automatically generated">
            <a:extLst>
              <a:ext uri="{FF2B5EF4-FFF2-40B4-BE49-F238E27FC236}">
                <a16:creationId xmlns:a16="http://schemas.microsoft.com/office/drawing/2014/main" id="{1A9CAC82-96E0-E644-8A0C-5D6FC6EC7AA4}"/>
              </a:ext>
            </a:extLst>
          </p:cNvPr>
          <p:cNvPicPr>
            <a:picLocks noChangeAspect="1"/>
          </p:cNvPicPr>
          <p:nvPr/>
        </p:nvPicPr>
        <p:blipFill>
          <a:blip r:embed="rId2"/>
          <a:stretch>
            <a:fillRect/>
          </a:stretch>
        </p:blipFill>
        <p:spPr>
          <a:xfrm>
            <a:off x="1354593" y="1124744"/>
            <a:ext cx="6434814" cy="4464496"/>
          </a:xfrm>
          <a:prstGeom prst="rect">
            <a:avLst/>
          </a:prstGeom>
        </p:spPr>
      </p:pic>
      <p:sp>
        <p:nvSpPr>
          <p:cNvPr id="6" name="TextBox 5">
            <a:extLst>
              <a:ext uri="{FF2B5EF4-FFF2-40B4-BE49-F238E27FC236}">
                <a16:creationId xmlns:a16="http://schemas.microsoft.com/office/drawing/2014/main" id="{A77DE239-46F1-0FC7-1BB4-91162F6C7E96}"/>
              </a:ext>
            </a:extLst>
          </p:cNvPr>
          <p:cNvSpPr txBox="1"/>
          <p:nvPr/>
        </p:nvSpPr>
        <p:spPr>
          <a:xfrm>
            <a:off x="457200" y="5678806"/>
            <a:ext cx="8229600" cy="543162"/>
          </a:xfrm>
          <a:prstGeom prst="rect">
            <a:avLst/>
          </a:prstGeom>
          <a:noFill/>
        </p:spPr>
        <p:txBody>
          <a:bodyPr wrap="square">
            <a:spAutoFit/>
          </a:bodyPr>
          <a:lstStyle/>
          <a:p>
            <a:pPr algn="just">
              <a:lnSpc>
                <a:spcPct val="107000"/>
              </a:lnSpc>
            </a:pPr>
            <a:r>
              <a:rPr lang="en-IE" sz="1400" b="1" dirty="0">
                <a:effectLst/>
                <a:latin typeface="Calibri" panose="020F0502020204030204" pitchFamily="34" charset="0"/>
                <a:ea typeface="Calibri" panose="020F0502020204030204" pitchFamily="34" charset="0"/>
                <a:cs typeface="Arial" panose="020B0604020202020204" pitchFamily="34" charset="0"/>
              </a:rPr>
              <a:t>Figure 2.11: Extract from DART + West </a:t>
            </a:r>
            <a:r>
              <a:rPr lang="en-IE" sz="1400" b="1" i="1" dirty="0">
                <a:effectLst/>
                <a:latin typeface="Calibri" panose="020F0502020204030204" pitchFamily="34" charset="0"/>
                <a:ea typeface="Calibri" panose="020F0502020204030204" pitchFamily="34" charset="0"/>
                <a:cs typeface="Arial" panose="020B0604020202020204" pitchFamily="34" charset="0"/>
              </a:rPr>
              <a:t>EIAR Vol 4 App A20.4 Geophysical Survey Report</a:t>
            </a:r>
            <a:r>
              <a:rPr lang="en-IE" sz="1400" b="1" dirty="0">
                <a:effectLst/>
                <a:latin typeface="Calibri" panose="020F0502020204030204" pitchFamily="34" charset="0"/>
                <a:ea typeface="Calibri" panose="020F0502020204030204" pitchFamily="34" charset="0"/>
                <a:cs typeface="Arial" panose="020B0604020202020204" pitchFamily="34" charset="0"/>
              </a:rPr>
              <a:t> (Source: EIAR Vol 4 App A20.4 Geophysical Survey Report, March 2022.)</a:t>
            </a:r>
            <a:endParaRPr lang="en-GB" sz="1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1581147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BDBC0B-5F69-E137-688E-CE2D5D9F97EC}"/>
              </a:ext>
            </a:extLst>
          </p:cNvPr>
          <p:cNvSpPr>
            <a:spLocks noGrp="1"/>
          </p:cNvSpPr>
          <p:nvPr>
            <p:ph type="title"/>
          </p:nvPr>
        </p:nvSpPr>
        <p:spPr/>
        <p:txBody>
          <a:bodyPr/>
          <a:lstStyle/>
          <a:p>
            <a:r>
              <a:rPr lang="en-GB" dirty="0"/>
              <a:t>Archaeological Remains – Bronze Age</a:t>
            </a:r>
          </a:p>
        </p:txBody>
      </p:sp>
      <p:pic>
        <p:nvPicPr>
          <p:cNvPr id="4" name="Picture 3" descr="Diagram&#10;&#10;Description automatically generated">
            <a:extLst>
              <a:ext uri="{FF2B5EF4-FFF2-40B4-BE49-F238E27FC236}">
                <a16:creationId xmlns:a16="http://schemas.microsoft.com/office/drawing/2014/main" id="{06B369AB-D4E1-AF09-4B05-3554538967CE}"/>
              </a:ext>
            </a:extLst>
          </p:cNvPr>
          <p:cNvPicPr>
            <a:picLocks noChangeAspect="1"/>
          </p:cNvPicPr>
          <p:nvPr/>
        </p:nvPicPr>
        <p:blipFill>
          <a:blip r:embed="rId2"/>
          <a:stretch>
            <a:fillRect/>
          </a:stretch>
        </p:blipFill>
        <p:spPr>
          <a:xfrm>
            <a:off x="1632976" y="1556792"/>
            <a:ext cx="5878048" cy="4094133"/>
          </a:xfrm>
          <a:prstGeom prst="rect">
            <a:avLst/>
          </a:prstGeom>
        </p:spPr>
      </p:pic>
      <p:sp>
        <p:nvSpPr>
          <p:cNvPr id="6" name="TextBox 5">
            <a:extLst>
              <a:ext uri="{FF2B5EF4-FFF2-40B4-BE49-F238E27FC236}">
                <a16:creationId xmlns:a16="http://schemas.microsoft.com/office/drawing/2014/main" id="{34C610CA-7CBA-2207-AE77-4A57AB60BF16}"/>
              </a:ext>
            </a:extLst>
          </p:cNvPr>
          <p:cNvSpPr txBox="1"/>
          <p:nvPr/>
        </p:nvSpPr>
        <p:spPr>
          <a:xfrm>
            <a:off x="354359" y="5733256"/>
            <a:ext cx="8435280" cy="543162"/>
          </a:xfrm>
          <a:prstGeom prst="rect">
            <a:avLst/>
          </a:prstGeom>
          <a:noFill/>
        </p:spPr>
        <p:txBody>
          <a:bodyPr wrap="square">
            <a:spAutoFit/>
          </a:bodyPr>
          <a:lstStyle/>
          <a:p>
            <a:pPr algn="just">
              <a:lnSpc>
                <a:spcPct val="107000"/>
              </a:lnSpc>
            </a:pPr>
            <a:r>
              <a:rPr lang="en-IE" sz="1400" b="1" dirty="0">
                <a:effectLst/>
                <a:latin typeface="Calibri" panose="020F0502020204030204" pitchFamily="34" charset="0"/>
                <a:ea typeface="Calibri" panose="020F0502020204030204" pitchFamily="34" charset="0"/>
                <a:cs typeface="Arial" panose="020B0604020202020204" pitchFamily="34" charset="0"/>
              </a:rPr>
              <a:t>Figure 2.10: Location of Unclassified Barrow Site within Proposed Maws Depot Lands (Source: Google Maps, annotated by Tom Phillips + Associates, October 2022.)</a:t>
            </a:r>
            <a:endParaRPr lang="en-GB" sz="1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65326979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95D2A8-FA28-9FA8-6C83-FA7FEE89C648}"/>
              </a:ext>
            </a:extLst>
          </p:cNvPr>
          <p:cNvSpPr>
            <a:spLocks noGrp="1"/>
          </p:cNvSpPr>
          <p:nvPr>
            <p:ph type="title"/>
          </p:nvPr>
        </p:nvSpPr>
        <p:spPr/>
        <p:txBody>
          <a:bodyPr/>
          <a:lstStyle/>
          <a:p>
            <a:r>
              <a:rPr lang="en-GB" dirty="0"/>
              <a:t>Factors leading to the ‘Key Issue Arising’</a:t>
            </a:r>
          </a:p>
        </p:txBody>
      </p:sp>
      <p:sp>
        <p:nvSpPr>
          <p:cNvPr id="5" name="TextBox 4">
            <a:extLst>
              <a:ext uri="{FF2B5EF4-FFF2-40B4-BE49-F238E27FC236}">
                <a16:creationId xmlns:a16="http://schemas.microsoft.com/office/drawing/2014/main" id="{EC4456FF-73C7-1244-E250-7CEEAC4AB4D6}"/>
              </a:ext>
            </a:extLst>
          </p:cNvPr>
          <p:cNvSpPr txBox="1"/>
          <p:nvPr/>
        </p:nvSpPr>
        <p:spPr>
          <a:xfrm>
            <a:off x="457200" y="2173884"/>
            <a:ext cx="7643192" cy="699743"/>
          </a:xfrm>
          <a:prstGeom prst="rect">
            <a:avLst/>
          </a:prstGeom>
          <a:noFill/>
        </p:spPr>
        <p:txBody>
          <a:bodyPr wrap="square" rtlCol="0">
            <a:spAutoFit/>
          </a:bodyPr>
          <a:lstStyle/>
          <a:p>
            <a:pPr marL="342900" lvl="0" indent="-342900" algn="just">
              <a:lnSpc>
                <a:spcPct val="106000"/>
              </a:lnSpc>
              <a:buAutoNum type="arabicPeriod"/>
            </a:pPr>
            <a:endParaRPr lang="en-IE" dirty="0">
              <a:latin typeface="Calibri" panose="020F0502020204030204" pitchFamily="34" charset="0"/>
              <a:ea typeface="Calibri" panose="020F0502020204030204" pitchFamily="34" charset="0"/>
              <a:cs typeface="Times New Roman" panose="02020603050405020304" pitchFamily="18" charset="0"/>
            </a:endParaRPr>
          </a:p>
          <a:p>
            <a:pPr lvl="0" algn="just">
              <a:lnSpc>
                <a:spcPct val="106000"/>
              </a:lnSpc>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Title 1">
            <a:extLst>
              <a:ext uri="{FF2B5EF4-FFF2-40B4-BE49-F238E27FC236}">
                <a16:creationId xmlns:a16="http://schemas.microsoft.com/office/drawing/2014/main" id="{1F410682-9C8B-A5E4-4F1E-175D28E1DB50}"/>
              </a:ext>
            </a:extLst>
          </p:cNvPr>
          <p:cNvSpPr txBox="1">
            <a:spLocks/>
          </p:cNvSpPr>
          <p:nvPr/>
        </p:nvSpPr>
        <p:spPr>
          <a:xfrm>
            <a:off x="457200" y="3102516"/>
            <a:ext cx="8229600" cy="593895"/>
          </a:xfrm>
          <a:prstGeom prst="rect">
            <a:avLst/>
          </a:prstGeom>
        </p:spPr>
        <p:txBody>
          <a:bodyPr/>
          <a:lstStyle>
            <a:lvl1pPr algn="l" rtl="0" eaLnBrk="0" fontAlgn="base" hangingPunct="0">
              <a:spcBef>
                <a:spcPct val="0"/>
              </a:spcBef>
              <a:spcAft>
                <a:spcPct val="0"/>
              </a:spcAft>
              <a:defRPr sz="3200" b="1">
                <a:solidFill>
                  <a:srgbClr val="C00000"/>
                </a:solidFill>
                <a:latin typeface="Calibri" panose="020F0502020204030204" pitchFamily="34" charset="0"/>
                <a:ea typeface="+mj-ea"/>
                <a:cs typeface="Calibri" panose="020F0502020204030204" pitchFamily="34" charset="0"/>
              </a:defRPr>
            </a:lvl1pPr>
            <a:lvl2pPr algn="l" rtl="0" eaLnBrk="0" fontAlgn="base" hangingPunct="0">
              <a:spcBef>
                <a:spcPct val="0"/>
              </a:spcBef>
              <a:spcAft>
                <a:spcPct val="0"/>
              </a:spcAft>
              <a:defRPr sz="2400" b="1">
                <a:solidFill>
                  <a:srgbClr val="666465"/>
                </a:solidFill>
                <a:latin typeface="Arial" charset="0"/>
              </a:defRPr>
            </a:lvl2pPr>
            <a:lvl3pPr algn="l" rtl="0" eaLnBrk="0" fontAlgn="base" hangingPunct="0">
              <a:spcBef>
                <a:spcPct val="0"/>
              </a:spcBef>
              <a:spcAft>
                <a:spcPct val="0"/>
              </a:spcAft>
              <a:defRPr sz="2400" b="1">
                <a:solidFill>
                  <a:srgbClr val="666465"/>
                </a:solidFill>
                <a:latin typeface="Arial" charset="0"/>
              </a:defRPr>
            </a:lvl3pPr>
            <a:lvl4pPr algn="l" rtl="0" eaLnBrk="0" fontAlgn="base" hangingPunct="0">
              <a:spcBef>
                <a:spcPct val="0"/>
              </a:spcBef>
              <a:spcAft>
                <a:spcPct val="0"/>
              </a:spcAft>
              <a:defRPr sz="2400" b="1">
                <a:solidFill>
                  <a:srgbClr val="666465"/>
                </a:solidFill>
                <a:latin typeface="Arial" charset="0"/>
              </a:defRPr>
            </a:lvl4pPr>
            <a:lvl5pPr algn="l" rtl="0" eaLnBrk="0" fontAlgn="base" hangingPunct="0">
              <a:spcBef>
                <a:spcPct val="0"/>
              </a:spcBef>
              <a:spcAft>
                <a:spcPct val="0"/>
              </a:spcAft>
              <a:defRPr sz="2400" b="1">
                <a:solidFill>
                  <a:srgbClr val="666465"/>
                </a:solidFill>
                <a:latin typeface="Arial" charset="0"/>
              </a:defRPr>
            </a:lvl5pPr>
            <a:lvl6pPr marL="457200" algn="l" rtl="0" fontAlgn="base">
              <a:spcBef>
                <a:spcPct val="0"/>
              </a:spcBef>
              <a:spcAft>
                <a:spcPct val="0"/>
              </a:spcAft>
              <a:defRPr sz="2400" b="1">
                <a:solidFill>
                  <a:srgbClr val="666465"/>
                </a:solidFill>
                <a:latin typeface="Arial" charset="0"/>
              </a:defRPr>
            </a:lvl6pPr>
            <a:lvl7pPr marL="914400" algn="l" rtl="0" fontAlgn="base">
              <a:spcBef>
                <a:spcPct val="0"/>
              </a:spcBef>
              <a:spcAft>
                <a:spcPct val="0"/>
              </a:spcAft>
              <a:defRPr sz="2400" b="1">
                <a:solidFill>
                  <a:srgbClr val="666465"/>
                </a:solidFill>
                <a:latin typeface="Arial" charset="0"/>
              </a:defRPr>
            </a:lvl7pPr>
            <a:lvl8pPr marL="1371600" algn="l" rtl="0" fontAlgn="base">
              <a:spcBef>
                <a:spcPct val="0"/>
              </a:spcBef>
              <a:spcAft>
                <a:spcPct val="0"/>
              </a:spcAft>
              <a:defRPr sz="2400" b="1">
                <a:solidFill>
                  <a:srgbClr val="666465"/>
                </a:solidFill>
                <a:latin typeface="Arial" charset="0"/>
              </a:defRPr>
            </a:lvl8pPr>
            <a:lvl9pPr marL="1828800" algn="l" rtl="0" fontAlgn="base">
              <a:spcBef>
                <a:spcPct val="0"/>
              </a:spcBef>
              <a:spcAft>
                <a:spcPct val="0"/>
              </a:spcAft>
              <a:defRPr sz="2400" b="1">
                <a:solidFill>
                  <a:srgbClr val="666465"/>
                </a:solidFill>
                <a:latin typeface="Arial" charset="0"/>
              </a:defRPr>
            </a:lvl9pPr>
          </a:lstStyle>
          <a:p>
            <a:pPr algn="ctr"/>
            <a:r>
              <a:rPr lang="en-GB" kern="0" dirty="0"/>
              <a:t>“</a:t>
            </a:r>
            <a:r>
              <a:rPr lang="en-GB" i="1" kern="0" dirty="0"/>
              <a:t>The Fatal Fallacy of Too-Big-to-Fail</a:t>
            </a:r>
            <a:r>
              <a:rPr lang="en-GB" kern="0" dirty="0"/>
              <a:t>”</a:t>
            </a:r>
          </a:p>
        </p:txBody>
      </p:sp>
    </p:spTree>
    <p:extLst>
      <p:ext uri="{BB962C8B-B14F-4D97-AF65-F5344CB8AC3E}">
        <p14:creationId xmlns:p14="http://schemas.microsoft.com/office/powerpoint/2010/main" val="424884082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AE3EF3-E117-B4A1-A6AA-9CBE46AEDFBB}"/>
              </a:ext>
            </a:extLst>
          </p:cNvPr>
          <p:cNvSpPr>
            <a:spLocks noGrp="1"/>
          </p:cNvSpPr>
          <p:nvPr>
            <p:ph type="title"/>
          </p:nvPr>
        </p:nvSpPr>
        <p:spPr>
          <a:xfrm>
            <a:off x="339571" y="0"/>
            <a:ext cx="8464858" cy="1143000"/>
          </a:xfrm>
        </p:spPr>
        <p:txBody>
          <a:bodyPr/>
          <a:lstStyle/>
          <a:p>
            <a:r>
              <a:rPr lang="en-GB" dirty="0"/>
              <a:t>Lessons from the Children’s Hospital (Mater Site) (2011)</a:t>
            </a:r>
          </a:p>
        </p:txBody>
      </p:sp>
      <p:pic>
        <p:nvPicPr>
          <p:cNvPr id="4" name="Picture 2" descr="X:\TPA Projects - PR\PR11-1518 - ESB Headquarters Refurbishment\Presentations\Lessons Learned on the CHoI_29 March 2012_Page_19.jpg">
            <a:extLst>
              <a:ext uri="{FF2B5EF4-FFF2-40B4-BE49-F238E27FC236}">
                <a16:creationId xmlns:a16="http://schemas.microsoft.com/office/drawing/2014/main" id="{B7A71EEF-AE60-0A16-AD2C-281AACCF3B88}"/>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4472" t="9250" r="6237" b="11878"/>
          <a:stretch/>
        </p:blipFill>
        <p:spPr bwMode="auto">
          <a:xfrm>
            <a:off x="628650" y="1114424"/>
            <a:ext cx="7886700" cy="52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9067505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X:\TPA Projects - PR\PR11-1518 - ESB Headquarters Refurbishment\Presentations\Lessons Learned on the CHoI_29 March 2012_Page_20.jpg">
            <a:extLst>
              <a:ext uri="{FF2B5EF4-FFF2-40B4-BE49-F238E27FC236}">
                <a16:creationId xmlns:a16="http://schemas.microsoft.com/office/drawing/2014/main" id="{DF2E56BB-E052-8CF5-095D-D3EC77B8ACB6}"/>
              </a:ext>
            </a:extLst>
          </p:cNvPr>
          <p:cNvPicPr>
            <a:picLocks noGrp="1" noChangeAspect="1" noChangeArrowheads="1"/>
          </p:cNvPicPr>
          <p:nvPr>
            <p:ph idx="1"/>
          </p:nvPr>
        </p:nvPicPr>
        <p:blipFill rotWithShape="1">
          <a:blip r:embed="rId2" cstate="print">
            <a:extLst>
              <a:ext uri="{28A0092B-C50C-407E-A947-70E740481C1C}">
                <a14:useLocalDpi xmlns:a14="http://schemas.microsoft.com/office/drawing/2010/main" val="0"/>
              </a:ext>
            </a:extLst>
          </a:blip>
          <a:srcRect l="7268" t="8803" r="3689" b="12761"/>
          <a:stretch/>
        </p:blipFill>
        <p:spPr bwMode="auto">
          <a:xfrm>
            <a:off x="657651" y="1085849"/>
            <a:ext cx="7828697" cy="517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6954138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97E873-8933-863C-F751-ADFA3B8E6C42}"/>
              </a:ext>
            </a:extLst>
          </p:cNvPr>
          <p:cNvSpPr>
            <a:spLocks noGrp="1"/>
          </p:cNvSpPr>
          <p:nvPr>
            <p:ph type="title"/>
          </p:nvPr>
        </p:nvSpPr>
        <p:spPr/>
        <p:txBody>
          <a:bodyPr/>
          <a:lstStyle/>
          <a:p>
            <a:r>
              <a:rPr lang="en-GB" i="1" dirty="0"/>
              <a:t>Before</a:t>
            </a:r>
          </a:p>
        </p:txBody>
      </p:sp>
      <p:pic>
        <p:nvPicPr>
          <p:cNvPr id="5" name="Picture 2" descr="X:\TPA Projects - PR\PR11-1518 - ESB Headquarters Refurbishment\Presentations\Lessons Learned on the CHoI_29 March 2012_Page_23.jpg">
            <a:extLst>
              <a:ext uri="{FF2B5EF4-FFF2-40B4-BE49-F238E27FC236}">
                <a16:creationId xmlns:a16="http://schemas.microsoft.com/office/drawing/2014/main" id="{D5085291-B40E-7A39-4D3B-2D276831A528}"/>
              </a:ext>
            </a:extLst>
          </p:cNvPr>
          <p:cNvPicPr>
            <a:picLocks noGrp="1" noChangeAspect="1" noChangeArrowheads="1"/>
          </p:cNvPicPr>
          <p:nvPr>
            <p:ph idx="1"/>
          </p:nvPr>
        </p:nvPicPr>
        <p:blipFill rotWithShape="1">
          <a:blip r:embed="rId2" cstate="print">
            <a:extLst>
              <a:ext uri="{28A0092B-C50C-407E-A947-70E740481C1C}">
                <a14:useLocalDpi xmlns:a14="http://schemas.microsoft.com/office/drawing/2010/main" val="0"/>
              </a:ext>
            </a:extLst>
          </a:blip>
          <a:srcRect l="5315" t="10305" r="3436" b="9837"/>
          <a:stretch/>
        </p:blipFill>
        <p:spPr bwMode="auto">
          <a:xfrm>
            <a:off x="543250" y="1047750"/>
            <a:ext cx="8057499" cy="5288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385267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X:\TPA Projects - PR\PR11-1518 - ESB Headquarters Refurbishment\Presentations\Lessons Learned on the CHoI_29 March 2012_Page_24.jpg">
            <a:extLst>
              <a:ext uri="{FF2B5EF4-FFF2-40B4-BE49-F238E27FC236}">
                <a16:creationId xmlns:a16="http://schemas.microsoft.com/office/drawing/2014/main" id="{9BB3B7C2-F26B-DB86-876F-5A79823FD89C}"/>
              </a:ext>
            </a:extLst>
          </p:cNvPr>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l="4305" t="7941" r="4556" b="9583"/>
          <a:stretch>
            <a:fillRect/>
          </a:stretch>
        </p:blipFill>
        <p:spPr bwMode="auto">
          <a:xfrm>
            <a:off x="642490" y="1057275"/>
            <a:ext cx="785902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8397064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7BA02E-71C5-3ADE-6CAA-F689CB5F90FD}"/>
              </a:ext>
            </a:extLst>
          </p:cNvPr>
          <p:cNvSpPr>
            <a:spLocks noGrp="1"/>
          </p:cNvSpPr>
          <p:nvPr>
            <p:ph type="title"/>
          </p:nvPr>
        </p:nvSpPr>
        <p:spPr>
          <a:xfrm>
            <a:off x="457200" y="0"/>
            <a:ext cx="8229600" cy="1143000"/>
          </a:xfrm>
        </p:spPr>
        <p:txBody>
          <a:bodyPr/>
          <a:lstStyle/>
          <a:p>
            <a:r>
              <a:rPr lang="en-GB" dirty="0"/>
              <a:t>Inspector recommended refusal of CHol: key lessons (ABP Ref. PL29S.PA0024)</a:t>
            </a:r>
          </a:p>
        </p:txBody>
      </p:sp>
      <p:graphicFrame>
        <p:nvGraphicFramePr>
          <p:cNvPr id="4" name="Table 3">
            <a:extLst>
              <a:ext uri="{FF2B5EF4-FFF2-40B4-BE49-F238E27FC236}">
                <a16:creationId xmlns:a16="http://schemas.microsoft.com/office/drawing/2014/main" id="{85820682-803D-535B-920F-1C20F089C5DD}"/>
              </a:ext>
            </a:extLst>
          </p:cNvPr>
          <p:cNvGraphicFramePr>
            <a:graphicFrameLocks noGrp="1"/>
          </p:cNvGraphicFramePr>
          <p:nvPr/>
        </p:nvGraphicFramePr>
        <p:xfrm>
          <a:off x="515937" y="1190625"/>
          <a:ext cx="8112125" cy="5060950"/>
        </p:xfrm>
        <a:graphic>
          <a:graphicData uri="http://schemas.openxmlformats.org/drawingml/2006/table">
            <a:tbl>
              <a:tblPr firstRow="1" bandRow="1">
                <a:tableStyleId>{5C22544A-7EE6-4342-B048-85BDC9FD1C3A}</a:tableStyleId>
              </a:tblPr>
              <a:tblGrid>
                <a:gridCol w="2912582">
                  <a:extLst>
                    <a:ext uri="{9D8B030D-6E8A-4147-A177-3AD203B41FA5}">
                      <a16:colId xmlns:a16="http://schemas.microsoft.com/office/drawing/2014/main" val="20000"/>
                    </a:ext>
                  </a:extLst>
                </a:gridCol>
                <a:gridCol w="5199543">
                  <a:extLst>
                    <a:ext uri="{9D8B030D-6E8A-4147-A177-3AD203B41FA5}">
                      <a16:colId xmlns:a16="http://schemas.microsoft.com/office/drawing/2014/main" val="20001"/>
                    </a:ext>
                  </a:extLst>
                </a:gridCol>
              </a:tblGrid>
              <a:tr h="1310969">
                <a:tc>
                  <a:txBody>
                    <a:bodyPr/>
                    <a:lstStyle/>
                    <a:p>
                      <a:pPr marL="342900" marR="0" indent="-342900" algn="l" defTabSz="914400" rtl="0" eaLnBrk="1" fontAlgn="auto" latinLnBrk="0" hangingPunct="1">
                        <a:lnSpc>
                          <a:spcPct val="100000"/>
                        </a:lnSpc>
                        <a:spcBef>
                          <a:spcPts val="0"/>
                        </a:spcBef>
                        <a:spcAft>
                          <a:spcPts val="0"/>
                        </a:spcAft>
                        <a:buClrTx/>
                        <a:buSzTx/>
                        <a:buFont typeface="+mj-lt"/>
                        <a:buAutoNum type="arabicPeriod"/>
                        <a:tabLst/>
                        <a:defRPr/>
                      </a:pPr>
                      <a:endParaRPr lang="en-GB" sz="1600" b="1" dirty="0">
                        <a:solidFill>
                          <a:schemeClr val="tx1"/>
                        </a:solidFill>
                        <a:latin typeface="Calibri" pitchFamily="34" charset="0"/>
                      </a:endParaRPr>
                    </a:p>
                    <a:p>
                      <a:pPr marL="342900" marR="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GB" sz="1600" b="1" dirty="0">
                          <a:solidFill>
                            <a:schemeClr val="tx1"/>
                          </a:solidFill>
                          <a:latin typeface="Calibri" pitchFamily="34" charset="0"/>
                        </a:rPr>
                        <a:t>Reconciliation impossible</a:t>
                      </a:r>
                    </a:p>
                    <a:p>
                      <a:pPr marL="342900" indent="-342900">
                        <a:spcBef>
                          <a:spcPts val="0"/>
                        </a:spcBef>
                        <a:buFont typeface="+mj-lt"/>
                        <a:buAutoNum type="arabicPeriod"/>
                      </a:pPr>
                      <a:endParaRPr lang="en-GB" sz="1600" dirty="0">
                        <a:solidFill>
                          <a:schemeClr val="tx1"/>
                        </a:solidFill>
                      </a:endParaRPr>
                    </a:p>
                  </a:txBody>
                  <a:tcPr marL="91438" marR="91438" marT="45731" marB="45731">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endParaRPr lang="en-IE" altLang="en-US" sz="1600" b="0" i="1" dirty="0">
                        <a:solidFill>
                          <a:schemeClr val="tx1"/>
                        </a:solidFill>
                        <a:latin typeface="Calibri" panose="020F0502020204030204" pitchFamily="34" charset="0"/>
                      </a:endParaRPr>
                    </a:p>
                    <a:p>
                      <a:pPr marL="0" marR="0" indent="0" algn="just" defTabSz="914400" rtl="0" eaLnBrk="1" fontAlgn="auto" latinLnBrk="0" hangingPunct="1">
                        <a:lnSpc>
                          <a:spcPct val="100000"/>
                        </a:lnSpc>
                        <a:spcBef>
                          <a:spcPts val="0"/>
                        </a:spcBef>
                        <a:spcAft>
                          <a:spcPts val="0"/>
                        </a:spcAft>
                        <a:buClrTx/>
                        <a:buSzTx/>
                        <a:buFontTx/>
                        <a:buNone/>
                        <a:tabLst/>
                        <a:defRPr/>
                      </a:pPr>
                      <a:r>
                        <a:rPr lang="en-IE" altLang="en-US" sz="1600" b="0" i="1" dirty="0">
                          <a:solidFill>
                            <a:schemeClr val="tx1"/>
                          </a:solidFill>
                          <a:latin typeface="Calibri" panose="020F0502020204030204" pitchFamily="34" charset="0"/>
                        </a:rPr>
                        <a:t>“… Residential environmental effects of such significance in respect of their adverse impact that they cannot be reconciled with the need for the proposed facility.”</a:t>
                      </a:r>
                    </a:p>
                    <a:p>
                      <a:pPr marL="0" indent="0" algn="just">
                        <a:spcBef>
                          <a:spcPts val="0"/>
                        </a:spcBef>
                        <a:buNone/>
                      </a:pPr>
                      <a:endParaRPr lang="en-GB" sz="1600" b="0" dirty="0">
                        <a:solidFill>
                          <a:schemeClr val="tx1"/>
                        </a:solidFill>
                      </a:endParaRPr>
                    </a:p>
                  </a:txBody>
                  <a:tcPr marL="91438" marR="91438" marT="45731" marB="45731">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1798771">
                <a:tc>
                  <a:txBody>
                    <a:bodyPr/>
                    <a:lstStyle/>
                    <a:p>
                      <a:pPr marL="342900" marR="0" indent="-342900" algn="l" defTabSz="914400" rtl="0" eaLnBrk="1" fontAlgn="auto" latinLnBrk="0" hangingPunct="1">
                        <a:lnSpc>
                          <a:spcPct val="100000"/>
                        </a:lnSpc>
                        <a:spcBef>
                          <a:spcPts val="0"/>
                        </a:spcBef>
                        <a:spcAft>
                          <a:spcPts val="0"/>
                        </a:spcAft>
                        <a:buClrTx/>
                        <a:buSzTx/>
                        <a:buFont typeface="+mj-lt"/>
                        <a:buAutoNum type="arabicPeriod" startAt="2"/>
                        <a:tabLst/>
                        <a:defRPr/>
                      </a:pPr>
                      <a:endParaRPr lang="en-GB" sz="1600" b="1" dirty="0">
                        <a:latin typeface="Calibri" pitchFamily="34" charset="0"/>
                      </a:endParaRPr>
                    </a:p>
                    <a:p>
                      <a:pPr marL="342900" marR="0" indent="-342900" algn="l" defTabSz="914400" rtl="0" eaLnBrk="1" fontAlgn="auto" latinLnBrk="0" hangingPunct="1">
                        <a:lnSpc>
                          <a:spcPct val="100000"/>
                        </a:lnSpc>
                        <a:spcBef>
                          <a:spcPts val="0"/>
                        </a:spcBef>
                        <a:spcAft>
                          <a:spcPts val="0"/>
                        </a:spcAft>
                        <a:buClrTx/>
                        <a:buSzTx/>
                        <a:buFont typeface="+mj-lt"/>
                        <a:buAutoNum type="arabicPeriod" startAt="2"/>
                        <a:tabLst/>
                        <a:defRPr/>
                      </a:pPr>
                      <a:r>
                        <a:rPr lang="en-GB" sz="1600" b="1" dirty="0">
                          <a:latin typeface="Calibri" pitchFamily="34" charset="0"/>
                        </a:rPr>
                        <a:t>Incorrect prioritisation </a:t>
                      </a:r>
                    </a:p>
                    <a:p>
                      <a:pPr marL="342900" indent="-342900">
                        <a:spcBef>
                          <a:spcPts val="0"/>
                        </a:spcBef>
                        <a:buFont typeface="+mj-lt"/>
                        <a:buAutoNum type="arabicPeriod" startAt="2"/>
                      </a:pPr>
                      <a:endParaRPr lang="en-IE" sz="1600" b="1" dirty="0">
                        <a:solidFill>
                          <a:schemeClr val="tx1"/>
                        </a:solidFill>
                      </a:endParaRPr>
                    </a:p>
                  </a:txBody>
                  <a:tcPr marL="91438" marR="91438" marT="45731" marB="45731">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endParaRPr lang="en-IE" altLang="en-US" sz="1600" b="0" i="1" dirty="0">
                        <a:solidFill>
                          <a:schemeClr val="tx1"/>
                        </a:solidFill>
                        <a:latin typeface="Calibri" panose="020F0502020204030204" pitchFamily="34" charset="0"/>
                      </a:endParaRPr>
                    </a:p>
                    <a:p>
                      <a:pPr marL="0" marR="0" indent="0" algn="just" defTabSz="914400" rtl="0" eaLnBrk="1" fontAlgn="auto" latinLnBrk="0" hangingPunct="1">
                        <a:lnSpc>
                          <a:spcPct val="100000"/>
                        </a:lnSpc>
                        <a:spcBef>
                          <a:spcPts val="0"/>
                        </a:spcBef>
                        <a:spcAft>
                          <a:spcPts val="0"/>
                        </a:spcAft>
                        <a:buClrTx/>
                        <a:buSzTx/>
                        <a:buFontTx/>
                        <a:buNone/>
                        <a:tabLst/>
                        <a:defRPr/>
                      </a:pPr>
                      <a:r>
                        <a:rPr lang="en-IE" altLang="en-US" sz="1600" b="0" i="1" dirty="0">
                          <a:solidFill>
                            <a:schemeClr val="tx1"/>
                          </a:solidFill>
                          <a:latin typeface="Calibri" panose="020F0502020204030204" pitchFamily="34" charset="0"/>
                        </a:rPr>
                        <a:t>“Application is culmination of a process where the consideration of the impacts on the receiving environment have been second to clinical requirements and critical care adjacencies, particularly in respect of the residual visual impacts on the setting of the historic city core.”</a:t>
                      </a:r>
                    </a:p>
                    <a:p>
                      <a:pPr marL="0" indent="0" algn="just">
                        <a:spcBef>
                          <a:spcPts val="0"/>
                        </a:spcBef>
                        <a:buNone/>
                      </a:pPr>
                      <a:endParaRPr lang="en-GB" sz="1600" b="0" dirty="0">
                        <a:solidFill>
                          <a:schemeClr val="tx1"/>
                        </a:solidFill>
                      </a:endParaRPr>
                    </a:p>
                  </a:txBody>
                  <a:tcPr marL="91438" marR="91438" marT="45731" marB="45731">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1951210">
                <a:tc>
                  <a:txBody>
                    <a:bodyPr/>
                    <a:lstStyle/>
                    <a:p>
                      <a:pPr marL="342900" indent="-342900">
                        <a:spcBef>
                          <a:spcPts val="0"/>
                        </a:spcBef>
                        <a:buFont typeface="+mj-lt"/>
                        <a:buAutoNum type="arabicPeriod" startAt="3"/>
                      </a:pPr>
                      <a:endParaRPr lang="en-GB" sz="1600" b="1" dirty="0">
                        <a:latin typeface="Calibri" pitchFamily="34" charset="0"/>
                      </a:endParaRPr>
                    </a:p>
                    <a:p>
                      <a:pPr marL="342900" indent="-342900">
                        <a:spcBef>
                          <a:spcPts val="0"/>
                        </a:spcBef>
                        <a:buFont typeface="+mj-lt"/>
                        <a:buAutoNum type="arabicPeriod" startAt="3"/>
                      </a:pPr>
                      <a:r>
                        <a:rPr lang="en-GB" sz="1600" b="1" dirty="0">
                          <a:latin typeface="Calibri" pitchFamily="34" charset="0"/>
                        </a:rPr>
                        <a:t>Site vs. brief</a:t>
                      </a:r>
                      <a:endParaRPr lang="en-IE" sz="1600" b="1" dirty="0">
                        <a:solidFill>
                          <a:schemeClr val="tx1"/>
                        </a:solidFill>
                      </a:endParaRPr>
                    </a:p>
                  </a:txBody>
                  <a:tcPr marL="91438" marR="91438" marT="45731" marB="45731">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just" eaLnBrk="1" hangingPunct="1">
                        <a:spcBef>
                          <a:spcPct val="0"/>
                        </a:spcBef>
                        <a:spcAft>
                          <a:spcPts val="600"/>
                        </a:spcAft>
                        <a:buFont typeface="Wingdings" panose="05000000000000000000" pitchFamily="2" charset="2"/>
                        <a:buNone/>
                      </a:pPr>
                      <a:endParaRPr lang="en-IE" altLang="en-US" sz="1600" b="0" i="1" dirty="0">
                        <a:solidFill>
                          <a:schemeClr val="tx1"/>
                        </a:solidFill>
                        <a:latin typeface="Calibri" panose="020F0502020204030204" pitchFamily="34" charset="0"/>
                      </a:endParaRPr>
                    </a:p>
                    <a:p>
                      <a:pPr algn="just" eaLnBrk="1" hangingPunct="1">
                        <a:spcBef>
                          <a:spcPct val="0"/>
                        </a:spcBef>
                        <a:spcAft>
                          <a:spcPts val="600"/>
                        </a:spcAft>
                        <a:buFont typeface="Wingdings" panose="05000000000000000000" pitchFamily="2" charset="2"/>
                        <a:buNone/>
                      </a:pPr>
                      <a:r>
                        <a:rPr lang="en-IE" altLang="en-US" sz="1600" b="0" i="1" dirty="0">
                          <a:solidFill>
                            <a:schemeClr val="tx1"/>
                          </a:solidFill>
                          <a:latin typeface="Calibri" panose="020F0502020204030204" pitchFamily="34" charset="0"/>
                        </a:rPr>
                        <a:t>“The </a:t>
                      </a:r>
                      <a:r>
                        <a:rPr lang="en-IE" altLang="en-US" sz="1600" b="1" i="1" dirty="0">
                          <a:solidFill>
                            <a:schemeClr val="tx1"/>
                          </a:solidFill>
                          <a:latin typeface="Calibri" panose="020F0502020204030204" pitchFamily="34" charset="0"/>
                        </a:rPr>
                        <a:t>suitability</a:t>
                      </a:r>
                      <a:r>
                        <a:rPr lang="en-IE" altLang="en-US" sz="1600" b="0" i="1" dirty="0">
                          <a:solidFill>
                            <a:schemeClr val="tx1"/>
                          </a:solidFill>
                          <a:latin typeface="Calibri" panose="020F0502020204030204" pitchFamily="34" charset="0"/>
                        </a:rPr>
                        <a:t> of the </a:t>
                      </a:r>
                      <a:r>
                        <a:rPr lang="en-IE" altLang="en-US" sz="1600" b="1" i="1" dirty="0">
                          <a:solidFill>
                            <a:schemeClr val="tx1"/>
                          </a:solidFill>
                          <a:latin typeface="Calibri" panose="020F0502020204030204" pitchFamily="34" charset="0"/>
                        </a:rPr>
                        <a:t>site</a:t>
                      </a:r>
                      <a:r>
                        <a:rPr lang="en-IE" altLang="en-US" sz="1600" b="0" i="1" dirty="0">
                          <a:solidFill>
                            <a:schemeClr val="tx1"/>
                          </a:solidFill>
                          <a:latin typeface="Calibri" panose="020F0502020204030204" pitchFamily="34" charset="0"/>
                        </a:rPr>
                        <a:t> in principle and the </a:t>
                      </a:r>
                      <a:r>
                        <a:rPr lang="en-IE" altLang="en-US" sz="1600" b="1" i="1" dirty="0">
                          <a:solidFill>
                            <a:schemeClr val="tx1"/>
                          </a:solidFill>
                          <a:latin typeface="Calibri" panose="020F0502020204030204" pitchFamily="34" charset="0"/>
                        </a:rPr>
                        <a:t>ability</a:t>
                      </a:r>
                      <a:r>
                        <a:rPr lang="en-IE" altLang="en-US" sz="1600" b="0" i="1" dirty="0">
                          <a:solidFill>
                            <a:schemeClr val="tx1"/>
                          </a:solidFill>
                          <a:latin typeface="Calibri" panose="020F0502020204030204" pitchFamily="34" charset="0"/>
                        </a:rPr>
                        <a:t> of the receiving environment to </a:t>
                      </a:r>
                      <a:r>
                        <a:rPr lang="en-IE" altLang="en-US" sz="1600" b="1" i="1" dirty="0">
                          <a:solidFill>
                            <a:schemeClr val="tx1"/>
                          </a:solidFill>
                          <a:latin typeface="Calibri" panose="020F0502020204030204" pitchFamily="34" charset="0"/>
                        </a:rPr>
                        <a:t>absorb</a:t>
                      </a:r>
                      <a:r>
                        <a:rPr lang="en-IE" altLang="en-US" sz="1600" b="0" i="1" dirty="0">
                          <a:solidFill>
                            <a:schemeClr val="tx1"/>
                          </a:solidFill>
                          <a:latin typeface="Calibri" panose="020F0502020204030204" pitchFamily="34" charset="0"/>
                        </a:rPr>
                        <a:t> the </a:t>
                      </a:r>
                      <a:r>
                        <a:rPr lang="en-IE" altLang="en-US" sz="1600" b="1" i="1" dirty="0">
                          <a:solidFill>
                            <a:schemeClr val="tx1"/>
                          </a:solidFill>
                          <a:latin typeface="Calibri" panose="020F0502020204030204" pitchFamily="34" charset="0"/>
                        </a:rPr>
                        <a:t>facility</a:t>
                      </a:r>
                      <a:r>
                        <a:rPr lang="en-IE" altLang="en-US" sz="1600" b="0" i="1" dirty="0">
                          <a:solidFill>
                            <a:schemeClr val="tx1"/>
                          </a:solidFill>
                          <a:latin typeface="Calibri" panose="020F0502020204030204" pitchFamily="34" charset="0"/>
                        </a:rPr>
                        <a:t>, the impact of which has emerged since the development of the model of care are </a:t>
                      </a:r>
                      <a:r>
                        <a:rPr lang="en-IE" altLang="en-US" sz="1600" b="1" i="1" dirty="0">
                          <a:solidFill>
                            <a:schemeClr val="tx1"/>
                          </a:solidFill>
                          <a:latin typeface="Calibri" panose="020F0502020204030204" pitchFamily="34" charset="0"/>
                        </a:rPr>
                        <a:t>two very different considerations </a:t>
                      </a:r>
                      <a:r>
                        <a:rPr lang="en-IE" altLang="en-US" sz="1600" b="0" i="1" dirty="0">
                          <a:solidFill>
                            <a:schemeClr val="tx1"/>
                          </a:solidFill>
                          <a:latin typeface="Calibri" panose="020F0502020204030204" pitchFamily="34" charset="0"/>
                        </a:rPr>
                        <a:t>and this in my opinion is the crux of the issue.” </a:t>
                      </a:r>
                    </a:p>
                    <a:p>
                      <a:pPr marL="0" indent="0" algn="just">
                        <a:spcBef>
                          <a:spcPts val="0"/>
                        </a:spcBef>
                        <a:buNone/>
                      </a:pPr>
                      <a:endParaRPr lang="en-GB" sz="1600" b="0" dirty="0">
                        <a:solidFill>
                          <a:schemeClr val="tx1"/>
                        </a:solidFill>
                      </a:endParaRPr>
                    </a:p>
                  </a:txBody>
                  <a:tcPr marL="91438" marR="91438" marT="45731" marB="45731">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bl>
          </a:graphicData>
        </a:graphic>
      </p:graphicFrame>
      <p:pic>
        <p:nvPicPr>
          <p:cNvPr id="5" name="Picture 1">
            <a:extLst>
              <a:ext uri="{FF2B5EF4-FFF2-40B4-BE49-F238E27FC236}">
                <a16:creationId xmlns:a16="http://schemas.microsoft.com/office/drawing/2014/main" id="{68FB5224-94B2-6E94-BC0B-36BFA7CA5FA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15936" y="4984749"/>
            <a:ext cx="2264879" cy="12668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371212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A4AF18-C5F7-4B9E-C9E6-B3AAEF48A026}"/>
              </a:ext>
            </a:extLst>
          </p:cNvPr>
          <p:cNvSpPr>
            <a:spLocks noGrp="1"/>
          </p:cNvSpPr>
          <p:nvPr>
            <p:ph type="title"/>
          </p:nvPr>
        </p:nvSpPr>
        <p:spPr/>
        <p:txBody>
          <a:bodyPr/>
          <a:lstStyle/>
          <a:p>
            <a:r>
              <a:rPr lang="en-GB" dirty="0"/>
              <a:t>CHol 1: planning lessons for assessing sites</a:t>
            </a:r>
          </a:p>
        </p:txBody>
      </p:sp>
      <p:graphicFrame>
        <p:nvGraphicFramePr>
          <p:cNvPr id="4" name="Table 3">
            <a:extLst>
              <a:ext uri="{FF2B5EF4-FFF2-40B4-BE49-F238E27FC236}">
                <a16:creationId xmlns:a16="http://schemas.microsoft.com/office/drawing/2014/main" id="{306FF15A-3406-75A2-1D90-789DC61980B2}"/>
              </a:ext>
            </a:extLst>
          </p:cNvPr>
          <p:cNvGraphicFramePr>
            <a:graphicFrameLocks noGrp="1"/>
          </p:cNvGraphicFramePr>
          <p:nvPr/>
        </p:nvGraphicFramePr>
        <p:xfrm>
          <a:off x="457199" y="1082040"/>
          <a:ext cx="7724775" cy="4709160"/>
        </p:xfrm>
        <a:graphic>
          <a:graphicData uri="http://schemas.openxmlformats.org/drawingml/2006/table">
            <a:tbl>
              <a:tblPr firstRow="1" bandRow="1">
                <a:tableStyleId>{5C22544A-7EE6-4342-B048-85BDC9FD1C3A}</a:tableStyleId>
              </a:tblPr>
              <a:tblGrid>
                <a:gridCol w="7724775">
                  <a:extLst>
                    <a:ext uri="{9D8B030D-6E8A-4147-A177-3AD203B41FA5}">
                      <a16:colId xmlns:a16="http://schemas.microsoft.com/office/drawing/2014/main" val="20000"/>
                    </a:ext>
                  </a:extLst>
                </a:gridCol>
              </a:tblGrid>
              <a:tr h="4709160">
                <a:tc>
                  <a:txBody>
                    <a:bodyPr/>
                    <a:lstStyle/>
                    <a:p>
                      <a:pPr marL="342900" indent="-342900">
                        <a:spcBef>
                          <a:spcPts val="0"/>
                        </a:spcBef>
                        <a:spcAft>
                          <a:spcPts val="1200"/>
                        </a:spcAft>
                        <a:buAutoNum type="arabicPeriod"/>
                      </a:pPr>
                      <a:r>
                        <a:rPr lang="en-IE" sz="1600" b="0" dirty="0">
                          <a:solidFill>
                            <a:schemeClr val="tx1"/>
                          </a:solidFill>
                          <a:latin typeface="Calibri" panose="020F0502020204030204" pitchFamily="34" charset="0"/>
                          <a:cs typeface="Calibri" panose="020F0502020204030204" pitchFamily="34" charset="0"/>
                        </a:rPr>
                        <a:t>Realistic brief? </a:t>
                      </a:r>
                    </a:p>
                    <a:p>
                      <a:pPr marL="342900" indent="-342900">
                        <a:spcBef>
                          <a:spcPts val="0"/>
                        </a:spcBef>
                        <a:spcAft>
                          <a:spcPts val="1200"/>
                        </a:spcAft>
                        <a:buAutoNum type="arabicPeriod"/>
                      </a:pPr>
                      <a:r>
                        <a:rPr lang="en-IE" sz="1600" b="0" dirty="0">
                          <a:solidFill>
                            <a:schemeClr val="tx1"/>
                          </a:solidFill>
                          <a:latin typeface="Calibri" panose="020F0502020204030204" pitchFamily="34" charset="0"/>
                          <a:cs typeface="Calibri" panose="020F0502020204030204" pitchFamily="34" charset="0"/>
                        </a:rPr>
                        <a:t>Realistic criteria? </a:t>
                      </a:r>
                    </a:p>
                    <a:p>
                      <a:pPr marL="342900" indent="-342900">
                        <a:spcBef>
                          <a:spcPts val="0"/>
                        </a:spcBef>
                        <a:spcAft>
                          <a:spcPts val="1200"/>
                        </a:spcAft>
                        <a:buAutoNum type="arabicPeriod"/>
                      </a:pPr>
                      <a:r>
                        <a:rPr lang="en-IE" sz="1600" b="0" dirty="0">
                          <a:solidFill>
                            <a:schemeClr val="tx1"/>
                          </a:solidFill>
                          <a:latin typeface="Calibri" panose="020F0502020204030204" pitchFamily="34" charset="0"/>
                          <a:cs typeface="Calibri" panose="020F0502020204030204" pitchFamily="34" charset="0"/>
                        </a:rPr>
                        <a:t>Best</a:t>
                      </a:r>
                      <a:r>
                        <a:rPr lang="en-IE" sz="1600" b="0" baseline="0" dirty="0">
                          <a:solidFill>
                            <a:schemeClr val="tx1"/>
                          </a:solidFill>
                          <a:latin typeface="Calibri" panose="020F0502020204030204" pitchFamily="34" charset="0"/>
                          <a:cs typeface="Calibri" panose="020F0502020204030204" pitchFamily="34" charset="0"/>
                        </a:rPr>
                        <a:t> team? </a:t>
                      </a:r>
                    </a:p>
                    <a:p>
                      <a:pPr marL="342900" indent="-342900">
                        <a:spcBef>
                          <a:spcPts val="0"/>
                        </a:spcBef>
                        <a:spcAft>
                          <a:spcPts val="1200"/>
                        </a:spcAft>
                        <a:buAutoNum type="arabicPeriod"/>
                      </a:pPr>
                      <a:r>
                        <a:rPr lang="en-IE" sz="1600" b="0" baseline="0" dirty="0">
                          <a:solidFill>
                            <a:schemeClr val="tx1"/>
                          </a:solidFill>
                          <a:latin typeface="Calibri" panose="020F0502020204030204" pitchFamily="34" charset="0"/>
                          <a:cs typeface="Calibri" panose="020F0502020204030204" pitchFamily="34" charset="0"/>
                        </a:rPr>
                        <a:t>The right site? </a:t>
                      </a:r>
                    </a:p>
                    <a:p>
                      <a:pPr marL="342900" indent="-342900">
                        <a:spcBef>
                          <a:spcPts val="0"/>
                        </a:spcBef>
                        <a:spcAft>
                          <a:spcPts val="1200"/>
                        </a:spcAft>
                        <a:buAutoNum type="arabicPeriod"/>
                      </a:pPr>
                      <a:r>
                        <a:rPr lang="en-IE" sz="1600" b="0" baseline="0" dirty="0">
                          <a:solidFill>
                            <a:schemeClr val="tx1"/>
                          </a:solidFill>
                          <a:latin typeface="Calibri" panose="020F0502020204030204" pitchFamily="34" charset="0"/>
                          <a:cs typeface="Calibri" panose="020F0502020204030204" pitchFamily="34" charset="0"/>
                        </a:rPr>
                        <a:t>The right proposal? </a:t>
                      </a:r>
                    </a:p>
                    <a:p>
                      <a:pPr marL="342900" indent="-342900">
                        <a:spcBef>
                          <a:spcPts val="0"/>
                        </a:spcBef>
                        <a:spcAft>
                          <a:spcPts val="1200"/>
                        </a:spcAft>
                        <a:buAutoNum type="arabicPeriod"/>
                      </a:pPr>
                      <a:r>
                        <a:rPr lang="en-IE" sz="1600" b="0" baseline="0" dirty="0">
                          <a:solidFill>
                            <a:schemeClr val="tx1"/>
                          </a:solidFill>
                          <a:latin typeface="Calibri" panose="020F0502020204030204" pitchFamily="34" charset="0"/>
                          <a:cs typeface="Calibri" panose="020F0502020204030204" pitchFamily="34" charset="0"/>
                        </a:rPr>
                        <a:t>Compliance with statutory planning context? </a:t>
                      </a:r>
                    </a:p>
                    <a:p>
                      <a:pPr marL="342900" indent="-342900">
                        <a:spcBef>
                          <a:spcPts val="0"/>
                        </a:spcBef>
                        <a:spcAft>
                          <a:spcPts val="1200"/>
                        </a:spcAft>
                        <a:buAutoNum type="arabicPeriod"/>
                      </a:pPr>
                      <a:r>
                        <a:rPr lang="en-IE" sz="1600" b="0" baseline="0" dirty="0">
                          <a:solidFill>
                            <a:schemeClr val="tx1"/>
                          </a:solidFill>
                          <a:latin typeface="Calibri" panose="020F0502020204030204" pitchFamily="34" charset="0"/>
                          <a:cs typeface="Calibri" panose="020F0502020204030204" pitchFamily="34" charset="0"/>
                        </a:rPr>
                        <a:t>Height, form, scale and mass?</a:t>
                      </a:r>
                    </a:p>
                    <a:p>
                      <a:pPr marL="342900" indent="-342900">
                        <a:spcBef>
                          <a:spcPts val="0"/>
                        </a:spcBef>
                        <a:spcAft>
                          <a:spcPts val="1200"/>
                        </a:spcAft>
                        <a:buAutoNum type="arabicPeriod"/>
                      </a:pPr>
                      <a:r>
                        <a:rPr lang="en-IE" sz="1600" b="0" baseline="0" dirty="0">
                          <a:solidFill>
                            <a:schemeClr val="tx1"/>
                          </a:solidFill>
                          <a:latin typeface="Calibri" panose="020F0502020204030204" pitchFamily="34" charset="0"/>
                          <a:cs typeface="Calibri" panose="020F0502020204030204" pitchFamily="34" charset="0"/>
                        </a:rPr>
                        <a:t>Elevations?</a:t>
                      </a:r>
                    </a:p>
                    <a:p>
                      <a:pPr marL="342900" indent="-342900">
                        <a:spcBef>
                          <a:spcPts val="0"/>
                        </a:spcBef>
                        <a:spcAft>
                          <a:spcPts val="1200"/>
                        </a:spcAft>
                        <a:buAutoNum type="arabicPeriod"/>
                      </a:pPr>
                      <a:r>
                        <a:rPr lang="en-IE" sz="1600" b="0" baseline="0" dirty="0">
                          <a:solidFill>
                            <a:schemeClr val="tx1"/>
                          </a:solidFill>
                          <a:latin typeface="Calibri" panose="020F0502020204030204" pitchFamily="34" charset="0"/>
                          <a:cs typeface="Calibri" panose="020F0502020204030204" pitchFamily="34" charset="0"/>
                        </a:rPr>
                        <a:t>Effect on zone of visual potential and key vistas?</a:t>
                      </a:r>
                    </a:p>
                    <a:p>
                      <a:pPr marL="342900" indent="-342900">
                        <a:spcBef>
                          <a:spcPts val="0"/>
                        </a:spcBef>
                        <a:spcAft>
                          <a:spcPts val="1200"/>
                        </a:spcAft>
                        <a:buAutoNum type="arabicPeriod"/>
                      </a:pPr>
                      <a:r>
                        <a:rPr lang="en-IE" sz="1600" b="0" baseline="0" dirty="0">
                          <a:solidFill>
                            <a:schemeClr val="tx1"/>
                          </a:solidFill>
                          <a:latin typeface="Calibri" panose="020F0502020204030204" pitchFamily="34" charset="0"/>
                          <a:cs typeface="Calibri" panose="020F0502020204030204" pitchFamily="34" charset="0"/>
                        </a:rPr>
                        <a:t>Effect on Conservation Areas and Protected Structures?</a:t>
                      </a:r>
                    </a:p>
                    <a:p>
                      <a:pPr marL="342900" indent="-342900">
                        <a:spcBef>
                          <a:spcPts val="0"/>
                        </a:spcBef>
                        <a:spcAft>
                          <a:spcPts val="1200"/>
                        </a:spcAft>
                        <a:buAutoNum type="arabicPeriod"/>
                      </a:pPr>
                      <a:r>
                        <a:rPr lang="en-IE" sz="1600" b="0" baseline="0" dirty="0">
                          <a:solidFill>
                            <a:schemeClr val="tx1"/>
                          </a:solidFill>
                          <a:latin typeface="Calibri" panose="020F0502020204030204" pitchFamily="34" charset="0"/>
                          <a:cs typeface="Calibri" panose="020F0502020204030204" pitchFamily="34" charset="0"/>
                        </a:rPr>
                        <a:t>Lessons from Planning History?</a:t>
                      </a:r>
                    </a:p>
                    <a:p>
                      <a:pPr marL="342900" indent="-342900">
                        <a:spcBef>
                          <a:spcPts val="0"/>
                        </a:spcBef>
                        <a:spcAft>
                          <a:spcPts val="1200"/>
                        </a:spcAft>
                        <a:buAutoNum type="arabicPeriod"/>
                      </a:pPr>
                      <a:r>
                        <a:rPr lang="en-IE" sz="1600" b="0" baseline="0" dirty="0">
                          <a:solidFill>
                            <a:schemeClr val="tx1"/>
                          </a:solidFill>
                          <a:latin typeface="Calibri" panose="020F0502020204030204" pitchFamily="34" charset="0"/>
                          <a:cs typeface="Calibri" panose="020F0502020204030204" pitchFamily="34" charset="0"/>
                        </a:rPr>
                        <a:t>Nebulous concept of </a:t>
                      </a:r>
                      <a:r>
                        <a:rPr lang="en-IE" sz="1600" b="0" i="1" baseline="0" dirty="0">
                          <a:solidFill>
                            <a:schemeClr val="tx1"/>
                          </a:solidFill>
                          <a:latin typeface="Calibri" panose="020F0502020204030204" pitchFamily="34" charset="0"/>
                          <a:cs typeface="Calibri" panose="020F0502020204030204" pitchFamily="34" charset="0"/>
                        </a:rPr>
                        <a:t>“PPSDA”</a:t>
                      </a:r>
                      <a:r>
                        <a:rPr lang="en-IE" sz="1600" b="0" i="0" baseline="0" dirty="0">
                          <a:solidFill>
                            <a:schemeClr val="tx1"/>
                          </a:solidFill>
                          <a:latin typeface="Calibri" panose="020F0502020204030204" pitchFamily="34" charset="0"/>
                          <a:cs typeface="Calibri" panose="020F0502020204030204" pitchFamily="34" charset="0"/>
                        </a:rPr>
                        <a:t>? </a:t>
                      </a:r>
                    </a:p>
                  </a:txBody>
                  <a:tcPr marL="91437" marR="9143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bl>
          </a:graphicData>
        </a:graphic>
      </p:graphicFrame>
      <p:sp>
        <p:nvSpPr>
          <p:cNvPr id="5" name="TextBox 5">
            <a:extLst>
              <a:ext uri="{FF2B5EF4-FFF2-40B4-BE49-F238E27FC236}">
                <a16:creationId xmlns:a16="http://schemas.microsoft.com/office/drawing/2014/main" id="{70B51AAF-EF86-DE6B-59E3-16402BD40FAC}"/>
              </a:ext>
            </a:extLst>
          </p:cNvPr>
          <p:cNvSpPr txBox="1">
            <a:spLocks noChangeArrowheads="1"/>
          </p:cNvSpPr>
          <p:nvPr/>
        </p:nvSpPr>
        <p:spPr bwMode="auto">
          <a:xfrm rot="10800000" flipV="1">
            <a:off x="755650" y="5886450"/>
            <a:ext cx="1525588" cy="400050"/>
          </a:xfrm>
          <a:prstGeom prst="rect">
            <a:avLst/>
          </a:prstGeom>
          <a:solidFill>
            <a:schemeClr val="bg1"/>
          </a:solidFill>
          <a:ln w="9525">
            <a:solidFill>
              <a:schemeClr val="tx1"/>
            </a:solidFill>
            <a:miter lim="800000"/>
            <a:headEnd/>
            <a:tailEnd/>
          </a:ln>
        </p:spPr>
        <p:txBody>
          <a:bodyP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spcBef>
                <a:spcPct val="20000"/>
              </a:spcBef>
              <a:buClr>
                <a:srgbClr val="800000"/>
              </a:buClr>
            </a:pPr>
            <a:r>
              <a:rPr lang="en-GB" altLang="en-US" b="1" dirty="0">
                <a:solidFill>
                  <a:srgbClr val="C00000"/>
                </a:solidFill>
                <a:latin typeface="Calibri" panose="020F0502020204030204" pitchFamily="34" charset="0"/>
              </a:rPr>
              <a:t>Other?</a:t>
            </a:r>
          </a:p>
        </p:txBody>
      </p:sp>
    </p:spTree>
    <p:extLst>
      <p:ext uri="{BB962C8B-B14F-4D97-AF65-F5344CB8AC3E}">
        <p14:creationId xmlns:p14="http://schemas.microsoft.com/office/powerpoint/2010/main" val="41540388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95D2A8-FA28-9FA8-6C83-FA7FEE89C648}"/>
              </a:ext>
            </a:extLst>
          </p:cNvPr>
          <p:cNvSpPr>
            <a:spLocks noGrp="1"/>
          </p:cNvSpPr>
          <p:nvPr>
            <p:ph type="title"/>
          </p:nvPr>
        </p:nvSpPr>
        <p:spPr>
          <a:xfrm>
            <a:off x="230819" y="336781"/>
            <a:ext cx="8913181" cy="1143000"/>
          </a:xfrm>
        </p:spPr>
        <p:txBody>
          <a:bodyPr/>
          <a:lstStyle/>
          <a:p>
            <a:r>
              <a:rPr lang="en-GB" dirty="0"/>
              <a:t>Three-part format to our Oral Hearing Presentation</a:t>
            </a:r>
          </a:p>
        </p:txBody>
      </p:sp>
      <p:sp>
        <p:nvSpPr>
          <p:cNvPr id="4" name="TextBox 3">
            <a:extLst>
              <a:ext uri="{FF2B5EF4-FFF2-40B4-BE49-F238E27FC236}">
                <a16:creationId xmlns:a16="http://schemas.microsoft.com/office/drawing/2014/main" id="{F8893DA7-59EF-43D9-77E8-9EA803DAA4B1}"/>
              </a:ext>
            </a:extLst>
          </p:cNvPr>
          <p:cNvSpPr txBox="1"/>
          <p:nvPr/>
        </p:nvSpPr>
        <p:spPr>
          <a:xfrm>
            <a:off x="439459" y="2204864"/>
            <a:ext cx="8247342" cy="3262432"/>
          </a:xfrm>
          <a:prstGeom prst="rect">
            <a:avLst/>
          </a:prstGeom>
          <a:noFill/>
        </p:spPr>
        <p:txBody>
          <a:bodyPr wrap="square">
            <a:spAutoFit/>
          </a:bodyPr>
          <a:lstStyle/>
          <a:p>
            <a:pPr marL="457200" indent="-457200" algn="just">
              <a:buAutoNum type="arabicPeriod"/>
            </a:pPr>
            <a:r>
              <a:rPr lang="en-IE" sz="2800" dirty="0">
                <a:effectLst/>
                <a:latin typeface="Calibri" panose="020F0502020204030204" pitchFamily="34" charset="0"/>
                <a:ea typeface="Calibri" panose="020F0502020204030204" pitchFamily="34" charset="0"/>
              </a:rPr>
              <a:t>Context</a:t>
            </a:r>
          </a:p>
          <a:p>
            <a:pPr marL="457200" indent="-457200" algn="just">
              <a:buAutoNum type="arabicPeriod"/>
            </a:pPr>
            <a:endParaRPr lang="en-IE" sz="2800" dirty="0">
              <a:effectLst/>
              <a:latin typeface="Calibri" panose="020F0502020204030204" pitchFamily="34" charset="0"/>
              <a:ea typeface="Calibri" panose="020F0502020204030204" pitchFamily="34" charset="0"/>
            </a:endParaRPr>
          </a:p>
          <a:p>
            <a:pPr marL="457200" indent="-457200" algn="just">
              <a:buAutoNum type="arabicPeriod"/>
            </a:pPr>
            <a:r>
              <a:rPr lang="en-IE" sz="2800" dirty="0">
                <a:effectLst/>
                <a:latin typeface="Calibri" panose="020F0502020204030204" pitchFamily="34" charset="0"/>
                <a:ea typeface="Calibri" panose="020F0502020204030204" pitchFamily="34" charset="0"/>
              </a:rPr>
              <a:t>Iarnród Éireann response (May 2023) to October 2023 submissions</a:t>
            </a:r>
          </a:p>
          <a:p>
            <a:pPr marL="457200" indent="-457200" algn="just">
              <a:buAutoNum type="arabicPeriod"/>
            </a:pPr>
            <a:endParaRPr lang="en-IE" dirty="0">
              <a:effectLst/>
              <a:latin typeface="Calibri" panose="020F0502020204030204" pitchFamily="34" charset="0"/>
              <a:ea typeface="Calibri" panose="020F0502020204030204" pitchFamily="34" charset="0"/>
            </a:endParaRPr>
          </a:p>
          <a:p>
            <a:pPr marL="457200" indent="-457200" algn="just">
              <a:buAutoNum type="arabicPeriod"/>
            </a:pPr>
            <a:r>
              <a:rPr lang="en-IE" sz="2800" dirty="0">
                <a:effectLst/>
                <a:latin typeface="Calibri" panose="020F0502020204030204" pitchFamily="34" charset="0"/>
                <a:ea typeface="Calibri" panose="020F0502020204030204" pitchFamily="34" charset="0"/>
              </a:rPr>
              <a:t>Carlos Clarke response to Iarnród Éireann’s response on CCL’s 2 No. submissions</a:t>
            </a:r>
          </a:p>
          <a:p>
            <a:pPr marL="733425">
              <a:spcAft>
                <a:spcPts val="1650"/>
              </a:spcAft>
            </a:pPr>
            <a:endParaRPr lang="en-GB" sz="1800" dirty="0">
              <a:solidFill>
                <a:srgbClr val="000000"/>
              </a:solidFill>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34348417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4D37DC-30C1-EB1C-6746-1F56C3C027C3}"/>
              </a:ext>
            </a:extLst>
          </p:cNvPr>
          <p:cNvSpPr>
            <a:spLocks noGrp="1"/>
          </p:cNvSpPr>
          <p:nvPr>
            <p:ph type="title"/>
          </p:nvPr>
        </p:nvSpPr>
        <p:spPr/>
        <p:txBody>
          <a:bodyPr/>
          <a:lstStyle/>
          <a:p>
            <a:r>
              <a:rPr lang="en-GB" dirty="0"/>
              <a:t>PPSDA</a:t>
            </a:r>
          </a:p>
        </p:txBody>
      </p:sp>
      <p:sp>
        <p:nvSpPr>
          <p:cNvPr id="4" name="TextBox 3">
            <a:extLst>
              <a:ext uri="{FF2B5EF4-FFF2-40B4-BE49-F238E27FC236}">
                <a16:creationId xmlns:a16="http://schemas.microsoft.com/office/drawing/2014/main" id="{55292DB5-4FAB-73C9-A75B-1CD7F4109871}"/>
              </a:ext>
            </a:extLst>
          </p:cNvPr>
          <p:cNvSpPr txBox="1"/>
          <p:nvPr/>
        </p:nvSpPr>
        <p:spPr>
          <a:xfrm>
            <a:off x="221941" y="2471599"/>
            <a:ext cx="8700117" cy="1569660"/>
          </a:xfrm>
          <a:prstGeom prst="rect">
            <a:avLst/>
          </a:prstGeom>
          <a:noFill/>
        </p:spPr>
        <p:txBody>
          <a:bodyPr wrap="square">
            <a:spAutoFit/>
          </a:bodyPr>
          <a:lstStyle/>
          <a:p>
            <a:pPr algn="ctr" fontAlgn="auto" hangingPunct="1">
              <a:spcBef>
                <a:spcPts val="0"/>
              </a:spcBef>
              <a:spcAft>
                <a:spcPts val="0"/>
              </a:spcAft>
              <a:defRPr sz="1800" b="0" i="0" u="none" strike="noStrike" kern="0" cap="none" spc="0" baseline="0">
                <a:solidFill>
                  <a:srgbClr val="000000"/>
                </a:solidFill>
                <a:uFillTx/>
              </a:defRPr>
            </a:pPr>
            <a:r>
              <a:rPr lang="en-IE" sz="3200" b="1" i="1" kern="0" dirty="0">
                <a:solidFill>
                  <a:srgbClr val="C00000"/>
                </a:solidFill>
                <a:latin typeface="Calibri"/>
              </a:rPr>
              <a:t>“… proper planning and sustainable development of the area …”</a:t>
            </a:r>
          </a:p>
          <a:p>
            <a:pPr algn="ctr" fontAlgn="auto" hangingPunct="1">
              <a:spcBef>
                <a:spcPts val="0"/>
              </a:spcBef>
              <a:spcAft>
                <a:spcPts val="0"/>
              </a:spcAft>
              <a:defRPr sz="1800" b="0" i="0" u="none" strike="noStrike" kern="0" cap="none" spc="0" baseline="0">
                <a:solidFill>
                  <a:srgbClr val="000000"/>
                </a:solidFill>
                <a:uFillTx/>
              </a:defRPr>
            </a:pPr>
            <a:endParaRPr lang="en-IE" sz="3200" b="1" i="1" kern="0" dirty="0">
              <a:solidFill>
                <a:srgbClr val="C00000"/>
              </a:solidFill>
              <a:latin typeface="Calibri"/>
            </a:endParaRPr>
          </a:p>
        </p:txBody>
      </p:sp>
    </p:spTree>
    <p:extLst>
      <p:ext uri="{BB962C8B-B14F-4D97-AF65-F5344CB8AC3E}">
        <p14:creationId xmlns:p14="http://schemas.microsoft.com/office/powerpoint/2010/main" val="294688478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4D37DC-30C1-EB1C-6746-1F56C3C027C3}"/>
              </a:ext>
            </a:extLst>
          </p:cNvPr>
          <p:cNvSpPr>
            <a:spLocks noGrp="1"/>
          </p:cNvSpPr>
          <p:nvPr>
            <p:ph type="title"/>
          </p:nvPr>
        </p:nvSpPr>
        <p:spPr/>
        <p:txBody>
          <a:bodyPr/>
          <a:lstStyle/>
          <a:p>
            <a:r>
              <a:rPr lang="en-GB" dirty="0"/>
              <a:t>Site vs. brief</a:t>
            </a:r>
          </a:p>
        </p:txBody>
      </p:sp>
      <p:sp>
        <p:nvSpPr>
          <p:cNvPr id="4" name="TextBox 3">
            <a:extLst>
              <a:ext uri="{FF2B5EF4-FFF2-40B4-BE49-F238E27FC236}">
                <a16:creationId xmlns:a16="http://schemas.microsoft.com/office/drawing/2014/main" id="{55292DB5-4FAB-73C9-A75B-1CD7F4109871}"/>
              </a:ext>
            </a:extLst>
          </p:cNvPr>
          <p:cNvSpPr txBox="1"/>
          <p:nvPr/>
        </p:nvSpPr>
        <p:spPr>
          <a:xfrm>
            <a:off x="221941" y="1867917"/>
            <a:ext cx="8700117" cy="584775"/>
          </a:xfrm>
          <a:prstGeom prst="rect">
            <a:avLst/>
          </a:prstGeom>
          <a:noFill/>
        </p:spPr>
        <p:txBody>
          <a:bodyPr wrap="square">
            <a:spAutoFit/>
          </a:bodyPr>
          <a:lstStyle/>
          <a:p>
            <a:pPr algn="ctr" fontAlgn="auto" hangingPunct="1">
              <a:spcBef>
                <a:spcPts val="0"/>
              </a:spcBef>
              <a:spcAft>
                <a:spcPts val="0"/>
              </a:spcAft>
              <a:defRPr sz="1800" b="0" i="0" u="none" strike="noStrike" kern="0" cap="none" spc="0" baseline="0">
                <a:solidFill>
                  <a:srgbClr val="000000"/>
                </a:solidFill>
                <a:uFillTx/>
              </a:defRPr>
            </a:pPr>
            <a:r>
              <a:rPr lang="en-IE" sz="3200" b="1" kern="0" dirty="0">
                <a:solidFill>
                  <a:srgbClr val="C00000"/>
                </a:solidFill>
                <a:latin typeface="Calibri"/>
              </a:rPr>
              <a:t>Applicable to Maws Farm Depot Site</a:t>
            </a:r>
            <a:endParaRPr lang="en-US" sz="3200" b="1" kern="0" dirty="0">
              <a:solidFill>
                <a:srgbClr val="C00000"/>
              </a:solidFill>
              <a:latin typeface="Calibri"/>
            </a:endParaRPr>
          </a:p>
        </p:txBody>
      </p:sp>
      <p:pic>
        <p:nvPicPr>
          <p:cNvPr id="5" name="Picture 1">
            <a:extLst>
              <a:ext uri="{FF2B5EF4-FFF2-40B4-BE49-F238E27FC236}">
                <a16:creationId xmlns:a16="http://schemas.microsoft.com/office/drawing/2014/main" id="{A827BB88-196F-75F7-1467-20177070215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23758" y="2765705"/>
            <a:ext cx="2484056" cy="138941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FC2460C7-1026-A824-094F-3D8F10B75815}"/>
              </a:ext>
            </a:extLst>
          </p:cNvPr>
          <p:cNvSpPr txBox="1"/>
          <p:nvPr/>
        </p:nvSpPr>
        <p:spPr>
          <a:xfrm>
            <a:off x="3761509" y="3800759"/>
            <a:ext cx="5018506" cy="1938992"/>
          </a:xfrm>
          <a:prstGeom prst="rect">
            <a:avLst/>
          </a:prstGeom>
          <a:noFill/>
        </p:spPr>
        <p:txBody>
          <a:bodyPr wrap="square">
            <a:spAutoFit/>
          </a:bodyPr>
          <a:lstStyle/>
          <a:p>
            <a:pPr algn="just" eaLnBrk="1" hangingPunct="1">
              <a:spcBef>
                <a:spcPct val="0"/>
              </a:spcBef>
              <a:spcAft>
                <a:spcPts val="600"/>
              </a:spcAft>
              <a:buFont typeface="Wingdings" panose="05000000000000000000" pitchFamily="2" charset="2"/>
              <a:buNone/>
            </a:pPr>
            <a:r>
              <a:rPr lang="en-IE" altLang="en-US" b="0" i="1" dirty="0">
                <a:solidFill>
                  <a:schemeClr val="tx1"/>
                </a:solidFill>
                <a:latin typeface="Calibri" panose="020F0502020204030204" pitchFamily="34" charset="0"/>
              </a:rPr>
              <a:t>“The </a:t>
            </a:r>
            <a:r>
              <a:rPr lang="en-IE" altLang="en-US" b="1" i="1" dirty="0">
                <a:solidFill>
                  <a:schemeClr val="tx1"/>
                </a:solidFill>
                <a:latin typeface="Calibri" panose="020F0502020204030204" pitchFamily="34" charset="0"/>
              </a:rPr>
              <a:t>suitability</a:t>
            </a:r>
            <a:r>
              <a:rPr lang="en-IE" altLang="en-US" b="0" i="1" dirty="0">
                <a:solidFill>
                  <a:schemeClr val="tx1"/>
                </a:solidFill>
                <a:latin typeface="Calibri" panose="020F0502020204030204" pitchFamily="34" charset="0"/>
              </a:rPr>
              <a:t> of the </a:t>
            </a:r>
            <a:r>
              <a:rPr lang="en-IE" altLang="en-US" b="1" i="1" dirty="0">
                <a:solidFill>
                  <a:schemeClr val="tx1"/>
                </a:solidFill>
                <a:latin typeface="Calibri" panose="020F0502020204030204" pitchFamily="34" charset="0"/>
              </a:rPr>
              <a:t>site</a:t>
            </a:r>
            <a:r>
              <a:rPr lang="en-IE" altLang="en-US" b="0" i="1" dirty="0">
                <a:solidFill>
                  <a:schemeClr val="tx1"/>
                </a:solidFill>
                <a:latin typeface="Calibri" panose="020F0502020204030204" pitchFamily="34" charset="0"/>
              </a:rPr>
              <a:t> in principle and the </a:t>
            </a:r>
            <a:r>
              <a:rPr lang="en-IE" altLang="en-US" b="1" i="1" dirty="0">
                <a:solidFill>
                  <a:schemeClr val="tx1"/>
                </a:solidFill>
                <a:latin typeface="Calibri" panose="020F0502020204030204" pitchFamily="34" charset="0"/>
              </a:rPr>
              <a:t>ability</a:t>
            </a:r>
            <a:r>
              <a:rPr lang="en-IE" altLang="en-US" b="0" i="1" dirty="0">
                <a:solidFill>
                  <a:schemeClr val="tx1"/>
                </a:solidFill>
                <a:latin typeface="Calibri" panose="020F0502020204030204" pitchFamily="34" charset="0"/>
              </a:rPr>
              <a:t> of the receiving environment to </a:t>
            </a:r>
            <a:r>
              <a:rPr lang="en-IE" altLang="en-US" b="1" i="1" dirty="0">
                <a:solidFill>
                  <a:schemeClr val="tx1"/>
                </a:solidFill>
                <a:latin typeface="Calibri" panose="020F0502020204030204" pitchFamily="34" charset="0"/>
              </a:rPr>
              <a:t>absorb</a:t>
            </a:r>
            <a:r>
              <a:rPr lang="en-IE" altLang="en-US" b="0" i="1" dirty="0">
                <a:solidFill>
                  <a:schemeClr val="tx1"/>
                </a:solidFill>
                <a:latin typeface="Calibri" panose="020F0502020204030204" pitchFamily="34" charset="0"/>
              </a:rPr>
              <a:t> the </a:t>
            </a:r>
            <a:r>
              <a:rPr lang="en-IE" altLang="en-US" b="1" i="1" dirty="0">
                <a:solidFill>
                  <a:schemeClr val="tx1"/>
                </a:solidFill>
                <a:latin typeface="Calibri" panose="020F0502020204030204" pitchFamily="34" charset="0"/>
              </a:rPr>
              <a:t>facility</a:t>
            </a:r>
            <a:r>
              <a:rPr lang="en-IE" altLang="en-US" b="0" i="1" dirty="0">
                <a:solidFill>
                  <a:schemeClr val="tx1"/>
                </a:solidFill>
                <a:latin typeface="Calibri" panose="020F0502020204030204" pitchFamily="34" charset="0"/>
              </a:rPr>
              <a:t>, the impact of which has emerged since the development of the model of care are </a:t>
            </a:r>
            <a:r>
              <a:rPr lang="en-IE" altLang="en-US" b="1" i="1" dirty="0">
                <a:solidFill>
                  <a:schemeClr val="tx1"/>
                </a:solidFill>
                <a:latin typeface="Calibri" panose="020F0502020204030204" pitchFamily="34" charset="0"/>
              </a:rPr>
              <a:t>two very different considerations </a:t>
            </a:r>
            <a:r>
              <a:rPr lang="en-IE" altLang="en-US" b="0" i="1" dirty="0">
                <a:solidFill>
                  <a:schemeClr val="tx1"/>
                </a:solidFill>
                <a:latin typeface="Calibri" panose="020F0502020204030204" pitchFamily="34" charset="0"/>
              </a:rPr>
              <a:t>and this in my opinion is the crux of the issue.” </a:t>
            </a:r>
          </a:p>
        </p:txBody>
      </p:sp>
    </p:spTree>
    <p:extLst>
      <p:ext uri="{BB962C8B-B14F-4D97-AF65-F5344CB8AC3E}">
        <p14:creationId xmlns:p14="http://schemas.microsoft.com/office/powerpoint/2010/main" val="398013765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95D2A8-FA28-9FA8-6C83-FA7FEE89C648}"/>
              </a:ext>
            </a:extLst>
          </p:cNvPr>
          <p:cNvSpPr>
            <a:spLocks noGrp="1"/>
          </p:cNvSpPr>
          <p:nvPr>
            <p:ph type="title"/>
          </p:nvPr>
        </p:nvSpPr>
        <p:spPr>
          <a:xfrm>
            <a:off x="230819" y="336781"/>
            <a:ext cx="8913181" cy="1143000"/>
          </a:xfrm>
        </p:spPr>
        <p:txBody>
          <a:bodyPr/>
          <a:lstStyle/>
          <a:p>
            <a:r>
              <a:rPr lang="en-GB" dirty="0"/>
              <a:t>Three-part format to our Oral Hearing Presentation</a:t>
            </a:r>
          </a:p>
        </p:txBody>
      </p:sp>
      <p:sp>
        <p:nvSpPr>
          <p:cNvPr id="4" name="TextBox 3">
            <a:extLst>
              <a:ext uri="{FF2B5EF4-FFF2-40B4-BE49-F238E27FC236}">
                <a16:creationId xmlns:a16="http://schemas.microsoft.com/office/drawing/2014/main" id="{F8893DA7-59EF-43D9-77E8-9EA803DAA4B1}"/>
              </a:ext>
            </a:extLst>
          </p:cNvPr>
          <p:cNvSpPr txBox="1"/>
          <p:nvPr/>
        </p:nvSpPr>
        <p:spPr>
          <a:xfrm>
            <a:off x="439459" y="2204864"/>
            <a:ext cx="8247342" cy="3262432"/>
          </a:xfrm>
          <a:prstGeom prst="rect">
            <a:avLst/>
          </a:prstGeom>
          <a:noFill/>
        </p:spPr>
        <p:txBody>
          <a:bodyPr wrap="square">
            <a:spAutoFit/>
          </a:bodyPr>
          <a:lstStyle/>
          <a:p>
            <a:pPr marL="457200" indent="-457200">
              <a:buAutoNum type="arabicPeriod"/>
            </a:pPr>
            <a:r>
              <a:rPr lang="en-IE" sz="2800" dirty="0">
                <a:solidFill>
                  <a:srgbClr val="BBBCBD"/>
                </a:solidFill>
                <a:effectLst/>
                <a:latin typeface="Calibri" panose="020F0502020204030204" pitchFamily="34" charset="0"/>
                <a:ea typeface="Calibri" panose="020F0502020204030204" pitchFamily="34" charset="0"/>
              </a:rPr>
              <a:t>Context</a:t>
            </a:r>
          </a:p>
          <a:p>
            <a:pPr marL="457200" indent="-457200">
              <a:buAutoNum type="arabicPeriod"/>
            </a:pPr>
            <a:endParaRPr lang="en-IE" sz="2800" dirty="0">
              <a:effectLst/>
              <a:latin typeface="Calibri" panose="020F0502020204030204" pitchFamily="34" charset="0"/>
              <a:ea typeface="Calibri" panose="020F0502020204030204" pitchFamily="34" charset="0"/>
            </a:endParaRPr>
          </a:p>
          <a:p>
            <a:pPr marL="457200" indent="-457200" algn="just">
              <a:buAutoNum type="arabicPeriod"/>
            </a:pPr>
            <a:r>
              <a:rPr lang="en-IE" sz="2800" dirty="0">
                <a:solidFill>
                  <a:srgbClr val="800000"/>
                </a:solidFill>
                <a:effectLst/>
                <a:latin typeface="Calibri" panose="020F0502020204030204" pitchFamily="34" charset="0"/>
                <a:ea typeface="Calibri" panose="020F0502020204030204" pitchFamily="34" charset="0"/>
              </a:rPr>
              <a:t>Iarnród Éireann response (May 2023) to October 2023 submissions</a:t>
            </a:r>
          </a:p>
          <a:p>
            <a:pPr marL="457200" indent="-457200" algn="just">
              <a:buAutoNum type="arabicPeriod"/>
            </a:pPr>
            <a:endParaRPr lang="en-IE" dirty="0">
              <a:effectLst/>
              <a:latin typeface="Calibri" panose="020F0502020204030204" pitchFamily="34" charset="0"/>
              <a:ea typeface="Calibri" panose="020F0502020204030204" pitchFamily="34" charset="0"/>
            </a:endParaRPr>
          </a:p>
          <a:p>
            <a:pPr marL="457200" indent="-457200" algn="just">
              <a:buAutoNum type="arabicPeriod"/>
            </a:pPr>
            <a:r>
              <a:rPr lang="en-IE" sz="2800" dirty="0">
                <a:solidFill>
                  <a:srgbClr val="BBBCBD"/>
                </a:solidFill>
                <a:effectLst/>
                <a:latin typeface="Calibri" panose="020F0502020204030204" pitchFamily="34" charset="0"/>
                <a:ea typeface="Calibri" panose="020F0502020204030204" pitchFamily="34" charset="0"/>
              </a:rPr>
              <a:t>Carlos Clarke response to Iarnród Éireann’s response on CCL’s 2 No. submissions</a:t>
            </a:r>
          </a:p>
          <a:p>
            <a:pPr marL="733425">
              <a:spcAft>
                <a:spcPts val="1650"/>
              </a:spcAft>
            </a:pPr>
            <a:endParaRPr lang="en-GB" sz="1800" dirty="0">
              <a:solidFill>
                <a:srgbClr val="000000"/>
              </a:solidFill>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283790618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95D2A8-FA28-9FA8-6C83-FA7FEE89C648}"/>
              </a:ext>
            </a:extLst>
          </p:cNvPr>
          <p:cNvSpPr>
            <a:spLocks noGrp="1"/>
          </p:cNvSpPr>
          <p:nvPr>
            <p:ph type="title"/>
          </p:nvPr>
        </p:nvSpPr>
        <p:spPr>
          <a:xfrm>
            <a:off x="230819" y="336781"/>
            <a:ext cx="8913181" cy="1143000"/>
          </a:xfrm>
        </p:spPr>
        <p:txBody>
          <a:bodyPr/>
          <a:lstStyle/>
          <a:p>
            <a:r>
              <a:rPr lang="en-GB" dirty="0"/>
              <a:t>Three-part format to our Oral Hearing Presentation</a:t>
            </a:r>
          </a:p>
        </p:txBody>
      </p:sp>
      <p:sp>
        <p:nvSpPr>
          <p:cNvPr id="4" name="TextBox 3">
            <a:extLst>
              <a:ext uri="{FF2B5EF4-FFF2-40B4-BE49-F238E27FC236}">
                <a16:creationId xmlns:a16="http://schemas.microsoft.com/office/drawing/2014/main" id="{F8893DA7-59EF-43D9-77E8-9EA803DAA4B1}"/>
              </a:ext>
            </a:extLst>
          </p:cNvPr>
          <p:cNvSpPr txBox="1"/>
          <p:nvPr/>
        </p:nvSpPr>
        <p:spPr>
          <a:xfrm>
            <a:off x="439459" y="2204864"/>
            <a:ext cx="8247342" cy="3262432"/>
          </a:xfrm>
          <a:prstGeom prst="rect">
            <a:avLst/>
          </a:prstGeom>
          <a:noFill/>
        </p:spPr>
        <p:txBody>
          <a:bodyPr wrap="square">
            <a:spAutoFit/>
          </a:bodyPr>
          <a:lstStyle/>
          <a:p>
            <a:pPr marL="457200" indent="-457200">
              <a:buAutoNum type="arabicPeriod"/>
            </a:pPr>
            <a:r>
              <a:rPr lang="en-IE" sz="2800" dirty="0">
                <a:solidFill>
                  <a:srgbClr val="BBBCBD"/>
                </a:solidFill>
                <a:effectLst/>
                <a:latin typeface="Calibri" panose="020F0502020204030204" pitchFamily="34" charset="0"/>
                <a:ea typeface="Calibri" panose="020F0502020204030204" pitchFamily="34" charset="0"/>
              </a:rPr>
              <a:t>Context</a:t>
            </a:r>
          </a:p>
          <a:p>
            <a:pPr marL="457200" indent="-457200">
              <a:buAutoNum type="arabicPeriod"/>
            </a:pPr>
            <a:endParaRPr lang="en-IE" sz="2800" dirty="0">
              <a:effectLst/>
              <a:latin typeface="Calibri" panose="020F0502020204030204" pitchFamily="34" charset="0"/>
              <a:ea typeface="Calibri" panose="020F0502020204030204" pitchFamily="34" charset="0"/>
            </a:endParaRPr>
          </a:p>
          <a:p>
            <a:pPr marL="457200" indent="-457200" algn="just">
              <a:buAutoNum type="arabicPeriod"/>
            </a:pPr>
            <a:r>
              <a:rPr lang="en-IE" sz="2800" dirty="0">
                <a:solidFill>
                  <a:srgbClr val="800000"/>
                </a:solidFill>
                <a:effectLst/>
                <a:latin typeface="Calibri" panose="020F0502020204030204" pitchFamily="34" charset="0"/>
                <a:ea typeface="Calibri" panose="020F0502020204030204" pitchFamily="34" charset="0"/>
              </a:rPr>
              <a:t>Iarnród Éireann response (May 2023) to October 2023 submissions</a:t>
            </a:r>
          </a:p>
          <a:p>
            <a:pPr marL="457200" indent="-457200">
              <a:buAutoNum type="arabicPeriod"/>
            </a:pPr>
            <a:endParaRPr lang="en-IE" dirty="0">
              <a:effectLst/>
              <a:latin typeface="Calibri" panose="020F0502020204030204" pitchFamily="34" charset="0"/>
              <a:ea typeface="Calibri" panose="020F0502020204030204" pitchFamily="34" charset="0"/>
            </a:endParaRPr>
          </a:p>
          <a:p>
            <a:pPr marL="457200" indent="-457200" algn="just">
              <a:buAutoNum type="arabicPeriod"/>
            </a:pPr>
            <a:r>
              <a:rPr lang="en-IE" sz="2800" dirty="0">
                <a:solidFill>
                  <a:srgbClr val="BBBCBD"/>
                </a:solidFill>
                <a:effectLst/>
                <a:latin typeface="Calibri" panose="020F0502020204030204" pitchFamily="34" charset="0"/>
                <a:ea typeface="Calibri" panose="020F0502020204030204" pitchFamily="34" charset="0"/>
              </a:rPr>
              <a:t>Carlos Clarke response to Iarnród Éireann’s response on CCL’s 2 No. submissions</a:t>
            </a:r>
          </a:p>
          <a:p>
            <a:pPr marL="733425">
              <a:spcAft>
                <a:spcPts val="1650"/>
              </a:spcAft>
            </a:pPr>
            <a:endParaRPr lang="en-GB" sz="1800" dirty="0">
              <a:solidFill>
                <a:srgbClr val="000000"/>
              </a:solidFill>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331734550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395536" y="390617"/>
            <a:ext cx="8496944" cy="1143000"/>
          </a:xfrm>
        </p:spPr>
        <p:txBody>
          <a:bodyPr/>
          <a:lstStyle/>
          <a:p>
            <a:r>
              <a:rPr lang="en-GB" dirty="0"/>
              <a:t>Maxpro submission – IR identifies 12 No. points</a:t>
            </a:r>
          </a:p>
        </p:txBody>
      </p:sp>
      <p:sp>
        <p:nvSpPr>
          <p:cNvPr id="2" name="TextBox 1">
            <a:extLst>
              <a:ext uri="{FF2B5EF4-FFF2-40B4-BE49-F238E27FC236}">
                <a16:creationId xmlns:a16="http://schemas.microsoft.com/office/drawing/2014/main" id="{4D72C6A3-FFBE-9E72-592A-CF4F02F56E1D}"/>
              </a:ext>
            </a:extLst>
          </p:cNvPr>
          <p:cNvSpPr txBox="1"/>
          <p:nvPr/>
        </p:nvSpPr>
        <p:spPr>
          <a:xfrm>
            <a:off x="467545" y="2132856"/>
            <a:ext cx="8352927" cy="800219"/>
          </a:xfrm>
          <a:prstGeom prst="rect">
            <a:avLst/>
          </a:prstGeom>
          <a:noFill/>
        </p:spPr>
        <p:txBody>
          <a:bodyPr wrap="square">
            <a:spAutoFit/>
          </a:bodyPr>
          <a:lstStyle/>
          <a:p>
            <a:pPr marL="457200" indent="-457200">
              <a:buAutoNum type="arabicPeriod"/>
            </a:pPr>
            <a:endParaRPr lang="en-IE" sz="2800" dirty="0">
              <a:solidFill>
                <a:srgbClr val="000000"/>
              </a:solidFill>
              <a:effectLst/>
              <a:latin typeface="Calibri" panose="020F0502020204030204" pitchFamily="34" charset="0"/>
              <a:ea typeface="Calibri" panose="020F0502020204030204" pitchFamily="34" charset="0"/>
            </a:endParaRPr>
          </a:p>
          <a:p>
            <a:pPr marL="733425">
              <a:spcAft>
                <a:spcPts val="1650"/>
              </a:spcAft>
            </a:pPr>
            <a:endParaRPr lang="en-GB" sz="1800" dirty="0">
              <a:solidFill>
                <a:srgbClr val="000000"/>
              </a:solidFill>
              <a:effectLst/>
              <a:latin typeface="Calibri" panose="020F0502020204030204" pitchFamily="34" charset="0"/>
              <a:ea typeface="Calibri" panose="020F0502020204030204" pitchFamily="34" charset="0"/>
            </a:endParaRPr>
          </a:p>
        </p:txBody>
      </p:sp>
      <p:sp>
        <p:nvSpPr>
          <p:cNvPr id="3" name="TextBox 2">
            <a:extLst>
              <a:ext uri="{FF2B5EF4-FFF2-40B4-BE49-F238E27FC236}">
                <a16:creationId xmlns:a16="http://schemas.microsoft.com/office/drawing/2014/main" id="{808D4616-6BE3-2497-5743-BC6AC95463A6}"/>
              </a:ext>
            </a:extLst>
          </p:cNvPr>
          <p:cNvSpPr txBox="1"/>
          <p:nvPr/>
        </p:nvSpPr>
        <p:spPr>
          <a:xfrm>
            <a:off x="395537" y="1266056"/>
            <a:ext cx="8496943" cy="4172937"/>
          </a:xfrm>
          <a:prstGeom prst="rect">
            <a:avLst/>
          </a:prstGeom>
          <a:noFill/>
        </p:spPr>
        <p:txBody>
          <a:bodyPr wrap="square">
            <a:spAutoFit/>
          </a:bodyPr>
          <a:lstStyle/>
          <a:p>
            <a:r>
              <a:rPr lang="en-IE" sz="1600" dirty="0">
                <a:solidFill>
                  <a:srgbClr val="000000"/>
                </a:solidFill>
                <a:effectLst/>
                <a:latin typeface="Calibri" panose="020F0502020204030204" pitchFamily="34" charset="0"/>
                <a:ea typeface="Calibri" panose="020F0502020204030204" pitchFamily="34" charset="0"/>
              </a:rPr>
              <a:t> </a:t>
            </a:r>
            <a:endParaRPr lang="en-GB" dirty="0">
              <a:solidFill>
                <a:srgbClr val="000000"/>
              </a:solidFill>
              <a:effectLst/>
              <a:latin typeface="Calibri" panose="020F0502020204030204" pitchFamily="34" charset="0"/>
              <a:ea typeface="Calibri" panose="020F0502020204030204" pitchFamily="34" charset="0"/>
            </a:endParaRPr>
          </a:p>
          <a:p>
            <a:pPr indent="-457200">
              <a:spcAft>
                <a:spcPts val="1650"/>
              </a:spcAft>
              <a:buAutoNum type="arabicPeriod"/>
            </a:pPr>
            <a:r>
              <a:rPr lang="en-IE" sz="1800" dirty="0">
                <a:solidFill>
                  <a:srgbClr val="000000"/>
                </a:solidFill>
                <a:effectLst/>
                <a:latin typeface="Calibri" panose="020F0502020204030204" pitchFamily="34" charset="0"/>
                <a:ea typeface="Calibri" panose="020F0502020204030204" pitchFamily="34" charset="0"/>
              </a:rPr>
              <a:t>Selection procedure:			    Flawed</a:t>
            </a:r>
          </a:p>
          <a:p>
            <a:pPr indent="-457200">
              <a:spcAft>
                <a:spcPts val="1650"/>
              </a:spcAft>
              <a:buAutoNum type="arabicPeriod"/>
            </a:pPr>
            <a:r>
              <a:rPr lang="en-IE" sz="1800" dirty="0">
                <a:solidFill>
                  <a:srgbClr val="000000"/>
                </a:solidFill>
                <a:latin typeface="Calibri" panose="020F0502020204030204" pitchFamily="34" charset="0"/>
                <a:ea typeface="Calibri" panose="020F0502020204030204" pitchFamily="34" charset="0"/>
              </a:rPr>
              <a:t>Hazelhatch = Maynooth West: 		    Development costs not evaluated</a:t>
            </a:r>
          </a:p>
          <a:p>
            <a:pPr indent="-457200">
              <a:spcAft>
                <a:spcPts val="1650"/>
              </a:spcAft>
              <a:buAutoNum type="arabicPeriod"/>
            </a:pPr>
            <a:r>
              <a:rPr lang="en-IE" sz="1800" dirty="0">
                <a:solidFill>
                  <a:srgbClr val="000000"/>
                </a:solidFill>
                <a:effectLst/>
                <a:latin typeface="Calibri" panose="020F0502020204030204" pitchFamily="34" charset="0"/>
                <a:ea typeface="Calibri" panose="020F0502020204030204" pitchFamily="34" charset="0"/>
              </a:rPr>
              <a:t>Environmental and hydraulic problems</a:t>
            </a:r>
            <a:r>
              <a:rPr lang="en-IE" sz="1800" dirty="0">
                <a:solidFill>
                  <a:srgbClr val="000000"/>
                </a:solidFill>
                <a:latin typeface="Calibri" panose="020F0502020204030204" pitchFamily="34" charset="0"/>
                <a:ea typeface="Calibri" panose="020F0502020204030204" pitchFamily="34" charset="0"/>
              </a:rPr>
              <a:t>:	    Access and Layout</a:t>
            </a:r>
          </a:p>
          <a:p>
            <a:pPr indent="-457200">
              <a:spcAft>
                <a:spcPts val="1650"/>
              </a:spcAft>
              <a:buAutoNum type="arabicPeriod"/>
            </a:pPr>
            <a:r>
              <a:rPr lang="en-IE" sz="1800" dirty="0">
                <a:solidFill>
                  <a:srgbClr val="000000"/>
                </a:solidFill>
                <a:effectLst/>
                <a:latin typeface="Calibri" panose="020F0502020204030204" pitchFamily="34" charset="0"/>
                <a:ea typeface="Calibri" panose="020F0502020204030204" pitchFamily="34" charset="0"/>
              </a:rPr>
              <a:t>Greenway and M4:			    Propensity for flooding</a:t>
            </a:r>
          </a:p>
          <a:p>
            <a:pPr indent="-457200">
              <a:spcAft>
                <a:spcPts val="1650"/>
              </a:spcAft>
              <a:buAutoNum type="arabicPeriod"/>
            </a:pPr>
            <a:r>
              <a:rPr lang="en-IE" sz="1800" dirty="0">
                <a:solidFill>
                  <a:srgbClr val="000000"/>
                </a:solidFill>
                <a:latin typeface="Calibri" panose="020F0502020204030204" pitchFamily="34" charset="0"/>
                <a:ea typeface="Calibri" panose="020F0502020204030204" pitchFamily="34" charset="0"/>
              </a:rPr>
              <a:t>Design detail:			    	    Incomplete</a:t>
            </a:r>
          </a:p>
          <a:p>
            <a:pPr indent="-457200">
              <a:spcAft>
                <a:spcPts val="1650"/>
              </a:spcAft>
              <a:buAutoNum type="arabicPeriod"/>
            </a:pPr>
            <a:r>
              <a:rPr lang="en-IE" sz="1800" dirty="0">
                <a:solidFill>
                  <a:srgbClr val="000000"/>
                </a:solidFill>
                <a:effectLst/>
                <a:latin typeface="Calibri" panose="020F0502020204030204" pitchFamily="34" charset="0"/>
                <a:ea typeface="Calibri" panose="020F0502020204030204" pitchFamily="34" charset="0"/>
              </a:rPr>
              <a:t>Depot e</a:t>
            </a:r>
            <a:r>
              <a:rPr lang="en-IE" sz="1800" dirty="0">
                <a:solidFill>
                  <a:srgbClr val="000000"/>
                </a:solidFill>
                <a:latin typeface="Calibri" panose="020F0502020204030204" pitchFamily="34" charset="0"/>
                <a:ea typeface="Calibri" panose="020F0502020204030204" pitchFamily="34" charset="0"/>
              </a:rPr>
              <a:t>levations and longitudinal sections:	    Missing</a:t>
            </a:r>
          </a:p>
          <a:p>
            <a:pPr>
              <a:spcAft>
                <a:spcPts val="1650"/>
              </a:spcAft>
            </a:pPr>
            <a:r>
              <a:rPr lang="en-IE" sz="1800" dirty="0">
                <a:solidFill>
                  <a:srgbClr val="000000"/>
                </a:solidFill>
                <a:effectLst/>
                <a:latin typeface="Calibri" panose="020F0502020204030204" pitchFamily="34" charset="0"/>
                <a:ea typeface="Calibri" panose="020F0502020204030204" pitchFamily="34" charset="0"/>
              </a:rPr>
              <a:t>		</a:t>
            </a:r>
            <a:endParaRPr lang="en-GB" sz="1800" dirty="0">
              <a:solidFill>
                <a:srgbClr val="000000"/>
              </a:solidFill>
              <a:effectLst/>
              <a:latin typeface="Calibri" panose="020F0502020204030204" pitchFamily="34" charset="0"/>
              <a:ea typeface="Calibri" panose="020F0502020204030204" pitchFamily="34" charset="0"/>
            </a:endParaRPr>
          </a:p>
          <a:p>
            <a:pPr marL="733425">
              <a:spcAft>
                <a:spcPts val="1650"/>
              </a:spcAft>
            </a:pPr>
            <a:endParaRPr lang="en-GB" sz="2400" dirty="0">
              <a:solidFill>
                <a:srgbClr val="000000"/>
              </a:solidFill>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105732145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395536" y="390617"/>
            <a:ext cx="8496944" cy="1143000"/>
          </a:xfrm>
        </p:spPr>
        <p:txBody>
          <a:bodyPr/>
          <a:lstStyle/>
          <a:p>
            <a:r>
              <a:rPr lang="en-GB" dirty="0"/>
              <a:t>Synopsis of Maxpro submission (12 No. points)</a:t>
            </a:r>
          </a:p>
        </p:txBody>
      </p:sp>
      <p:sp>
        <p:nvSpPr>
          <p:cNvPr id="2" name="TextBox 1">
            <a:extLst>
              <a:ext uri="{FF2B5EF4-FFF2-40B4-BE49-F238E27FC236}">
                <a16:creationId xmlns:a16="http://schemas.microsoft.com/office/drawing/2014/main" id="{4D72C6A3-FFBE-9E72-592A-CF4F02F56E1D}"/>
              </a:ext>
            </a:extLst>
          </p:cNvPr>
          <p:cNvSpPr txBox="1"/>
          <p:nvPr/>
        </p:nvSpPr>
        <p:spPr>
          <a:xfrm>
            <a:off x="467545" y="2132856"/>
            <a:ext cx="8352927" cy="800219"/>
          </a:xfrm>
          <a:prstGeom prst="rect">
            <a:avLst/>
          </a:prstGeom>
          <a:noFill/>
        </p:spPr>
        <p:txBody>
          <a:bodyPr wrap="square">
            <a:spAutoFit/>
          </a:bodyPr>
          <a:lstStyle/>
          <a:p>
            <a:pPr marL="457200" indent="-457200">
              <a:buAutoNum type="arabicPeriod"/>
            </a:pPr>
            <a:endParaRPr lang="en-IE" sz="2800" dirty="0">
              <a:solidFill>
                <a:srgbClr val="000000"/>
              </a:solidFill>
              <a:effectLst/>
              <a:latin typeface="Calibri" panose="020F0502020204030204" pitchFamily="34" charset="0"/>
              <a:ea typeface="Calibri" panose="020F0502020204030204" pitchFamily="34" charset="0"/>
            </a:endParaRPr>
          </a:p>
          <a:p>
            <a:pPr marL="733425">
              <a:spcAft>
                <a:spcPts val="1650"/>
              </a:spcAft>
            </a:pPr>
            <a:endParaRPr lang="en-GB" sz="1800" dirty="0">
              <a:solidFill>
                <a:srgbClr val="000000"/>
              </a:solidFill>
              <a:effectLst/>
              <a:latin typeface="Calibri" panose="020F0502020204030204" pitchFamily="34" charset="0"/>
              <a:ea typeface="Calibri" panose="020F0502020204030204" pitchFamily="34" charset="0"/>
            </a:endParaRPr>
          </a:p>
        </p:txBody>
      </p:sp>
      <p:sp>
        <p:nvSpPr>
          <p:cNvPr id="4" name="TextBox 3">
            <a:extLst>
              <a:ext uri="{FF2B5EF4-FFF2-40B4-BE49-F238E27FC236}">
                <a16:creationId xmlns:a16="http://schemas.microsoft.com/office/drawing/2014/main" id="{344FEE82-59DF-9835-2A1D-40355557FC65}"/>
              </a:ext>
            </a:extLst>
          </p:cNvPr>
          <p:cNvSpPr txBox="1"/>
          <p:nvPr/>
        </p:nvSpPr>
        <p:spPr>
          <a:xfrm>
            <a:off x="395537" y="1115136"/>
            <a:ext cx="8496943" cy="5006499"/>
          </a:xfrm>
          <a:prstGeom prst="rect">
            <a:avLst/>
          </a:prstGeom>
          <a:noFill/>
        </p:spPr>
        <p:txBody>
          <a:bodyPr wrap="square">
            <a:spAutoFit/>
          </a:bodyPr>
          <a:lstStyle/>
          <a:p>
            <a:r>
              <a:rPr lang="en-IE" sz="1600" dirty="0">
                <a:solidFill>
                  <a:srgbClr val="000000"/>
                </a:solidFill>
                <a:effectLst/>
                <a:latin typeface="Calibri" panose="020F0502020204030204" pitchFamily="34" charset="0"/>
                <a:ea typeface="Calibri" panose="020F0502020204030204" pitchFamily="34" charset="0"/>
              </a:rPr>
              <a:t> </a:t>
            </a:r>
            <a:endParaRPr lang="en-GB" dirty="0">
              <a:solidFill>
                <a:srgbClr val="000000"/>
              </a:solidFill>
              <a:effectLst/>
              <a:latin typeface="Calibri" panose="020F0502020204030204" pitchFamily="34" charset="0"/>
              <a:ea typeface="Calibri" panose="020F0502020204030204" pitchFamily="34" charset="0"/>
            </a:endParaRPr>
          </a:p>
          <a:p>
            <a:pPr>
              <a:spcAft>
                <a:spcPts val="1650"/>
              </a:spcAft>
            </a:pPr>
            <a:r>
              <a:rPr lang="en-IE" sz="1800" dirty="0">
                <a:solidFill>
                  <a:srgbClr val="000000"/>
                </a:solidFill>
                <a:effectLst/>
                <a:latin typeface="Calibri" panose="020F0502020204030204" pitchFamily="34" charset="0"/>
                <a:ea typeface="Calibri" panose="020F0502020204030204" pitchFamily="34" charset="0"/>
              </a:rPr>
              <a:t>7.     Depot stormwater drainage</a:t>
            </a:r>
            <a:r>
              <a:rPr lang="en-IE" sz="1800" dirty="0">
                <a:solidFill>
                  <a:srgbClr val="000000"/>
                </a:solidFill>
                <a:latin typeface="Calibri" panose="020F0502020204030204" pitchFamily="34" charset="0"/>
                <a:ea typeface="Calibri" panose="020F0502020204030204" pitchFamily="34" charset="0"/>
              </a:rPr>
              <a:t>, treatment:	    Missing</a:t>
            </a:r>
          </a:p>
          <a:p>
            <a:pPr>
              <a:spcAft>
                <a:spcPts val="1650"/>
              </a:spcAft>
            </a:pPr>
            <a:r>
              <a:rPr lang="en-IE" sz="1800" dirty="0">
                <a:solidFill>
                  <a:srgbClr val="000000"/>
                </a:solidFill>
                <a:effectLst/>
                <a:latin typeface="Calibri" panose="020F0502020204030204" pitchFamily="34" charset="0"/>
                <a:ea typeface="Calibri" panose="020F0502020204030204" pitchFamily="34" charset="0"/>
              </a:rPr>
              <a:t>8.     Su</a:t>
            </a:r>
            <a:r>
              <a:rPr lang="en-IE" sz="1800" dirty="0">
                <a:solidFill>
                  <a:srgbClr val="000000"/>
                </a:solidFill>
                <a:latin typeface="Calibri" panose="020F0502020204030204" pitchFamily="34" charset="0"/>
                <a:ea typeface="Calibri" panose="020F0502020204030204" pitchFamily="34" charset="0"/>
              </a:rPr>
              <a:t>Ds Design details:			    Omission (numerous)</a:t>
            </a:r>
          </a:p>
          <a:p>
            <a:pPr>
              <a:spcAft>
                <a:spcPts val="1650"/>
              </a:spcAft>
            </a:pPr>
            <a:r>
              <a:rPr lang="en-IE" sz="1800" dirty="0">
                <a:solidFill>
                  <a:srgbClr val="000000"/>
                </a:solidFill>
                <a:effectLst/>
                <a:latin typeface="Calibri" panose="020F0502020204030204" pitchFamily="34" charset="0"/>
                <a:ea typeface="Calibri" panose="020F0502020204030204" pitchFamily="34" charset="0"/>
              </a:rPr>
              <a:t>9.     Direct access to site from M4: 		    No details </a:t>
            </a:r>
          </a:p>
          <a:p>
            <a:pPr marL="342900" indent="-342900">
              <a:spcAft>
                <a:spcPts val="1650"/>
              </a:spcAft>
              <a:buFontTx/>
              <a:buAutoNum type="arabicPeriod" startAt="10"/>
            </a:pPr>
            <a:r>
              <a:rPr lang="en-IE" sz="1800" dirty="0">
                <a:solidFill>
                  <a:srgbClr val="000000"/>
                </a:solidFill>
                <a:latin typeface="Calibri" panose="020F0502020204030204" pitchFamily="34" charset="0"/>
                <a:ea typeface="Calibri" panose="020F0502020204030204" pitchFamily="34" charset="0"/>
              </a:rPr>
              <a:t>  Royal Canal site drainage:		    </a:t>
            </a:r>
            <a:r>
              <a:rPr lang="en-IE" sz="1800" dirty="0">
                <a:solidFill>
                  <a:srgbClr val="000000"/>
                </a:solidFill>
                <a:effectLst/>
                <a:latin typeface="Calibri" panose="020F0502020204030204" pitchFamily="34" charset="0"/>
                <a:ea typeface="Calibri" panose="020F0502020204030204" pitchFamily="34" charset="0"/>
              </a:rPr>
              <a:t>No details 	</a:t>
            </a:r>
          </a:p>
          <a:p>
            <a:pPr marL="342900" indent="-342900">
              <a:spcAft>
                <a:spcPts val="1650"/>
              </a:spcAft>
              <a:buAutoNum type="arabicPeriod" startAt="10"/>
            </a:pPr>
            <a:r>
              <a:rPr lang="en-IE" sz="1800" dirty="0">
                <a:solidFill>
                  <a:srgbClr val="000000"/>
                </a:solidFill>
                <a:latin typeface="Calibri" panose="020F0502020204030204" pitchFamily="34" charset="0"/>
                <a:ea typeface="Calibri" panose="020F0502020204030204" pitchFamily="34" charset="0"/>
              </a:rPr>
              <a:t>  Kilcock expansion:			    Not considered </a:t>
            </a:r>
            <a:r>
              <a:rPr lang="en-IE" sz="1800" dirty="0">
                <a:solidFill>
                  <a:srgbClr val="000000"/>
                </a:solidFill>
                <a:effectLst/>
                <a:latin typeface="Calibri" panose="020F0502020204030204" pitchFamily="34" charset="0"/>
                <a:ea typeface="Calibri" panose="020F0502020204030204" pitchFamily="34" charset="0"/>
              </a:rPr>
              <a:t>	</a:t>
            </a:r>
          </a:p>
          <a:p>
            <a:pPr marL="342900" indent="-342900">
              <a:spcAft>
                <a:spcPts val="1650"/>
              </a:spcAft>
              <a:buAutoNum type="arabicPeriod" startAt="10"/>
            </a:pPr>
            <a:r>
              <a:rPr lang="en-IE" sz="1800" dirty="0">
                <a:solidFill>
                  <a:srgbClr val="000000"/>
                </a:solidFill>
                <a:latin typeface="Calibri" panose="020F0502020204030204" pitchFamily="34" charset="0"/>
                <a:ea typeface="Calibri" panose="020F0502020204030204" pitchFamily="34" charset="0"/>
              </a:rPr>
              <a:t>  Existing M and K sections:		    Congested</a:t>
            </a:r>
          </a:p>
          <a:p>
            <a:pPr marL="342900" indent="-342900">
              <a:spcAft>
                <a:spcPts val="1650"/>
              </a:spcAft>
              <a:buAutoNum type="arabicPeriod" startAt="10"/>
            </a:pPr>
            <a:endParaRPr lang="en-IE" sz="1800" dirty="0">
              <a:solidFill>
                <a:srgbClr val="000000"/>
              </a:solidFill>
              <a:effectLst/>
              <a:latin typeface="Calibri" panose="020F0502020204030204" pitchFamily="34" charset="0"/>
              <a:ea typeface="Calibri" panose="020F0502020204030204" pitchFamily="34" charset="0"/>
            </a:endParaRPr>
          </a:p>
          <a:p>
            <a:pPr>
              <a:spcAft>
                <a:spcPts val="1650"/>
              </a:spcAft>
            </a:pPr>
            <a:r>
              <a:rPr lang="en-IE" sz="1800" b="1" dirty="0">
                <a:solidFill>
                  <a:srgbClr val="C00000"/>
                </a:solidFill>
                <a:latin typeface="Calibri" panose="020F0502020204030204" pitchFamily="34" charset="0"/>
                <a:ea typeface="Calibri" panose="020F0502020204030204" pitchFamily="34" charset="0"/>
              </a:rPr>
              <a:t>“</a:t>
            </a:r>
            <a:r>
              <a:rPr lang="en-IE" sz="1800" b="1" i="1" dirty="0">
                <a:solidFill>
                  <a:srgbClr val="C00000"/>
                </a:solidFill>
                <a:latin typeface="Calibri" panose="020F0502020204030204" pitchFamily="34" charset="0"/>
                <a:ea typeface="Calibri" panose="020F0502020204030204" pitchFamily="34" charset="0"/>
              </a:rPr>
              <a:t> … incomplete </a:t>
            </a:r>
            <a:r>
              <a:rPr lang="en-IE" sz="1800" b="1" dirty="0">
                <a:solidFill>
                  <a:srgbClr val="C00000"/>
                </a:solidFill>
                <a:latin typeface="Calibri" panose="020F0502020204030204" pitchFamily="34" charset="0"/>
                <a:ea typeface="Calibri" panose="020F0502020204030204" pitchFamily="34" charset="0"/>
              </a:rPr>
              <a:t>…[lack of] </a:t>
            </a:r>
            <a:r>
              <a:rPr lang="en-IE" sz="1800" b="1" i="1" dirty="0">
                <a:solidFill>
                  <a:srgbClr val="C00000"/>
                </a:solidFill>
                <a:latin typeface="Calibri" panose="020F0502020204030204" pitchFamily="34" charset="0"/>
                <a:ea typeface="Calibri" panose="020F0502020204030204" pitchFamily="34" charset="0"/>
              </a:rPr>
              <a:t>sufficient information supplied … to allow an informed decision to be made</a:t>
            </a:r>
            <a:r>
              <a:rPr lang="en-IE" sz="1800" b="1" dirty="0">
                <a:solidFill>
                  <a:srgbClr val="C00000"/>
                </a:solidFill>
                <a:latin typeface="Calibri" panose="020F0502020204030204" pitchFamily="34" charset="0"/>
                <a:ea typeface="Calibri" panose="020F0502020204030204" pitchFamily="34" charset="0"/>
              </a:rPr>
              <a:t>.”</a:t>
            </a:r>
            <a:endParaRPr lang="en-GB" sz="1800" b="1" dirty="0">
              <a:solidFill>
                <a:srgbClr val="C00000"/>
              </a:solidFill>
              <a:effectLst/>
              <a:latin typeface="Calibri" panose="020F0502020204030204" pitchFamily="34" charset="0"/>
              <a:ea typeface="Calibri" panose="020F0502020204030204" pitchFamily="34" charset="0"/>
            </a:endParaRPr>
          </a:p>
          <a:p>
            <a:pPr marL="733425">
              <a:spcAft>
                <a:spcPts val="1650"/>
              </a:spcAft>
            </a:pPr>
            <a:endParaRPr lang="en-GB" sz="2400" dirty="0">
              <a:solidFill>
                <a:srgbClr val="000000"/>
              </a:solidFill>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40106354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323528" y="0"/>
            <a:ext cx="8496944" cy="1143000"/>
          </a:xfrm>
        </p:spPr>
        <p:txBody>
          <a:bodyPr/>
          <a:lstStyle/>
          <a:p>
            <a:r>
              <a:rPr lang="en-GB" dirty="0"/>
              <a:t>Complementary TPA’s 44 No. line items: </a:t>
            </a:r>
            <a:br>
              <a:rPr lang="en-GB" dirty="0"/>
            </a:br>
            <a:r>
              <a:rPr lang="en-GB" dirty="0"/>
              <a:t>Distillation of key concerns (October 2022)</a:t>
            </a:r>
          </a:p>
        </p:txBody>
      </p:sp>
      <p:sp>
        <p:nvSpPr>
          <p:cNvPr id="2" name="TextBox 1">
            <a:extLst>
              <a:ext uri="{FF2B5EF4-FFF2-40B4-BE49-F238E27FC236}">
                <a16:creationId xmlns:a16="http://schemas.microsoft.com/office/drawing/2014/main" id="{4D72C6A3-FFBE-9E72-592A-CF4F02F56E1D}"/>
              </a:ext>
            </a:extLst>
          </p:cNvPr>
          <p:cNvSpPr txBox="1"/>
          <p:nvPr/>
        </p:nvSpPr>
        <p:spPr>
          <a:xfrm>
            <a:off x="470517" y="1143000"/>
            <a:ext cx="8247355" cy="4819268"/>
          </a:xfrm>
          <a:prstGeom prst="rect">
            <a:avLst/>
          </a:prstGeom>
          <a:noFill/>
        </p:spPr>
        <p:txBody>
          <a:bodyPr wrap="square">
            <a:spAutoFit/>
          </a:bodyPr>
          <a:lstStyle/>
          <a:p>
            <a:pPr marL="36000"/>
            <a:r>
              <a:rPr lang="en-IE" sz="1600" dirty="0">
                <a:solidFill>
                  <a:srgbClr val="000000"/>
                </a:solidFill>
                <a:effectLst/>
                <a:latin typeface="Calibri" panose="020F0502020204030204" pitchFamily="34" charset="0"/>
                <a:ea typeface="Calibri" panose="020F0502020204030204" pitchFamily="34" charset="0"/>
              </a:rPr>
              <a:t> </a:t>
            </a:r>
            <a:endParaRPr lang="en-GB" sz="1600" dirty="0">
              <a:solidFill>
                <a:srgbClr val="000000"/>
              </a:solidFill>
              <a:effectLst/>
              <a:latin typeface="Calibri" panose="020F0502020204030204" pitchFamily="34" charset="0"/>
              <a:ea typeface="Calibri" panose="020F0502020204030204" pitchFamily="34" charset="0"/>
            </a:endParaRPr>
          </a:p>
          <a:p>
            <a:pPr marL="36000">
              <a:spcAft>
                <a:spcPts val="1650"/>
              </a:spcAft>
            </a:pPr>
            <a:r>
              <a:rPr lang="en-IE" sz="2400" dirty="0">
                <a:solidFill>
                  <a:srgbClr val="000000"/>
                </a:solidFill>
                <a:effectLst/>
                <a:latin typeface="Calibri" panose="020F0502020204030204" pitchFamily="34" charset="0"/>
                <a:ea typeface="Calibri" panose="020F0502020204030204" pitchFamily="34" charset="0"/>
              </a:rPr>
              <a:t>1.     EMU Maintenance Deport location	</a:t>
            </a:r>
          </a:p>
          <a:p>
            <a:pPr marL="36000">
              <a:spcAft>
                <a:spcPts val="1650"/>
              </a:spcAft>
            </a:pPr>
            <a:r>
              <a:rPr lang="en-IE" sz="2400" dirty="0">
                <a:solidFill>
                  <a:srgbClr val="000000"/>
                </a:solidFill>
                <a:effectLst/>
                <a:latin typeface="Calibri" panose="020F0502020204030204" pitchFamily="34" charset="0"/>
                <a:ea typeface="Calibri" panose="020F0502020204030204" pitchFamily="34" charset="0"/>
              </a:rPr>
              <a:t>2.     Maynooth West versus Hazelhatch West </a:t>
            </a:r>
          </a:p>
          <a:p>
            <a:pPr marL="36000">
              <a:spcAft>
                <a:spcPts val="1650"/>
              </a:spcAft>
            </a:pPr>
            <a:r>
              <a:rPr lang="en-IE" sz="2400" dirty="0">
                <a:solidFill>
                  <a:srgbClr val="000000"/>
                </a:solidFill>
                <a:effectLst/>
                <a:latin typeface="Calibri" panose="020F0502020204030204" pitchFamily="34" charset="0"/>
                <a:ea typeface="Calibri" panose="020F0502020204030204" pitchFamily="34" charset="0"/>
              </a:rPr>
              <a:t>3.     Proximity to three dwellings</a:t>
            </a:r>
          </a:p>
          <a:p>
            <a:pPr marL="36000" indent="-457200">
              <a:spcAft>
                <a:spcPts val="1650"/>
              </a:spcAft>
              <a:buAutoNum type="arabicPeriod" startAt="4"/>
            </a:pPr>
            <a:r>
              <a:rPr lang="en-IE" sz="2400" dirty="0">
                <a:solidFill>
                  <a:srgbClr val="000000"/>
                </a:solidFill>
                <a:effectLst/>
                <a:latin typeface="Calibri" panose="020F0502020204030204" pitchFamily="34" charset="0"/>
                <a:ea typeface="Calibri" panose="020F0502020204030204" pitchFamily="34" charset="0"/>
              </a:rPr>
              <a:t>  Ease of access – construction versus operation</a:t>
            </a:r>
          </a:p>
          <a:p>
            <a:pPr marL="36000">
              <a:spcAft>
                <a:spcPts val="1650"/>
              </a:spcAft>
            </a:pPr>
            <a:r>
              <a:rPr lang="en-IE" sz="2400" dirty="0">
                <a:solidFill>
                  <a:srgbClr val="000000"/>
                </a:solidFill>
                <a:effectLst/>
                <a:latin typeface="Calibri" panose="020F0502020204030204" pitchFamily="34" charset="0"/>
                <a:ea typeface="Calibri" panose="020F0502020204030204" pitchFamily="34" charset="0"/>
              </a:rPr>
              <a:t>5.     Flood Liability and character of the Royal Canal Greenway</a:t>
            </a:r>
          </a:p>
          <a:p>
            <a:pPr marL="493200" indent="-457200">
              <a:spcAft>
                <a:spcPts val="1650"/>
              </a:spcAft>
              <a:buAutoNum type="arabicPeriod" startAt="6"/>
            </a:pPr>
            <a:r>
              <a:rPr lang="en-IE" sz="2400" dirty="0">
                <a:solidFill>
                  <a:srgbClr val="000000"/>
                </a:solidFill>
                <a:effectLst/>
                <a:latin typeface="Calibri" panose="020F0502020204030204" pitchFamily="34" charset="0"/>
                <a:ea typeface="Calibri" panose="020F0502020204030204" pitchFamily="34" charset="0"/>
              </a:rPr>
              <a:t>  Significance of land take and viability of the residual lands</a:t>
            </a:r>
          </a:p>
          <a:p>
            <a:pPr marL="493200" indent="-457200">
              <a:spcAft>
                <a:spcPts val="1650"/>
              </a:spcAft>
              <a:buAutoNum type="arabicPeriod" startAt="6"/>
            </a:pPr>
            <a:r>
              <a:rPr lang="en-IE" sz="2400" dirty="0">
                <a:solidFill>
                  <a:srgbClr val="000000"/>
                </a:solidFill>
                <a:effectLst/>
                <a:latin typeface="Calibri" panose="020F0502020204030204" pitchFamily="34" charset="0"/>
                <a:ea typeface="Calibri" panose="020F0502020204030204" pitchFamily="34" charset="0"/>
              </a:rPr>
              <a:t>  Habitat/wildlife degradation and the rural greenbelt</a:t>
            </a:r>
          </a:p>
          <a:p>
            <a:pPr marL="493200" indent="-457200">
              <a:spcAft>
                <a:spcPts val="1650"/>
              </a:spcAft>
              <a:buAutoNum type="arabicPeriod" startAt="6"/>
            </a:pPr>
            <a:r>
              <a:rPr lang="en-IE" sz="2400" dirty="0">
                <a:solidFill>
                  <a:srgbClr val="000000"/>
                </a:solidFill>
                <a:latin typeface="Calibri" panose="020F0502020204030204" pitchFamily="34" charset="0"/>
                <a:ea typeface="Calibri" panose="020F0502020204030204" pitchFamily="34" charset="0"/>
              </a:rPr>
              <a:t>  Effect on Jackson’s Bridge – discussion</a:t>
            </a:r>
            <a:endParaRPr lang="en-GB" sz="2400" dirty="0">
              <a:solidFill>
                <a:srgbClr val="000000"/>
              </a:solidFill>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289770246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323528" y="0"/>
            <a:ext cx="8496944" cy="1143000"/>
          </a:xfrm>
        </p:spPr>
        <p:txBody>
          <a:bodyPr/>
          <a:lstStyle/>
          <a:p>
            <a:r>
              <a:rPr lang="en-GB" dirty="0"/>
              <a:t>TPA 44 No. line items: </a:t>
            </a:r>
            <a:br>
              <a:rPr lang="en-GB" dirty="0"/>
            </a:br>
            <a:r>
              <a:rPr lang="en-GB" dirty="0"/>
              <a:t>Distillation of key concerns (October 2022)</a:t>
            </a:r>
          </a:p>
        </p:txBody>
      </p:sp>
      <p:sp>
        <p:nvSpPr>
          <p:cNvPr id="2" name="TextBox 1">
            <a:extLst>
              <a:ext uri="{FF2B5EF4-FFF2-40B4-BE49-F238E27FC236}">
                <a16:creationId xmlns:a16="http://schemas.microsoft.com/office/drawing/2014/main" id="{4D72C6A3-FFBE-9E72-592A-CF4F02F56E1D}"/>
              </a:ext>
            </a:extLst>
          </p:cNvPr>
          <p:cNvSpPr txBox="1"/>
          <p:nvPr/>
        </p:nvSpPr>
        <p:spPr>
          <a:xfrm>
            <a:off x="452760" y="1143000"/>
            <a:ext cx="8122081" cy="4942379"/>
          </a:xfrm>
          <a:prstGeom prst="rect">
            <a:avLst/>
          </a:prstGeom>
          <a:noFill/>
        </p:spPr>
        <p:txBody>
          <a:bodyPr wrap="square">
            <a:spAutoFit/>
          </a:bodyPr>
          <a:lstStyle/>
          <a:p>
            <a:pPr marL="712788" indent="-712788">
              <a:spcAft>
                <a:spcPts val="1650"/>
              </a:spcAft>
              <a:buAutoNum type="arabicPeriod" startAt="9"/>
            </a:pPr>
            <a:r>
              <a:rPr lang="en-IE" sz="2400" dirty="0">
                <a:solidFill>
                  <a:srgbClr val="000000"/>
                </a:solidFill>
                <a:latin typeface="Calibri" panose="020F0502020204030204" pitchFamily="34" charset="0"/>
              </a:rPr>
              <a:t>Effect on Jackson’s Bridge – environmental and historic</a:t>
            </a:r>
          </a:p>
          <a:p>
            <a:pPr marL="712788" indent="-712788">
              <a:spcAft>
                <a:spcPts val="1650"/>
              </a:spcAft>
              <a:buAutoNum type="arabicPeriod" startAt="9"/>
            </a:pPr>
            <a:r>
              <a:rPr lang="en-IE" sz="2400" dirty="0">
                <a:solidFill>
                  <a:srgbClr val="000000"/>
                </a:solidFill>
                <a:latin typeface="Calibri" panose="020F0502020204030204" pitchFamily="34" charset="0"/>
              </a:rPr>
              <a:t>Archaeological analysis – the barrow</a:t>
            </a:r>
          </a:p>
          <a:p>
            <a:pPr marL="712788" indent="-712788">
              <a:spcAft>
                <a:spcPts val="1650"/>
              </a:spcAft>
              <a:buAutoNum type="arabicPeriod" startAt="9"/>
            </a:pPr>
            <a:r>
              <a:rPr lang="en-IE" sz="2400" dirty="0">
                <a:solidFill>
                  <a:srgbClr val="000000"/>
                </a:solidFill>
                <a:latin typeface="Calibri" panose="020F0502020204030204" pitchFamily="34" charset="0"/>
              </a:rPr>
              <a:t>Effect on Chamber’s Bridge</a:t>
            </a:r>
          </a:p>
          <a:p>
            <a:pPr marL="712788" indent="-712788">
              <a:spcAft>
                <a:spcPts val="1650"/>
              </a:spcAft>
              <a:buAutoNum type="arabicPeriod" startAt="9"/>
            </a:pPr>
            <a:r>
              <a:rPr lang="en-IE" sz="2400" dirty="0">
                <a:solidFill>
                  <a:srgbClr val="000000"/>
                </a:solidFill>
                <a:latin typeface="Calibri" panose="020F0502020204030204" pitchFamily="34" charset="0"/>
              </a:rPr>
              <a:t>Effect on 3 No. scenic viewpoints</a:t>
            </a:r>
          </a:p>
          <a:p>
            <a:pPr marL="712788" indent="-712788">
              <a:spcAft>
                <a:spcPts val="1650"/>
              </a:spcAft>
              <a:buAutoNum type="arabicPeriod" startAt="9"/>
            </a:pPr>
            <a:r>
              <a:rPr lang="en-IE" sz="2400" dirty="0">
                <a:solidFill>
                  <a:srgbClr val="000000"/>
                </a:solidFill>
                <a:latin typeface="Calibri" panose="020F0502020204030204" pitchFamily="34" charset="0"/>
              </a:rPr>
              <a:t>Visual impact on the Royal Canal Greenway</a:t>
            </a:r>
          </a:p>
          <a:p>
            <a:pPr marL="712788" indent="-712788">
              <a:spcAft>
                <a:spcPts val="1650"/>
              </a:spcAft>
              <a:buAutoNum type="arabicPeriod" startAt="9"/>
            </a:pPr>
            <a:r>
              <a:rPr lang="en-IE" sz="2400" dirty="0">
                <a:solidFill>
                  <a:srgbClr val="000000"/>
                </a:solidFill>
                <a:latin typeface="Calibri" panose="020F0502020204030204" pitchFamily="34" charset="0"/>
              </a:rPr>
              <a:t>Contravention of NPF NPOs 60,61 and 62</a:t>
            </a:r>
          </a:p>
          <a:p>
            <a:pPr marL="712788" indent="-712788">
              <a:spcAft>
                <a:spcPts val="1650"/>
              </a:spcAft>
              <a:buAutoNum type="arabicPeriod" startAt="9"/>
            </a:pPr>
            <a:r>
              <a:rPr lang="en-IE" sz="2400" dirty="0">
                <a:solidFill>
                  <a:srgbClr val="000000"/>
                </a:solidFill>
                <a:latin typeface="Calibri" panose="020F0502020204030204" pitchFamily="34" charset="0"/>
              </a:rPr>
              <a:t>EM RSES RFO 5.8 – greenway expansion</a:t>
            </a:r>
          </a:p>
          <a:p>
            <a:pPr marL="712788" indent="-712788">
              <a:spcAft>
                <a:spcPts val="1650"/>
              </a:spcAft>
              <a:buAutoNum type="arabicPeriod" startAt="9"/>
            </a:pPr>
            <a:r>
              <a:rPr lang="en-GB" sz="2400" dirty="0">
                <a:solidFill>
                  <a:srgbClr val="000000"/>
                </a:solidFill>
                <a:latin typeface="Calibri" panose="020F0502020204030204" pitchFamily="34" charset="0"/>
              </a:rPr>
              <a:t>RSES RPOS 7.7 +7.9 (air and light), RPO 7.10, 7.11 and 7.16 (disrupt waterways) </a:t>
            </a:r>
          </a:p>
        </p:txBody>
      </p:sp>
    </p:spTree>
    <p:extLst>
      <p:ext uri="{BB962C8B-B14F-4D97-AF65-F5344CB8AC3E}">
        <p14:creationId xmlns:p14="http://schemas.microsoft.com/office/powerpoint/2010/main" val="145045166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323528" y="0"/>
            <a:ext cx="8496944" cy="1143000"/>
          </a:xfrm>
        </p:spPr>
        <p:txBody>
          <a:bodyPr/>
          <a:lstStyle/>
          <a:p>
            <a:r>
              <a:rPr lang="en-GB" dirty="0"/>
              <a:t>TPA 44 No. line items: </a:t>
            </a:r>
            <a:br>
              <a:rPr lang="en-GB" dirty="0"/>
            </a:br>
            <a:r>
              <a:rPr lang="en-GB" dirty="0"/>
              <a:t>Distillation of key concerns (October 2022)</a:t>
            </a:r>
          </a:p>
        </p:txBody>
      </p:sp>
      <p:sp>
        <p:nvSpPr>
          <p:cNvPr id="2" name="TextBox 1">
            <a:extLst>
              <a:ext uri="{FF2B5EF4-FFF2-40B4-BE49-F238E27FC236}">
                <a16:creationId xmlns:a16="http://schemas.microsoft.com/office/drawing/2014/main" id="{4D72C6A3-FFBE-9E72-592A-CF4F02F56E1D}"/>
              </a:ext>
            </a:extLst>
          </p:cNvPr>
          <p:cNvSpPr txBox="1"/>
          <p:nvPr/>
        </p:nvSpPr>
        <p:spPr>
          <a:xfrm>
            <a:off x="467542" y="1218091"/>
            <a:ext cx="8496945" cy="4573047"/>
          </a:xfrm>
          <a:prstGeom prst="rect">
            <a:avLst/>
          </a:prstGeom>
          <a:noFill/>
        </p:spPr>
        <p:txBody>
          <a:bodyPr wrap="square">
            <a:spAutoFit/>
          </a:bodyPr>
          <a:lstStyle/>
          <a:p>
            <a:pPr marL="712788" indent="-712788">
              <a:spcAft>
                <a:spcPts val="1650"/>
              </a:spcAft>
              <a:buAutoNum type="arabicPeriod" startAt="17"/>
            </a:pPr>
            <a:r>
              <a:rPr lang="en-IE" sz="2400" dirty="0">
                <a:solidFill>
                  <a:srgbClr val="000000"/>
                </a:solidFill>
                <a:effectLst/>
                <a:latin typeface="Calibri" panose="020F0502020204030204" pitchFamily="34" charset="0"/>
                <a:ea typeface="Calibri" panose="020F0502020204030204" pitchFamily="34" charset="0"/>
              </a:rPr>
              <a:t>Unzoned land between tw</a:t>
            </a:r>
            <a:r>
              <a:rPr lang="en-IE" sz="2400" dirty="0">
                <a:solidFill>
                  <a:srgbClr val="000000"/>
                </a:solidFill>
                <a:latin typeface="Calibri" panose="020F0502020204030204" pitchFamily="34" charset="0"/>
                <a:ea typeface="Calibri" panose="020F0502020204030204" pitchFamily="34" charset="0"/>
              </a:rPr>
              <a:t>o </a:t>
            </a:r>
            <a:r>
              <a:rPr lang="en-IE" sz="2400" dirty="0">
                <a:solidFill>
                  <a:srgbClr val="000000"/>
                </a:solidFill>
                <a:effectLst/>
                <a:latin typeface="Calibri" panose="020F0502020204030204" pitchFamily="34" charset="0"/>
                <a:ea typeface="Calibri" panose="020F0502020204030204" pitchFamily="34" charset="0"/>
              </a:rPr>
              <a:t>LAPs</a:t>
            </a:r>
          </a:p>
          <a:p>
            <a:pPr marL="712788" indent="-712788">
              <a:spcAft>
                <a:spcPts val="1650"/>
              </a:spcAft>
              <a:buAutoNum type="arabicPeriod" startAt="17"/>
            </a:pPr>
            <a:r>
              <a:rPr lang="en-IE" sz="2400" dirty="0">
                <a:solidFill>
                  <a:srgbClr val="000000"/>
                </a:solidFill>
                <a:latin typeface="Calibri" panose="020F0502020204030204" pitchFamily="34" charset="0"/>
                <a:ea typeface="Calibri" panose="020F0502020204030204" pitchFamily="34" charset="0"/>
              </a:rPr>
              <a:t>Noise, air and light pollution</a:t>
            </a:r>
          </a:p>
          <a:p>
            <a:pPr marL="712788" indent="-712788">
              <a:spcAft>
                <a:spcPts val="1650"/>
              </a:spcAft>
              <a:buAutoNum type="arabicPeriod" startAt="17"/>
            </a:pPr>
            <a:r>
              <a:rPr lang="en-IE" sz="2400" dirty="0">
                <a:solidFill>
                  <a:srgbClr val="000000"/>
                </a:solidFill>
                <a:effectLst/>
                <a:latin typeface="Calibri" panose="020F0502020204030204" pitchFamily="34" charset="0"/>
                <a:ea typeface="Calibri" panose="020F0502020204030204" pitchFamily="34" charset="0"/>
              </a:rPr>
              <a:t>Water and sewage capacity</a:t>
            </a:r>
          </a:p>
          <a:p>
            <a:pPr marL="712788" indent="-712788">
              <a:spcAft>
                <a:spcPts val="1650"/>
              </a:spcAft>
              <a:buAutoNum type="arabicPeriod" startAt="17"/>
            </a:pPr>
            <a:r>
              <a:rPr lang="en-IE" sz="2400" dirty="0">
                <a:solidFill>
                  <a:srgbClr val="000000"/>
                </a:solidFill>
                <a:latin typeface="Calibri" panose="020F0502020204030204" pitchFamily="34" charset="0"/>
                <a:ea typeface="Calibri" panose="020F0502020204030204" pitchFamily="34" charset="0"/>
              </a:rPr>
              <a:t>Aquifer during construction and operation</a:t>
            </a:r>
          </a:p>
          <a:p>
            <a:pPr marL="712788" indent="-712788">
              <a:spcAft>
                <a:spcPts val="1650"/>
              </a:spcAft>
              <a:buAutoNum type="arabicPeriod" startAt="21"/>
            </a:pPr>
            <a:r>
              <a:rPr lang="en-IE" sz="2400" dirty="0">
                <a:solidFill>
                  <a:srgbClr val="000000"/>
                </a:solidFill>
                <a:effectLst/>
                <a:latin typeface="Calibri" panose="020F0502020204030204" pitchFamily="34" charset="0"/>
                <a:ea typeface="Calibri" panose="020F0502020204030204" pitchFamily="34" charset="0"/>
              </a:rPr>
              <a:t>Preclusion of Maynooth HGVs</a:t>
            </a:r>
          </a:p>
          <a:p>
            <a:pPr marL="712788" indent="-712788">
              <a:spcAft>
                <a:spcPts val="1650"/>
              </a:spcAft>
              <a:buAutoNum type="arabicPeriod" startAt="21"/>
            </a:pPr>
            <a:r>
              <a:rPr lang="en-IE" sz="2400" dirty="0">
                <a:solidFill>
                  <a:srgbClr val="000000"/>
                </a:solidFill>
                <a:latin typeface="Calibri" panose="020F0502020204030204" pitchFamily="34" charset="0"/>
                <a:ea typeface="Calibri" panose="020F0502020204030204" pitchFamily="34" charset="0"/>
              </a:rPr>
              <a:t>Regional planning and Maynooth’s heritage</a:t>
            </a:r>
          </a:p>
          <a:p>
            <a:pPr marL="712788" indent="-712788">
              <a:spcAft>
                <a:spcPts val="1650"/>
              </a:spcAft>
              <a:buAutoNum type="arabicPeriod" startAt="21"/>
            </a:pPr>
            <a:r>
              <a:rPr lang="en-IE" sz="2400" dirty="0">
                <a:solidFill>
                  <a:srgbClr val="000000"/>
                </a:solidFill>
                <a:effectLst/>
                <a:latin typeface="Calibri" panose="020F0502020204030204" pitchFamily="34" charset="0"/>
                <a:ea typeface="Calibri" panose="020F0502020204030204" pitchFamily="34" charset="0"/>
              </a:rPr>
              <a:t>Discharged silt during construction </a:t>
            </a:r>
          </a:p>
          <a:p>
            <a:pPr marL="712788" indent="-712788">
              <a:spcAft>
                <a:spcPts val="1650"/>
              </a:spcAft>
              <a:buAutoNum type="arabicPeriod" startAt="21"/>
            </a:pPr>
            <a:r>
              <a:rPr lang="en-IE" sz="2400" dirty="0">
                <a:solidFill>
                  <a:srgbClr val="000000"/>
                </a:solidFill>
                <a:latin typeface="Calibri" panose="020F0502020204030204" pitchFamily="34" charset="0"/>
                <a:ea typeface="Calibri" panose="020F0502020204030204" pitchFamily="34" charset="0"/>
              </a:rPr>
              <a:t>Surface water drainage network</a:t>
            </a:r>
            <a:r>
              <a:rPr lang="en-IE" sz="2400" dirty="0">
                <a:solidFill>
                  <a:srgbClr val="000000"/>
                </a:solidFill>
                <a:effectLst/>
                <a:latin typeface="Calibri" panose="020F0502020204030204" pitchFamily="34" charset="0"/>
                <a:ea typeface="Calibri" panose="020F0502020204030204" pitchFamily="34" charset="0"/>
              </a:rPr>
              <a:t> </a:t>
            </a:r>
            <a:r>
              <a:rPr lang="en-IE" sz="2400" dirty="0">
                <a:solidFill>
                  <a:srgbClr val="000000"/>
                </a:solidFill>
                <a:latin typeface="Calibri" panose="020F0502020204030204" pitchFamily="34" charset="0"/>
                <a:ea typeface="Calibri" panose="020F0502020204030204" pitchFamily="34" charset="0"/>
              </a:rPr>
              <a:t>  </a:t>
            </a:r>
            <a:r>
              <a:rPr lang="en-IE" sz="2400" dirty="0">
                <a:solidFill>
                  <a:srgbClr val="000000"/>
                </a:solidFill>
                <a:effectLst/>
                <a:latin typeface="Calibri" panose="020F0502020204030204" pitchFamily="34" charset="0"/>
                <a:ea typeface="Calibri" panose="020F0502020204030204" pitchFamily="34" charset="0"/>
              </a:rPr>
              <a:t> </a:t>
            </a:r>
            <a:r>
              <a:rPr lang="en-IE" sz="2400" dirty="0">
                <a:solidFill>
                  <a:srgbClr val="000000"/>
                </a:solidFill>
                <a:latin typeface="Calibri" panose="020F0502020204030204" pitchFamily="34" charset="0"/>
                <a:ea typeface="Calibri" panose="020F0502020204030204" pitchFamily="34" charset="0"/>
              </a:rPr>
              <a:t>  </a:t>
            </a:r>
            <a:endParaRPr lang="en-GB" sz="2400" dirty="0">
              <a:solidFill>
                <a:srgbClr val="000000"/>
              </a:solidFill>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318622159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323528" y="0"/>
            <a:ext cx="8496944" cy="1143000"/>
          </a:xfrm>
        </p:spPr>
        <p:txBody>
          <a:bodyPr/>
          <a:lstStyle/>
          <a:p>
            <a:r>
              <a:rPr lang="en-GB" dirty="0"/>
              <a:t>TPA 44 No. line items: </a:t>
            </a:r>
            <a:br>
              <a:rPr lang="en-GB" dirty="0"/>
            </a:br>
            <a:r>
              <a:rPr lang="en-GB" dirty="0"/>
              <a:t>Distillation of key concerns (October 2022)</a:t>
            </a:r>
          </a:p>
        </p:txBody>
      </p:sp>
      <p:sp>
        <p:nvSpPr>
          <p:cNvPr id="2" name="TextBox 1">
            <a:extLst>
              <a:ext uri="{FF2B5EF4-FFF2-40B4-BE49-F238E27FC236}">
                <a16:creationId xmlns:a16="http://schemas.microsoft.com/office/drawing/2014/main" id="{4D72C6A3-FFBE-9E72-592A-CF4F02F56E1D}"/>
              </a:ext>
            </a:extLst>
          </p:cNvPr>
          <p:cNvSpPr txBox="1"/>
          <p:nvPr/>
        </p:nvSpPr>
        <p:spPr>
          <a:xfrm>
            <a:off x="399510" y="1226969"/>
            <a:ext cx="8420962" cy="4942379"/>
          </a:xfrm>
          <a:prstGeom prst="rect">
            <a:avLst/>
          </a:prstGeom>
          <a:noFill/>
        </p:spPr>
        <p:txBody>
          <a:bodyPr wrap="square">
            <a:spAutoFit/>
          </a:bodyPr>
          <a:lstStyle/>
          <a:p>
            <a:pPr marL="712788" indent="-712788">
              <a:spcAft>
                <a:spcPts val="1650"/>
              </a:spcAft>
              <a:buAutoNum type="arabicPeriod" startAt="25"/>
            </a:pPr>
            <a:r>
              <a:rPr lang="en-IE" sz="2400" dirty="0">
                <a:solidFill>
                  <a:srgbClr val="000000"/>
                </a:solidFill>
                <a:effectLst/>
                <a:latin typeface="Calibri" panose="020F0502020204030204" pitchFamily="34" charset="0"/>
                <a:ea typeface="Calibri" panose="020F0502020204030204" pitchFamily="34" charset="0"/>
              </a:rPr>
              <a:t>Flooding and FRA</a:t>
            </a:r>
          </a:p>
          <a:p>
            <a:pPr marL="712788" indent="-712788">
              <a:spcAft>
                <a:spcPts val="1650"/>
              </a:spcAft>
              <a:buFontTx/>
              <a:buAutoNum type="arabicPeriod" startAt="25"/>
            </a:pPr>
            <a:r>
              <a:rPr lang="en-IE" sz="2400" dirty="0">
                <a:solidFill>
                  <a:srgbClr val="000000"/>
                </a:solidFill>
                <a:latin typeface="Calibri" panose="020F0502020204030204" pitchFamily="34" charset="0"/>
                <a:ea typeface="Calibri" panose="020F0502020204030204" pitchFamily="34" charset="0"/>
              </a:rPr>
              <a:t>Effects on an SAC</a:t>
            </a:r>
          </a:p>
          <a:p>
            <a:pPr marL="712788" indent="-712788">
              <a:spcAft>
                <a:spcPts val="1650"/>
              </a:spcAft>
              <a:buFontTx/>
              <a:buAutoNum type="arabicPeriod" startAt="25"/>
            </a:pPr>
            <a:r>
              <a:rPr lang="en-IE" sz="2400" dirty="0">
                <a:solidFill>
                  <a:srgbClr val="000000"/>
                </a:solidFill>
                <a:latin typeface="Calibri" panose="020F0502020204030204" pitchFamily="34" charset="0"/>
                <a:ea typeface="Calibri" panose="020F0502020204030204" pitchFamily="34" charset="0"/>
              </a:rPr>
              <a:t>Flood Zone A</a:t>
            </a:r>
          </a:p>
          <a:p>
            <a:pPr marL="712788" indent="-712788">
              <a:spcAft>
                <a:spcPts val="1650"/>
              </a:spcAft>
              <a:buFontTx/>
              <a:buAutoNum type="arabicPeriod" startAt="25"/>
            </a:pPr>
            <a:r>
              <a:rPr lang="en-IE" sz="2400" dirty="0">
                <a:solidFill>
                  <a:srgbClr val="000000"/>
                </a:solidFill>
                <a:latin typeface="Calibri" panose="020F0502020204030204" pitchFamily="34" charset="0"/>
                <a:ea typeface="Calibri" panose="020F0502020204030204" pitchFamily="34" charset="0"/>
              </a:rPr>
              <a:t>Groundwater flooding    </a:t>
            </a:r>
          </a:p>
          <a:p>
            <a:pPr marL="712788" indent="-712788">
              <a:spcAft>
                <a:spcPts val="1650"/>
              </a:spcAft>
              <a:buFontTx/>
              <a:buAutoNum type="arabicPeriod" startAt="25"/>
            </a:pPr>
            <a:r>
              <a:rPr lang="en-GB" sz="2400" dirty="0">
                <a:solidFill>
                  <a:srgbClr val="000000"/>
                </a:solidFill>
                <a:effectLst/>
                <a:latin typeface="Calibri" panose="020F0502020204030204" pitchFamily="34" charset="0"/>
                <a:ea typeface="Calibri" panose="020F0502020204030204" pitchFamily="34" charset="0"/>
              </a:rPr>
              <a:t>Incomplete flood mapping</a:t>
            </a:r>
          </a:p>
          <a:p>
            <a:pPr marL="712788" indent="-712788">
              <a:spcAft>
                <a:spcPts val="1650"/>
              </a:spcAft>
              <a:buFontTx/>
              <a:buAutoNum type="arabicPeriod" startAt="25"/>
            </a:pPr>
            <a:r>
              <a:rPr lang="en-GB" sz="2400" dirty="0">
                <a:solidFill>
                  <a:srgbClr val="000000"/>
                </a:solidFill>
                <a:latin typeface="Calibri" panose="020F0502020204030204" pitchFamily="34" charset="0"/>
                <a:ea typeface="Calibri" panose="020F0502020204030204" pitchFamily="34" charset="0"/>
              </a:rPr>
              <a:t>Contrary to Flood Risk Guidelines</a:t>
            </a:r>
          </a:p>
          <a:p>
            <a:pPr marL="712788" indent="-712788">
              <a:spcAft>
                <a:spcPts val="1650"/>
              </a:spcAft>
              <a:buFontTx/>
              <a:buAutoNum type="arabicPeriod" startAt="25"/>
            </a:pPr>
            <a:r>
              <a:rPr lang="en-GB" sz="2400" dirty="0">
                <a:solidFill>
                  <a:srgbClr val="000000"/>
                </a:solidFill>
                <a:latin typeface="Calibri" panose="020F0502020204030204" pitchFamily="34" charset="0"/>
                <a:ea typeface="Calibri" panose="020F0502020204030204" pitchFamily="34" charset="0"/>
              </a:rPr>
              <a:t>Flood Zone A, the aquifer and the proposed compensatory      storage areas</a:t>
            </a:r>
          </a:p>
          <a:p>
            <a:pPr marL="712788" indent="-712788">
              <a:spcAft>
                <a:spcPts val="1650"/>
              </a:spcAft>
              <a:buFontTx/>
              <a:buAutoNum type="arabicPeriod" startAt="25"/>
            </a:pPr>
            <a:r>
              <a:rPr lang="en-GB" sz="2400" dirty="0">
                <a:solidFill>
                  <a:srgbClr val="000000"/>
                </a:solidFill>
                <a:latin typeface="Calibri" panose="020F0502020204030204" pitchFamily="34" charset="0"/>
                <a:ea typeface="Calibri" panose="020F0502020204030204" pitchFamily="34" charset="0"/>
              </a:rPr>
              <a:t>The Ballyeaghan stream</a:t>
            </a:r>
          </a:p>
        </p:txBody>
      </p:sp>
    </p:spTree>
    <p:extLst>
      <p:ext uri="{BB962C8B-B14F-4D97-AF65-F5344CB8AC3E}">
        <p14:creationId xmlns:p14="http://schemas.microsoft.com/office/powerpoint/2010/main" val="42592877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95D2A8-FA28-9FA8-6C83-FA7FEE89C648}"/>
              </a:ext>
            </a:extLst>
          </p:cNvPr>
          <p:cNvSpPr>
            <a:spLocks noGrp="1"/>
          </p:cNvSpPr>
          <p:nvPr>
            <p:ph type="title"/>
          </p:nvPr>
        </p:nvSpPr>
        <p:spPr>
          <a:xfrm>
            <a:off x="230819" y="336781"/>
            <a:ext cx="8913181" cy="1143000"/>
          </a:xfrm>
        </p:spPr>
        <p:txBody>
          <a:bodyPr/>
          <a:lstStyle/>
          <a:p>
            <a:r>
              <a:rPr lang="en-GB" dirty="0"/>
              <a:t>Three-part format to our Oral Hearing Presentation</a:t>
            </a:r>
          </a:p>
        </p:txBody>
      </p:sp>
      <p:sp>
        <p:nvSpPr>
          <p:cNvPr id="4" name="TextBox 3">
            <a:extLst>
              <a:ext uri="{FF2B5EF4-FFF2-40B4-BE49-F238E27FC236}">
                <a16:creationId xmlns:a16="http://schemas.microsoft.com/office/drawing/2014/main" id="{F8893DA7-59EF-43D9-77E8-9EA803DAA4B1}"/>
              </a:ext>
            </a:extLst>
          </p:cNvPr>
          <p:cNvSpPr txBox="1"/>
          <p:nvPr/>
        </p:nvSpPr>
        <p:spPr>
          <a:xfrm>
            <a:off x="439459" y="2204864"/>
            <a:ext cx="8247342" cy="3262432"/>
          </a:xfrm>
          <a:prstGeom prst="rect">
            <a:avLst/>
          </a:prstGeom>
          <a:noFill/>
        </p:spPr>
        <p:txBody>
          <a:bodyPr wrap="square">
            <a:spAutoFit/>
          </a:bodyPr>
          <a:lstStyle/>
          <a:p>
            <a:pPr marL="457200" marR="0" lvl="0" indent="-457200" algn="just" defTabSz="914400" rtl="0" eaLnBrk="0" fontAlgn="base" latinLnBrk="0" hangingPunct="0">
              <a:lnSpc>
                <a:spcPct val="100000"/>
              </a:lnSpc>
              <a:spcBef>
                <a:spcPct val="0"/>
              </a:spcBef>
              <a:spcAft>
                <a:spcPct val="0"/>
              </a:spcAft>
              <a:buClrTx/>
              <a:buSzTx/>
              <a:buFontTx/>
              <a:buAutoNum type="arabicPeriod"/>
              <a:tabLst/>
              <a:defRPr/>
            </a:pPr>
            <a:r>
              <a:rPr kumimoji="0" lang="en-IE" sz="2800" b="0" i="0" u="none" strike="noStrike" kern="1200" cap="none" spc="0" normalizeH="0" baseline="0" noProof="0" dirty="0">
                <a:ln>
                  <a:noFill/>
                </a:ln>
                <a:solidFill>
                  <a:srgbClr val="990000"/>
                </a:solidFill>
                <a:effectLst/>
                <a:uLnTx/>
                <a:uFillTx/>
                <a:latin typeface="Calibri" panose="020F0502020204030204" pitchFamily="34" charset="0"/>
                <a:ea typeface="Calibri" panose="020F0502020204030204" pitchFamily="34" charset="0"/>
                <a:cs typeface="+mn-cs"/>
              </a:rPr>
              <a:t>Context</a:t>
            </a:r>
          </a:p>
          <a:p>
            <a:pPr marL="457200" marR="0" lvl="0" indent="-457200" algn="just" defTabSz="914400" rtl="0" eaLnBrk="0" fontAlgn="base" latinLnBrk="0" hangingPunct="0">
              <a:lnSpc>
                <a:spcPct val="100000"/>
              </a:lnSpc>
              <a:spcBef>
                <a:spcPct val="0"/>
              </a:spcBef>
              <a:spcAft>
                <a:spcPct val="0"/>
              </a:spcAft>
              <a:buClrTx/>
              <a:buSzTx/>
              <a:buFontTx/>
              <a:buAutoNum type="arabicPeriod"/>
              <a:tabLst/>
              <a:defRPr/>
            </a:pPr>
            <a:endParaRPr kumimoji="0" lang="en-IE" sz="28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mn-cs"/>
            </a:endParaRPr>
          </a:p>
          <a:p>
            <a:pPr marL="457200" marR="0" lvl="0" indent="-457200" algn="just" defTabSz="914400" rtl="0" eaLnBrk="0" fontAlgn="base" latinLnBrk="0" hangingPunct="0">
              <a:lnSpc>
                <a:spcPct val="100000"/>
              </a:lnSpc>
              <a:spcBef>
                <a:spcPct val="0"/>
              </a:spcBef>
              <a:spcAft>
                <a:spcPct val="0"/>
              </a:spcAft>
              <a:buClrTx/>
              <a:buSzTx/>
              <a:buFontTx/>
              <a:buAutoNum type="arabicPeriod"/>
              <a:tabLst/>
              <a:defRPr/>
            </a:pPr>
            <a:r>
              <a:rPr kumimoji="0" lang="en-IE" sz="2800" b="0" i="0" u="none" strike="noStrike" kern="1200" cap="none" spc="0" normalizeH="0" baseline="0" noProof="0" dirty="0">
                <a:ln>
                  <a:noFill/>
                </a:ln>
                <a:solidFill>
                  <a:srgbClr val="BBBCBD"/>
                </a:solidFill>
                <a:effectLst/>
                <a:uLnTx/>
                <a:uFillTx/>
                <a:latin typeface="Calibri" panose="020F0502020204030204" pitchFamily="34" charset="0"/>
                <a:ea typeface="Calibri" panose="020F0502020204030204" pitchFamily="34" charset="0"/>
                <a:cs typeface="+mn-cs"/>
              </a:rPr>
              <a:t>Iarnród Éireann response (May 2023) to October 2023 submissions</a:t>
            </a:r>
          </a:p>
          <a:p>
            <a:pPr marL="457200" marR="0" lvl="0" indent="-457200" algn="just" defTabSz="914400" rtl="0" eaLnBrk="0" fontAlgn="base" latinLnBrk="0" hangingPunct="0">
              <a:lnSpc>
                <a:spcPct val="100000"/>
              </a:lnSpc>
              <a:spcBef>
                <a:spcPct val="0"/>
              </a:spcBef>
              <a:spcAft>
                <a:spcPct val="0"/>
              </a:spcAft>
              <a:buClrTx/>
              <a:buSzTx/>
              <a:buFontTx/>
              <a:buAutoNum type="arabicPeriod"/>
              <a:tabLst/>
              <a:defRPr/>
            </a:pPr>
            <a:endParaRPr kumimoji="0" lang="en-IE" sz="2000" b="0" i="0" u="none" strike="noStrike" kern="1200" cap="none" spc="0" normalizeH="0" baseline="0" noProof="0" dirty="0">
              <a:ln>
                <a:noFill/>
              </a:ln>
              <a:solidFill>
                <a:srgbClr val="BBBCBD"/>
              </a:solidFill>
              <a:effectLst/>
              <a:uLnTx/>
              <a:uFillTx/>
              <a:latin typeface="Calibri" panose="020F0502020204030204" pitchFamily="34" charset="0"/>
              <a:ea typeface="Calibri" panose="020F0502020204030204" pitchFamily="34" charset="0"/>
              <a:cs typeface="+mn-cs"/>
            </a:endParaRPr>
          </a:p>
          <a:p>
            <a:pPr marL="457200" marR="0" lvl="0" indent="-457200" algn="just" defTabSz="914400" rtl="0" eaLnBrk="0" fontAlgn="base" latinLnBrk="0" hangingPunct="0">
              <a:lnSpc>
                <a:spcPct val="100000"/>
              </a:lnSpc>
              <a:spcBef>
                <a:spcPct val="0"/>
              </a:spcBef>
              <a:spcAft>
                <a:spcPct val="0"/>
              </a:spcAft>
              <a:buClrTx/>
              <a:buSzTx/>
              <a:buFontTx/>
              <a:buAutoNum type="arabicPeriod"/>
              <a:tabLst/>
              <a:defRPr/>
            </a:pPr>
            <a:r>
              <a:rPr kumimoji="0" lang="en-IE" sz="2800" b="0" i="0" u="none" strike="noStrike" kern="1200" cap="none" spc="0" normalizeH="0" baseline="0" noProof="0" dirty="0">
                <a:ln>
                  <a:noFill/>
                </a:ln>
                <a:solidFill>
                  <a:srgbClr val="BBBCBD"/>
                </a:solidFill>
                <a:effectLst/>
                <a:uLnTx/>
                <a:uFillTx/>
                <a:latin typeface="Calibri" panose="020F0502020204030204" pitchFamily="34" charset="0"/>
                <a:ea typeface="Calibri" panose="020F0502020204030204" pitchFamily="34" charset="0"/>
                <a:cs typeface="+mn-cs"/>
              </a:rPr>
              <a:t>Carlos Clarke response to Iarnród Éireann’s response on CCL’s 2 No. submissions</a:t>
            </a:r>
          </a:p>
          <a:p>
            <a:pPr marL="733425" marR="0" lvl="0" indent="0" algn="l" defTabSz="914400" rtl="0" eaLnBrk="0" fontAlgn="base" latinLnBrk="0" hangingPunct="0">
              <a:lnSpc>
                <a:spcPct val="100000"/>
              </a:lnSpc>
              <a:spcBef>
                <a:spcPct val="0"/>
              </a:spcBef>
              <a:spcAft>
                <a:spcPts val="165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mn-cs"/>
            </a:endParaRPr>
          </a:p>
        </p:txBody>
      </p:sp>
    </p:spTree>
    <p:extLst>
      <p:ext uri="{BB962C8B-B14F-4D97-AF65-F5344CB8AC3E}">
        <p14:creationId xmlns:p14="http://schemas.microsoft.com/office/powerpoint/2010/main" val="103920258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323528" y="0"/>
            <a:ext cx="8496944" cy="1143000"/>
          </a:xfrm>
        </p:spPr>
        <p:txBody>
          <a:bodyPr/>
          <a:lstStyle/>
          <a:p>
            <a:r>
              <a:rPr lang="en-GB" dirty="0"/>
              <a:t>TPA 44 No. line items: </a:t>
            </a:r>
            <a:br>
              <a:rPr lang="en-GB" dirty="0"/>
            </a:br>
            <a:r>
              <a:rPr lang="en-GB" dirty="0"/>
              <a:t>Distillation of key concerns (October 2022)</a:t>
            </a:r>
          </a:p>
        </p:txBody>
      </p:sp>
      <p:sp>
        <p:nvSpPr>
          <p:cNvPr id="2" name="TextBox 1">
            <a:extLst>
              <a:ext uri="{FF2B5EF4-FFF2-40B4-BE49-F238E27FC236}">
                <a16:creationId xmlns:a16="http://schemas.microsoft.com/office/drawing/2014/main" id="{4D72C6A3-FFBE-9E72-592A-CF4F02F56E1D}"/>
              </a:ext>
            </a:extLst>
          </p:cNvPr>
          <p:cNvSpPr txBox="1"/>
          <p:nvPr/>
        </p:nvSpPr>
        <p:spPr>
          <a:xfrm>
            <a:off x="359024" y="1280235"/>
            <a:ext cx="8784976" cy="4573047"/>
          </a:xfrm>
          <a:prstGeom prst="rect">
            <a:avLst/>
          </a:prstGeom>
          <a:noFill/>
        </p:spPr>
        <p:txBody>
          <a:bodyPr wrap="square">
            <a:spAutoFit/>
          </a:bodyPr>
          <a:lstStyle/>
          <a:p>
            <a:pPr marL="622300" indent="-622300">
              <a:spcAft>
                <a:spcPts val="1650"/>
              </a:spcAft>
              <a:buAutoNum type="arabicPeriod" startAt="33"/>
            </a:pPr>
            <a:r>
              <a:rPr lang="en-GB" sz="2400" dirty="0">
                <a:solidFill>
                  <a:srgbClr val="000000"/>
                </a:solidFill>
                <a:latin typeface="Calibri" panose="020F0502020204030204" pitchFamily="34" charset="0"/>
                <a:ea typeface="Calibri" panose="020F0502020204030204" pitchFamily="34" charset="0"/>
              </a:rPr>
              <a:t>Weighting of “environment” in the assessment criteria</a:t>
            </a:r>
          </a:p>
          <a:p>
            <a:pPr marL="622300" indent="-622300">
              <a:spcAft>
                <a:spcPts val="1650"/>
              </a:spcAft>
              <a:buAutoNum type="arabicPeriod" startAt="33"/>
            </a:pPr>
            <a:r>
              <a:rPr lang="en-GB" sz="2400" dirty="0">
                <a:solidFill>
                  <a:srgbClr val="000000"/>
                </a:solidFill>
                <a:latin typeface="Calibri" panose="020F0502020204030204" pitchFamily="34" charset="0"/>
                <a:ea typeface="Calibri" panose="020F0502020204030204" pitchFamily="34" charset="0"/>
              </a:rPr>
              <a:t>Status of stakeholder consultation </a:t>
            </a:r>
          </a:p>
          <a:p>
            <a:pPr marL="622300" indent="-622300">
              <a:spcAft>
                <a:spcPts val="1650"/>
              </a:spcAft>
              <a:buAutoNum type="arabicPeriod" startAt="33"/>
            </a:pPr>
            <a:r>
              <a:rPr lang="en-GB" sz="2400" dirty="0">
                <a:solidFill>
                  <a:srgbClr val="000000"/>
                </a:solidFill>
                <a:latin typeface="Calibri" panose="020F0502020204030204" pitchFamily="34" charset="0"/>
                <a:ea typeface="Calibri" panose="020F0502020204030204" pitchFamily="34" charset="0"/>
              </a:rPr>
              <a:t>Flooding as a factor in choosing a location</a:t>
            </a:r>
          </a:p>
          <a:p>
            <a:pPr marL="622300" indent="-622300">
              <a:spcAft>
                <a:spcPts val="1650"/>
              </a:spcAft>
              <a:buAutoNum type="arabicPeriod" startAt="33"/>
            </a:pPr>
            <a:r>
              <a:rPr lang="en-GB" sz="2400" dirty="0">
                <a:solidFill>
                  <a:srgbClr val="000000"/>
                </a:solidFill>
                <a:latin typeface="Calibri" panose="020F0502020204030204" pitchFamily="34" charset="0"/>
                <a:ea typeface="Calibri" panose="020F0502020204030204" pitchFamily="34" charset="0"/>
              </a:rPr>
              <a:t>Weighting given Maynooth West’s positive criteria</a:t>
            </a:r>
          </a:p>
          <a:p>
            <a:pPr marL="622300" indent="-622300">
              <a:spcAft>
                <a:spcPts val="1650"/>
              </a:spcAft>
              <a:buAutoNum type="arabicPeriod" startAt="33"/>
            </a:pPr>
            <a:r>
              <a:rPr lang="en-GB" sz="2400" dirty="0">
                <a:solidFill>
                  <a:srgbClr val="000000"/>
                </a:solidFill>
                <a:latin typeface="Calibri" panose="020F0502020204030204" pitchFamily="34" charset="0"/>
                <a:ea typeface="Calibri" panose="020F0502020204030204" pitchFamily="34" charset="0"/>
              </a:rPr>
              <a:t>Hazelhatch extra running time and the need for a second track</a:t>
            </a:r>
          </a:p>
          <a:p>
            <a:pPr marL="622300" indent="-622300">
              <a:spcAft>
                <a:spcPts val="1650"/>
              </a:spcAft>
              <a:buFontTx/>
              <a:buAutoNum type="arabicPeriod" startAt="33"/>
            </a:pPr>
            <a:r>
              <a:rPr lang="en-GB" sz="2400" dirty="0">
                <a:solidFill>
                  <a:srgbClr val="000000"/>
                </a:solidFill>
                <a:latin typeface="Calibri" panose="020F0502020204030204" pitchFamily="34" charset="0"/>
                <a:ea typeface="Calibri" panose="020F0502020204030204" pitchFamily="34" charset="0"/>
              </a:rPr>
              <a:t>Length of otherwise unserviceable track (5km)</a:t>
            </a:r>
          </a:p>
          <a:p>
            <a:pPr marL="622300" indent="-622300">
              <a:spcAft>
                <a:spcPts val="1650"/>
              </a:spcAft>
              <a:buFontTx/>
              <a:buAutoNum type="arabicPeriod" startAt="33"/>
            </a:pPr>
            <a:r>
              <a:rPr lang="en-GB" sz="2400" dirty="0">
                <a:solidFill>
                  <a:srgbClr val="000000"/>
                </a:solidFill>
                <a:latin typeface="Calibri" panose="020F0502020204030204" pitchFamily="34" charset="0"/>
                <a:ea typeface="Calibri" panose="020F0502020204030204" pitchFamily="34" charset="0"/>
              </a:rPr>
              <a:t>The Cork Line effect</a:t>
            </a:r>
          </a:p>
          <a:p>
            <a:pPr marL="622300" indent="-622300">
              <a:spcAft>
                <a:spcPts val="1650"/>
              </a:spcAft>
              <a:buAutoNum type="arabicPeriod" startAt="33"/>
            </a:pPr>
            <a:r>
              <a:rPr lang="en-GB" sz="2400" dirty="0">
                <a:solidFill>
                  <a:srgbClr val="000000"/>
                </a:solidFill>
                <a:latin typeface="Calibri" panose="020F0502020204030204" pitchFamily="34" charset="0"/>
                <a:ea typeface="Calibri" panose="020F0502020204030204" pitchFamily="34" charset="0"/>
              </a:rPr>
              <a:t>Suitability: flooding, demolition and an extra 5km</a:t>
            </a:r>
          </a:p>
        </p:txBody>
      </p:sp>
    </p:spTree>
    <p:extLst>
      <p:ext uri="{BB962C8B-B14F-4D97-AF65-F5344CB8AC3E}">
        <p14:creationId xmlns:p14="http://schemas.microsoft.com/office/powerpoint/2010/main" val="202897303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323528" y="0"/>
            <a:ext cx="8496944" cy="1143000"/>
          </a:xfrm>
        </p:spPr>
        <p:txBody>
          <a:bodyPr/>
          <a:lstStyle/>
          <a:p>
            <a:r>
              <a:rPr lang="en-GB" dirty="0"/>
              <a:t>TPA 44 No. line items: </a:t>
            </a:r>
            <a:br>
              <a:rPr lang="en-GB" dirty="0"/>
            </a:br>
            <a:r>
              <a:rPr lang="en-GB" dirty="0"/>
              <a:t>Distillation of key concerns (October 2022)</a:t>
            </a:r>
          </a:p>
        </p:txBody>
      </p:sp>
      <p:sp>
        <p:nvSpPr>
          <p:cNvPr id="2" name="TextBox 1">
            <a:extLst>
              <a:ext uri="{FF2B5EF4-FFF2-40B4-BE49-F238E27FC236}">
                <a16:creationId xmlns:a16="http://schemas.microsoft.com/office/drawing/2014/main" id="{4D72C6A3-FFBE-9E72-592A-CF4F02F56E1D}"/>
              </a:ext>
            </a:extLst>
          </p:cNvPr>
          <p:cNvSpPr txBox="1"/>
          <p:nvPr/>
        </p:nvSpPr>
        <p:spPr>
          <a:xfrm>
            <a:off x="359024" y="1226969"/>
            <a:ext cx="8496944" cy="3398366"/>
          </a:xfrm>
          <a:prstGeom prst="rect">
            <a:avLst/>
          </a:prstGeom>
          <a:noFill/>
        </p:spPr>
        <p:txBody>
          <a:bodyPr wrap="square">
            <a:spAutoFit/>
          </a:bodyPr>
          <a:lstStyle/>
          <a:p>
            <a:pPr marL="712788" indent="-712788">
              <a:spcAft>
                <a:spcPts val="1650"/>
              </a:spcAft>
              <a:buAutoNum type="arabicPeriod" startAt="41"/>
            </a:pPr>
            <a:r>
              <a:rPr lang="en-GB" sz="2400" dirty="0">
                <a:solidFill>
                  <a:srgbClr val="000000"/>
                </a:solidFill>
                <a:latin typeface="Calibri" panose="020F0502020204030204" pitchFamily="34" charset="0"/>
                <a:ea typeface="Calibri" panose="020F0502020204030204" pitchFamily="34" charset="0"/>
              </a:rPr>
              <a:t>Ecology and heritage</a:t>
            </a:r>
          </a:p>
          <a:p>
            <a:pPr marL="712788" indent="-712788">
              <a:spcAft>
                <a:spcPts val="1650"/>
              </a:spcAft>
              <a:buAutoNum type="arabicPeriod" startAt="41"/>
            </a:pPr>
            <a:r>
              <a:rPr lang="en-GB" sz="2400" dirty="0">
                <a:solidFill>
                  <a:srgbClr val="000000"/>
                </a:solidFill>
                <a:latin typeface="Calibri" panose="020F0502020204030204" pitchFamily="34" charset="0"/>
                <a:ea typeface="Calibri" panose="020F0502020204030204" pitchFamily="34" charset="0"/>
              </a:rPr>
              <a:t>Access via Kilcock or Maynooth</a:t>
            </a:r>
          </a:p>
          <a:p>
            <a:pPr marL="712788" indent="-712788">
              <a:spcAft>
                <a:spcPts val="1650"/>
              </a:spcAft>
              <a:buAutoNum type="arabicPeriod" startAt="41"/>
            </a:pPr>
            <a:r>
              <a:rPr lang="en-GB" sz="2400" dirty="0">
                <a:solidFill>
                  <a:srgbClr val="000000"/>
                </a:solidFill>
                <a:latin typeface="Calibri" panose="020F0502020204030204" pitchFamily="34" charset="0"/>
                <a:ea typeface="Calibri" panose="020F0502020204030204" pitchFamily="34" charset="0"/>
              </a:rPr>
              <a:t>Hazelhatch West and Kildare County Council</a:t>
            </a:r>
          </a:p>
          <a:p>
            <a:pPr marL="712788" indent="-712788">
              <a:spcAft>
                <a:spcPts val="1650"/>
              </a:spcAft>
              <a:buAutoNum type="arabicPeriod" startAt="41"/>
            </a:pPr>
            <a:r>
              <a:rPr lang="en-GB" sz="2400" dirty="0">
                <a:solidFill>
                  <a:srgbClr val="000000"/>
                </a:solidFill>
                <a:latin typeface="Calibri" panose="020F0502020204030204" pitchFamily="34" charset="0"/>
                <a:ea typeface="Calibri" panose="020F0502020204030204" pitchFamily="34" charset="0"/>
              </a:rPr>
              <a:t>Maws Farm flood study</a:t>
            </a:r>
          </a:p>
          <a:p>
            <a:pPr>
              <a:spcAft>
                <a:spcPts val="1650"/>
              </a:spcAft>
            </a:pPr>
            <a:r>
              <a:rPr lang="en-GB" sz="2400" dirty="0">
                <a:solidFill>
                  <a:srgbClr val="000000"/>
                </a:solidFill>
                <a:latin typeface="Calibri" panose="020F0502020204030204" pitchFamily="34" charset="0"/>
                <a:ea typeface="Calibri" panose="020F0502020204030204" pitchFamily="34" charset="0"/>
              </a:rPr>
              <a:t> </a:t>
            </a:r>
          </a:p>
          <a:p>
            <a:pPr marL="36000" indent="-457200">
              <a:spcAft>
                <a:spcPts val="1650"/>
              </a:spcAft>
              <a:buAutoNum type="arabicPeriod" startAt="37"/>
            </a:pPr>
            <a:endParaRPr lang="en-GB" sz="2400" dirty="0">
              <a:solidFill>
                <a:srgbClr val="000000"/>
              </a:solidFill>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344595079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395536" y="0"/>
            <a:ext cx="8496944" cy="1143000"/>
          </a:xfrm>
        </p:spPr>
        <p:txBody>
          <a:bodyPr/>
          <a:lstStyle/>
          <a:p>
            <a:r>
              <a:rPr lang="en-GB" dirty="0"/>
              <a:t>All listed items distilled to 3 No. generic “Examination of Alternatives” issues </a:t>
            </a:r>
          </a:p>
        </p:txBody>
      </p:sp>
      <p:sp>
        <p:nvSpPr>
          <p:cNvPr id="2" name="TextBox 1">
            <a:extLst>
              <a:ext uri="{FF2B5EF4-FFF2-40B4-BE49-F238E27FC236}">
                <a16:creationId xmlns:a16="http://schemas.microsoft.com/office/drawing/2014/main" id="{4D72C6A3-FFBE-9E72-592A-CF4F02F56E1D}"/>
              </a:ext>
            </a:extLst>
          </p:cNvPr>
          <p:cNvSpPr txBox="1"/>
          <p:nvPr/>
        </p:nvSpPr>
        <p:spPr>
          <a:xfrm>
            <a:off x="467545" y="2132856"/>
            <a:ext cx="8352927" cy="2954655"/>
          </a:xfrm>
          <a:prstGeom prst="rect">
            <a:avLst/>
          </a:prstGeom>
          <a:noFill/>
        </p:spPr>
        <p:txBody>
          <a:bodyPr wrap="square">
            <a:spAutoFit/>
          </a:bodyPr>
          <a:lstStyle/>
          <a:p>
            <a:pPr marL="457200" indent="-457200">
              <a:buAutoNum type="arabicPeriod"/>
            </a:pPr>
            <a:endParaRPr lang="en-IE" sz="2800" dirty="0">
              <a:solidFill>
                <a:srgbClr val="000000"/>
              </a:solidFill>
              <a:effectLst/>
              <a:latin typeface="Calibri" panose="020F0502020204030204" pitchFamily="34" charset="0"/>
              <a:ea typeface="Calibri" panose="020F0502020204030204" pitchFamily="34" charset="0"/>
            </a:endParaRPr>
          </a:p>
          <a:p>
            <a:pPr marL="514350" indent="-514350">
              <a:buAutoNum type="arabicPeriod"/>
            </a:pPr>
            <a:r>
              <a:rPr lang="en-IE" sz="2800" dirty="0">
                <a:solidFill>
                  <a:srgbClr val="000000"/>
                </a:solidFill>
                <a:latin typeface="Calibri" panose="020F0502020204030204" pitchFamily="34" charset="0"/>
                <a:ea typeface="Calibri" panose="020F0502020204030204" pitchFamily="34" charset="0"/>
              </a:rPr>
              <a:t>Alternative </a:t>
            </a:r>
            <a:r>
              <a:rPr lang="en-IE" sz="2800" b="1" dirty="0">
                <a:solidFill>
                  <a:srgbClr val="000000"/>
                </a:solidFill>
                <a:effectLst/>
                <a:latin typeface="Calibri" panose="020F0502020204030204" pitchFamily="34" charset="0"/>
                <a:ea typeface="Calibri" panose="020F0502020204030204" pitchFamily="34" charset="0"/>
              </a:rPr>
              <a:t>Locations</a:t>
            </a:r>
          </a:p>
          <a:p>
            <a:pPr marL="457200" indent="-457200">
              <a:buAutoNum type="arabicPeriod"/>
            </a:pPr>
            <a:endParaRPr lang="en-IE" sz="2800" dirty="0">
              <a:solidFill>
                <a:srgbClr val="000000"/>
              </a:solidFill>
              <a:effectLst/>
              <a:latin typeface="Calibri" panose="020F0502020204030204" pitchFamily="34" charset="0"/>
              <a:ea typeface="Calibri" panose="020F0502020204030204" pitchFamily="34" charset="0"/>
            </a:endParaRPr>
          </a:p>
          <a:p>
            <a:pPr marL="457200" indent="-457200">
              <a:buAutoNum type="arabicPeriod"/>
            </a:pPr>
            <a:r>
              <a:rPr lang="en-IE" sz="2800" dirty="0">
                <a:solidFill>
                  <a:srgbClr val="000000"/>
                </a:solidFill>
                <a:effectLst/>
                <a:latin typeface="Calibri" panose="020F0502020204030204" pitchFamily="34" charset="0"/>
                <a:ea typeface="Calibri" panose="020F0502020204030204" pitchFamily="34" charset="0"/>
              </a:rPr>
              <a:t>Alternative </a:t>
            </a:r>
            <a:r>
              <a:rPr lang="en-IE" sz="2800" b="1" dirty="0">
                <a:solidFill>
                  <a:srgbClr val="000000"/>
                </a:solidFill>
                <a:effectLst/>
                <a:latin typeface="Calibri" panose="020F0502020204030204" pitchFamily="34" charset="0"/>
                <a:ea typeface="Calibri" panose="020F0502020204030204" pitchFamily="34" charset="0"/>
              </a:rPr>
              <a:t>Processes</a:t>
            </a:r>
          </a:p>
          <a:p>
            <a:pPr marL="457200" indent="-457200">
              <a:buAutoNum type="arabicPeriod"/>
            </a:pPr>
            <a:endParaRPr lang="en-IE" sz="2800" dirty="0">
              <a:solidFill>
                <a:srgbClr val="000000"/>
              </a:solidFill>
              <a:effectLst/>
              <a:latin typeface="Calibri" panose="020F0502020204030204" pitchFamily="34" charset="0"/>
              <a:ea typeface="Calibri" panose="020F0502020204030204" pitchFamily="34" charset="0"/>
            </a:endParaRPr>
          </a:p>
          <a:p>
            <a:pPr marL="457200" indent="-457200">
              <a:buAutoNum type="arabicPeriod"/>
            </a:pPr>
            <a:r>
              <a:rPr lang="en-IE" sz="2800" dirty="0">
                <a:solidFill>
                  <a:srgbClr val="000000"/>
                </a:solidFill>
                <a:effectLst/>
                <a:latin typeface="Calibri" panose="020F0502020204030204" pitchFamily="34" charset="0"/>
                <a:ea typeface="Calibri" panose="020F0502020204030204" pitchFamily="34" charset="0"/>
              </a:rPr>
              <a:t>Alternative </a:t>
            </a:r>
            <a:r>
              <a:rPr lang="en-IE" sz="2800" b="1" dirty="0">
                <a:solidFill>
                  <a:srgbClr val="000000"/>
                </a:solidFill>
                <a:effectLst/>
                <a:latin typeface="Calibri" panose="020F0502020204030204" pitchFamily="34" charset="0"/>
                <a:ea typeface="Calibri" panose="020F0502020204030204" pitchFamily="34" charset="0"/>
              </a:rPr>
              <a:t>Designs</a:t>
            </a:r>
            <a:r>
              <a:rPr lang="en-IE" sz="2800" dirty="0">
                <a:solidFill>
                  <a:srgbClr val="000000"/>
                </a:solidFill>
                <a:effectLst/>
                <a:latin typeface="Calibri" panose="020F0502020204030204" pitchFamily="34" charset="0"/>
                <a:ea typeface="Calibri" panose="020F0502020204030204" pitchFamily="34" charset="0"/>
              </a:rPr>
              <a:t> </a:t>
            </a:r>
          </a:p>
          <a:p>
            <a:pPr marL="733425">
              <a:spcAft>
                <a:spcPts val="1650"/>
              </a:spcAft>
            </a:pPr>
            <a:endParaRPr lang="en-GB" sz="1800" dirty="0">
              <a:solidFill>
                <a:srgbClr val="000000"/>
              </a:solidFill>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166121476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5224C8-9F6C-9624-B335-1603E4E00ACF}"/>
              </a:ext>
            </a:extLst>
          </p:cNvPr>
          <p:cNvSpPr>
            <a:spLocks noGrp="1"/>
          </p:cNvSpPr>
          <p:nvPr>
            <p:ph type="title"/>
          </p:nvPr>
        </p:nvSpPr>
        <p:spPr/>
        <p:txBody>
          <a:bodyPr/>
          <a:lstStyle/>
          <a:p>
            <a:r>
              <a:rPr lang="en-IE" sz="3200" dirty="0">
                <a:solidFill>
                  <a:srgbClr val="C00000"/>
                </a:solidFill>
                <a:latin typeface="Calibri" panose="020F0502020204030204" pitchFamily="34" charset="0"/>
                <a:ea typeface="Calibri" panose="020F0502020204030204" pitchFamily="34" charset="0"/>
                <a:cs typeface="Arial" panose="020B0604020202020204" pitchFamily="34" charset="0"/>
              </a:rPr>
              <a:t>The EIA Guidelines require requisite analysis </a:t>
            </a:r>
            <a:br>
              <a:rPr lang="en-GB" sz="3200" dirty="0">
                <a:solidFill>
                  <a:srgbClr val="C00000"/>
                </a:solidFill>
                <a:effectLst/>
                <a:latin typeface="Calibri" panose="020F0502020204030204" pitchFamily="34" charset="0"/>
                <a:ea typeface="Calibri" panose="020F0502020204030204" pitchFamily="34" charset="0"/>
                <a:cs typeface="Arial" panose="020B0604020202020204" pitchFamily="34" charset="0"/>
              </a:rPr>
            </a:br>
            <a:endParaRPr lang="en-GB" dirty="0"/>
          </a:p>
        </p:txBody>
      </p:sp>
      <p:sp>
        <p:nvSpPr>
          <p:cNvPr id="4" name="TextBox 3">
            <a:extLst>
              <a:ext uri="{FF2B5EF4-FFF2-40B4-BE49-F238E27FC236}">
                <a16:creationId xmlns:a16="http://schemas.microsoft.com/office/drawing/2014/main" id="{8E17683B-256C-5731-A834-7A974BFC52C2}"/>
              </a:ext>
            </a:extLst>
          </p:cNvPr>
          <p:cNvSpPr txBox="1"/>
          <p:nvPr/>
        </p:nvSpPr>
        <p:spPr>
          <a:xfrm>
            <a:off x="308967" y="1151186"/>
            <a:ext cx="8363272" cy="532903"/>
          </a:xfrm>
          <a:prstGeom prst="rect">
            <a:avLst/>
          </a:prstGeom>
          <a:noFill/>
        </p:spPr>
        <p:txBody>
          <a:bodyPr wrap="square" rtlCol="0">
            <a:spAutoFit/>
          </a:bodyPr>
          <a:lstStyle/>
          <a:p>
            <a:pPr marR="46990" algn="just">
              <a:lnSpc>
                <a:spcPct val="107000"/>
              </a:lnSpc>
            </a:pPr>
            <a:r>
              <a:rPr lang="en-IE" sz="2800" dirty="0">
                <a:effectLst/>
                <a:latin typeface="Calibri" panose="020F0502020204030204" pitchFamily="34" charset="0"/>
                <a:ea typeface="Calibri" panose="020F0502020204030204" pitchFamily="34" charset="0"/>
                <a:cs typeface="Arial" panose="020B0604020202020204" pitchFamily="34" charset="0"/>
              </a:rPr>
              <a:t>Context and General Approach  </a:t>
            </a:r>
            <a:endParaRPr lang="en-GB" sz="2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5" name="TextBox 4">
            <a:extLst>
              <a:ext uri="{FF2B5EF4-FFF2-40B4-BE49-F238E27FC236}">
                <a16:creationId xmlns:a16="http://schemas.microsoft.com/office/drawing/2014/main" id="{32333DBA-217E-5B42-C205-542925075EA2}"/>
              </a:ext>
            </a:extLst>
          </p:cNvPr>
          <p:cNvSpPr txBox="1"/>
          <p:nvPr/>
        </p:nvSpPr>
        <p:spPr>
          <a:xfrm>
            <a:off x="323528" y="1742331"/>
            <a:ext cx="8491718" cy="3995774"/>
          </a:xfrm>
          <a:prstGeom prst="rect">
            <a:avLst/>
          </a:prstGeom>
          <a:noFill/>
        </p:spPr>
        <p:txBody>
          <a:bodyPr wrap="square" rtlCol="0">
            <a:spAutoFit/>
          </a:bodyPr>
          <a:lstStyle/>
          <a:p>
            <a:pPr algn="just">
              <a:lnSpc>
                <a:spcPct val="106000"/>
              </a:lnSpc>
            </a:pPr>
            <a:r>
              <a:rPr lang="en-IE" sz="1600" dirty="0">
                <a:latin typeface="Calibri" panose="020F0502020204030204" pitchFamily="34" charset="0"/>
                <a:ea typeface="Calibri" panose="020F0502020204030204" pitchFamily="34" charset="0"/>
                <a:cs typeface="Times New Roman" panose="02020603050405020304" pitchFamily="18" charset="0"/>
              </a:rPr>
              <a:t>Section 3.4    Consideration of Alternatives (Stage 3 of 7)</a:t>
            </a:r>
          </a:p>
          <a:p>
            <a:pPr lvl="0" algn="just">
              <a:lnSpc>
                <a:spcPct val="106000"/>
              </a:lnSpc>
            </a:pPr>
            <a:endParaRPr lang="en-IE" sz="1600" dirty="0">
              <a:latin typeface="Calibri" panose="020F0502020204030204" pitchFamily="34" charset="0"/>
              <a:ea typeface="Calibri" panose="020F0502020204030204" pitchFamily="34" charset="0"/>
              <a:cs typeface="Times New Roman" panose="02020603050405020304" pitchFamily="18" charset="0"/>
            </a:endParaRPr>
          </a:p>
          <a:p>
            <a:pPr lvl="0" algn="just">
              <a:lnSpc>
                <a:spcPct val="106000"/>
              </a:lnSpc>
            </a:pPr>
            <a:r>
              <a:rPr lang="en-IE" sz="1600" dirty="0">
                <a:latin typeface="Calibri" panose="020F0502020204030204" pitchFamily="34" charset="0"/>
                <a:ea typeface="Calibri" panose="020F0502020204030204" pitchFamily="34" charset="0"/>
                <a:cs typeface="Times New Roman" panose="02020603050405020304" pitchFamily="18" charset="0"/>
              </a:rPr>
              <a:t>	          </a:t>
            </a:r>
          </a:p>
          <a:p>
            <a:pPr lvl="0" algn="just">
              <a:lnSpc>
                <a:spcPct val="106000"/>
              </a:lnSpc>
            </a:pPr>
            <a:r>
              <a:rPr lang="en-IE" sz="1600" dirty="0">
                <a:latin typeface="Calibri" panose="020F0502020204030204" pitchFamily="34" charset="0"/>
                <a:ea typeface="Calibri" panose="020F0502020204030204" pitchFamily="34" charset="0"/>
                <a:cs typeface="Times New Roman" panose="02020603050405020304" pitchFamily="18" charset="0"/>
              </a:rPr>
              <a:t>	      3.4.3 Alternative </a:t>
            </a:r>
            <a:r>
              <a:rPr lang="en-IE" sz="1600" b="1" dirty="0">
                <a:latin typeface="Calibri" panose="020F0502020204030204" pitchFamily="34" charset="0"/>
                <a:ea typeface="Calibri" panose="020F0502020204030204" pitchFamily="34" charset="0"/>
                <a:cs typeface="Times New Roman" panose="02020603050405020304" pitchFamily="18" charset="0"/>
              </a:rPr>
              <a:t>Locations</a:t>
            </a:r>
          </a:p>
          <a:p>
            <a:pPr lvl="0" algn="just">
              <a:lnSpc>
                <a:spcPct val="106000"/>
              </a:lnSpc>
            </a:pPr>
            <a:endParaRPr lang="en-IE" sz="1600" b="1" dirty="0">
              <a:latin typeface="Calibri" panose="020F0502020204030204" pitchFamily="34" charset="0"/>
              <a:ea typeface="Calibri" panose="020F0502020204030204" pitchFamily="34" charset="0"/>
              <a:cs typeface="Times New Roman" panose="02020603050405020304" pitchFamily="18" charset="0"/>
            </a:endParaRPr>
          </a:p>
          <a:p>
            <a:pPr>
              <a:lnSpc>
                <a:spcPct val="106000"/>
              </a:lnSpc>
            </a:pPr>
            <a:r>
              <a:rPr lang="en-IE" sz="1600" dirty="0">
                <a:latin typeface="Calibri" panose="020F0502020204030204" pitchFamily="34" charset="0"/>
                <a:ea typeface="Calibri" panose="020F0502020204030204" pitchFamily="34" charset="0"/>
                <a:cs typeface="Times New Roman" panose="02020603050405020304" pitchFamily="18" charset="0"/>
              </a:rPr>
              <a:t>	      3.4.4 Alternative </a:t>
            </a:r>
            <a:r>
              <a:rPr lang="en-IE" sz="1600" b="1" dirty="0">
                <a:latin typeface="Calibri" panose="020F0502020204030204" pitchFamily="34" charset="0"/>
                <a:ea typeface="Calibri" panose="020F0502020204030204" pitchFamily="34" charset="0"/>
                <a:cs typeface="Times New Roman" panose="02020603050405020304" pitchFamily="18" charset="0"/>
              </a:rPr>
              <a:t>Layout</a:t>
            </a:r>
          </a:p>
          <a:p>
            <a:pPr>
              <a:lnSpc>
                <a:spcPct val="106000"/>
              </a:lnSpc>
            </a:pPr>
            <a:endParaRPr lang="en-IE" sz="1600" b="1"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6000"/>
              </a:lnSpc>
            </a:pPr>
            <a:r>
              <a:rPr lang="en-IE" sz="1600" dirty="0">
                <a:latin typeface="Calibri" panose="020F0502020204030204" pitchFamily="34" charset="0"/>
                <a:ea typeface="Calibri" panose="020F0502020204030204" pitchFamily="34" charset="0"/>
                <a:cs typeface="Times New Roman" panose="02020603050405020304" pitchFamily="18" charset="0"/>
              </a:rPr>
              <a:t>	      3.4.5 Alternative </a:t>
            </a:r>
            <a:r>
              <a:rPr lang="en-IE" sz="1600" b="1" dirty="0">
                <a:latin typeface="Calibri" panose="020F0502020204030204" pitchFamily="34" charset="0"/>
                <a:ea typeface="Calibri" panose="020F0502020204030204" pitchFamily="34" charset="0"/>
                <a:cs typeface="Times New Roman" panose="02020603050405020304" pitchFamily="18" charset="0"/>
              </a:rPr>
              <a:t>Designs</a:t>
            </a:r>
          </a:p>
          <a:p>
            <a:pPr algn="just">
              <a:lnSpc>
                <a:spcPct val="106000"/>
              </a:lnSpc>
            </a:pPr>
            <a:endParaRPr lang="en-IE" sz="1600" b="1"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6000"/>
              </a:lnSpc>
            </a:pPr>
            <a:r>
              <a:rPr lang="en-IE" sz="1600" dirty="0">
                <a:latin typeface="Calibri" panose="020F0502020204030204" pitchFamily="34" charset="0"/>
                <a:ea typeface="Calibri" panose="020F0502020204030204" pitchFamily="34" charset="0"/>
                <a:cs typeface="Times New Roman" panose="02020603050405020304" pitchFamily="18" charset="0"/>
              </a:rPr>
              <a:t>	      3.4.6 Alternative </a:t>
            </a:r>
            <a:r>
              <a:rPr lang="en-IE" sz="1600" b="1" dirty="0">
                <a:latin typeface="Calibri" panose="020F0502020204030204" pitchFamily="34" charset="0"/>
                <a:ea typeface="Calibri" panose="020F0502020204030204" pitchFamily="34" charset="0"/>
                <a:cs typeface="Times New Roman" panose="02020603050405020304" pitchFamily="18" charset="0"/>
              </a:rPr>
              <a:t>Processes </a:t>
            </a:r>
          </a:p>
          <a:p>
            <a:pPr algn="just">
              <a:lnSpc>
                <a:spcPct val="106000"/>
              </a:lnSpc>
            </a:pPr>
            <a:endParaRPr lang="en-IE" sz="1600" b="1"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6000"/>
              </a:lnSpc>
            </a:pPr>
            <a:r>
              <a:rPr lang="en-IE" sz="1600" dirty="0">
                <a:latin typeface="Calibri" panose="020F0502020204030204" pitchFamily="34" charset="0"/>
                <a:ea typeface="Calibri" panose="020F0502020204030204" pitchFamily="34" charset="0"/>
                <a:cs typeface="Times New Roman" panose="02020603050405020304" pitchFamily="18" charset="0"/>
              </a:rPr>
              <a:t>	      3.4.7 Alternative </a:t>
            </a:r>
            <a:r>
              <a:rPr lang="en-IE" sz="1600" b="1" dirty="0">
                <a:latin typeface="Calibri" panose="020F0502020204030204" pitchFamily="34" charset="0"/>
                <a:ea typeface="Calibri" panose="020F0502020204030204" pitchFamily="34" charset="0"/>
                <a:cs typeface="Times New Roman" panose="02020603050405020304" pitchFamily="18" charset="0"/>
              </a:rPr>
              <a:t>Mitigation Measures </a:t>
            </a:r>
          </a:p>
          <a:p>
            <a:pPr algn="just">
              <a:lnSpc>
                <a:spcPct val="106000"/>
              </a:lnSpc>
            </a:pPr>
            <a:endParaRPr lang="en-IE" sz="1600" b="1" dirty="0">
              <a:latin typeface="Calibri" panose="020F0502020204030204" pitchFamily="34" charset="0"/>
              <a:ea typeface="Calibri" panose="020F0502020204030204" pitchFamily="34" charset="0"/>
              <a:cs typeface="Times New Roman" panose="02020603050405020304" pitchFamily="18" charset="0"/>
            </a:endParaRPr>
          </a:p>
          <a:p>
            <a:pPr marL="457200" lvl="2">
              <a:lnSpc>
                <a:spcPct val="106000"/>
              </a:lnSpc>
            </a:pPr>
            <a:r>
              <a:rPr lang="en-IE" sz="1600" b="1" dirty="0">
                <a:latin typeface="Calibri" panose="020F0502020204030204" pitchFamily="34" charset="0"/>
                <a:ea typeface="Calibri" panose="020F0502020204030204" pitchFamily="34" charset="0"/>
                <a:cs typeface="Times New Roman" panose="02020603050405020304" pitchFamily="18" charset="0"/>
              </a:rPr>
              <a:t>                </a:t>
            </a:r>
            <a:r>
              <a:rPr lang="en-IE" sz="1600" dirty="0">
                <a:latin typeface="Calibri" panose="020F0502020204030204" pitchFamily="34" charset="0"/>
                <a:ea typeface="Calibri" panose="020F0502020204030204" pitchFamily="34" charset="0"/>
                <a:cs typeface="Times New Roman" panose="02020603050405020304" pitchFamily="18" charset="0"/>
              </a:rPr>
              <a:t>3.4.8 Consultation about </a:t>
            </a:r>
            <a:r>
              <a:rPr lang="en-IE" sz="1600" b="1" dirty="0">
                <a:latin typeface="Calibri" panose="020F0502020204030204" pitchFamily="34" charset="0"/>
                <a:ea typeface="Calibri" panose="020F0502020204030204" pitchFamily="34" charset="0"/>
                <a:cs typeface="Times New Roman" panose="02020603050405020304" pitchFamily="18" charset="0"/>
              </a:rPr>
              <a:t>Consideration of Alternatives                                                                     </a:t>
            </a:r>
            <a:endParaRPr lang="en-IE" sz="1600" dirty="0">
              <a:latin typeface="Calibri" panose="020F0502020204030204" pitchFamily="34" charset="0"/>
              <a:ea typeface="Calibri" panose="020F0502020204030204" pitchFamily="34" charset="0"/>
              <a:cs typeface="Times New Roman" panose="02020603050405020304" pitchFamily="18" charset="0"/>
            </a:endParaRPr>
          </a:p>
          <a:p>
            <a:pPr lvl="0" algn="just">
              <a:lnSpc>
                <a:spcPct val="106000"/>
              </a:lnSpc>
            </a:pPr>
            <a:r>
              <a:rPr lang="en-IE" sz="16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a:extLst>
              <a:ext uri="{FF2B5EF4-FFF2-40B4-BE49-F238E27FC236}">
                <a16:creationId xmlns:a16="http://schemas.microsoft.com/office/drawing/2014/main" id="{AA78D8DA-FBEA-1952-A69A-B8658459B936}"/>
              </a:ext>
            </a:extLst>
          </p:cNvPr>
          <p:cNvPicPr>
            <a:picLocks noChangeAspect="1"/>
          </p:cNvPicPr>
          <p:nvPr/>
        </p:nvPicPr>
        <p:blipFill rotWithShape="1">
          <a:blip r:embed="rId2"/>
          <a:srcRect l="21515" t="16289" r="63206" b="6768"/>
          <a:stretch/>
        </p:blipFill>
        <p:spPr>
          <a:xfrm>
            <a:off x="6805257" y="1831799"/>
            <a:ext cx="1866982" cy="2654014"/>
          </a:xfrm>
          <a:prstGeom prst="rect">
            <a:avLst/>
          </a:prstGeom>
          <a:ln>
            <a:solidFill>
              <a:schemeClr val="tx1"/>
            </a:solidFill>
          </a:ln>
        </p:spPr>
      </p:pic>
      <p:sp>
        <p:nvSpPr>
          <p:cNvPr id="7" name="TextBox 6">
            <a:extLst>
              <a:ext uri="{FF2B5EF4-FFF2-40B4-BE49-F238E27FC236}">
                <a16:creationId xmlns:a16="http://schemas.microsoft.com/office/drawing/2014/main" id="{1B524DC1-CF44-5265-3EE3-5FF0FFD61533}"/>
              </a:ext>
            </a:extLst>
          </p:cNvPr>
          <p:cNvSpPr txBox="1"/>
          <p:nvPr/>
        </p:nvSpPr>
        <p:spPr>
          <a:xfrm>
            <a:off x="606334" y="5706814"/>
            <a:ext cx="8208912" cy="595932"/>
          </a:xfrm>
          <a:prstGeom prst="rect">
            <a:avLst/>
          </a:prstGeom>
          <a:noFill/>
        </p:spPr>
        <p:txBody>
          <a:bodyPr wrap="square" rtlCol="0">
            <a:spAutoFit/>
          </a:bodyPr>
          <a:lstStyle/>
          <a:p>
            <a:pPr marR="46990" algn="just">
              <a:lnSpc>
                <a:spcPct val="107000"/>
              </a:lnSpc>
            </a:pPr>
            <a:r>
              <a:rPr lang="en-IE" sz="3200" b="1" i="1" dirty="0">
                <a:solidFill>
                  <a:srgbClr val="C00000"/>
                </a:solidFill>
                <a:latin typeface="Calibri" panose="020F0502020204030204" pitchFamily="34" charset="0"/>
                <a:ea typeface="Calibri" panose="020F0502020204030204" pitchFamily="34" charset="0"/>
                <a:cs typeface="Arial" panose="020B0604020202020204" pitchFamily="34" charset="0"/>
              </a:rPr>
              <a:t>“… likely effects on …”</a:t>
            </a:r>
            <a:endParaRPr lang="en-GB" sz="3200" b="1" i="1" dirty="0">
              <a:solidFill>
                <a:srgbClr val="C00000"/>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63773748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24F3EA-5177-CBB5-5528-2FAB54C36D8A}"/>
              </a:ext>
            </a:extLst>
          </p:cNvPr>
          <p:cNvSpPr>
            <a:spLocks noGrp="1"/>
          </p:cNvSpPr>
          <p:nvPr>
            <p:ph type="title"/>
          </p:nvPr>
        </p:nvSpPr>
        <p:spPr/>
        <p:txBody>
          <a:bodyPr/>
          <a:lstStyle/>
          <a:p>
            <a:r>
              <a:rPr lang="en-GB" dirty="0"/>
              <a:t>Guidelines refer to other measures</a:t>
            </a:r>
          </a:p>
        </p:txBody>
      </p:sp>
      <p:sp>
        <p:nvSpPr>
          <p:cNvPr id="4" name="TextBox 3">
            <a:extLst>
              <a:ext uri="{FF2B5EF4-FFF2-40B4-BE49-F238E27FC236}">
                <a16:creationId xmlns:a16="http://schemas.microsoft.com/office/drawing/2014/main" id="{4E65821B-D751-44CA-5168-CA74B47E6D70}"/>
              </a:ext>
            </a:extLst>
          </p:cNvPr>
          <p:cNvSpPr txBox="1"/>
          <p:nvPr/>
        </p:nvSpPr>
        <p:spPr>
          <a:xfrm>
            <a:off x="457200" y="1431034"/>
            <a:ext cx="7643192" cy="2526525"/>
          </a:xfrm>
          <a:prstGeom prst="rect">
            <a:avLst/>
          </a:prstGeom>
          <a:noFill/>
        </p:spPr>
        <p:txBody>
          <a:bodyPr wrap="square" rtlCol="0">
            <a:spAutoFit/>
          </a:bodyPr>
          <a:lstStyle/>
          <a:p>
            <a:pPr marL="342900" lvl="0" indent="-342900" algn="just">
              <a:lnSpc>
                <a:spcPct val="106000"/>
              </a:lnSpc>
              <a:buAutoNum type="arabicPeriod"/>
            </a:pPr>
            <a:endParaRPr lang="en-IE" dirty="0">
              <a:latin typeface="Calibri" panose="020F0502020204030204" pitchFamily="34" charset="0"/>
              <a:ea typeface="Calibri" panose="020F0502020204030204" pitchFamily="34" charset="0"/>
              <a:cs typeface="Times New Roman" panose="02020603050405020304" pitchFamily="18" charset="0"/>
            </a:endParaRPr>
          </a:p>
          <a:p>
            <a:pPr lvl="0" algn="just">
              <a:lnSpc>
                <a:spcPct val="106000"/>
              </a:lnSpc>
            </a:pPr>
            <a:r>
              <a:rPr lang="en-IE" sz="1600" dirty="0">
                <a:latin typeface="Calibri" panose="020F0502020204030204" pitchFamily="34" charset="0"/>
                <a:ea typeface="Calibri" panose="020F0502020204030204" pitchFamily="34" charset="0"/>
                <a:cs typeface="Times New Roman" panose="02020603050405020304" pitchFamily="18" charset="0"/>
              </a:rPr>
              <a:t>Section 3.3, Preparing an EIAR</a:t>
            </a:r>
          </a:p>
          <a:p>
            <a:pPr lvl="0" algn="just">
              <a:lnSpc>
                <a:spcPct val="106000"/>
              </a:lnSpc>
            </a:pPr>
            <a:endParaRPr lang="en-IE" sz="1600" dirty="0">
              <a:latin typeface="Calibri" panose="020F0502020204030204" pitchFamily="34" charset="0"/>
              <a:ea typeface="Calibri" panose="020F0502020204030204" pitchFamily="34" charset="0"/>
              <a:cs typeface="Times New Roman" panose="02020603050405020304" pitchFamily="18" charset="0"/>
            </a:endParaRPr>
          </a:p>
          <a:p>
            <a:pPr lvl="0" algn="just">
              <a:lnSpc>
                <a:spcPct val="106000"/>
              </a:lnSpc>
            </a:pPr>
            <a:r>
              <a:rPr lang="en-IE" sz="1600" dirty="0">
                <a:latin typeface="Calibri" panose="020F0502020204030204" pitchFamily="34" charset="0"/>
                <a:ea typeface="Calibri" panose="020F0502020204030204" pitchFamily="34" charset="0"/>
                <a:cs typeface="Times New Roman" panose="02020603050405020304" pitchFamily="18" charset="0"/>
              </a:rPr>
              <a:t>3.3	Scoping (Stage 2 of 7)</a:t>
            </a:r>
          </a:p>
          <a:p>
            <a:pPr lvl="0" algn="just">
              <a:lnSpc>
                <a:spcPct val="106000"/>
              </a:lnSpc>
            </a:pPr>
            <a:r>
              <a:rPr lang="en-IE" sz="1600" dirty="0">
                <a:latin typeface="Calibri" panose="020F0502020204030204" pitchFamily="34" charset="0"/>
                <a:ea typeface="Calibri" panose="020F0502020204030204" pitchFamily="34" charset="0"/>
                <a:cs typeface="Times New Roman" panose="02020603050405020304" pitchFamily="18" charset="0"/>
              </a:rPr>
              <a:t>	3.3.5 Consideration of </a:t>
            </a:r>
            <a:r>
              <a:rPr lang="en-IE" sz="1600" b="1" dirty="0">
                <a:latin typeface="Calibri" panose="020F0502020204030204" pitchFamily="34" charset="0"/>
                <a:ea typeface="Calibri" panose="020F0502020204030204" pitchFamily="34" charset="0"/>
                <a:cs typeface="Times New Roman" panose="02020603050405020304" pitchFamily="18" charset="0"/>
              </a:rPr>
              <a:t>Other Assessments </a:t>
            </a:r>
          </a:p>
          <a:p>
            <a:pPr lvl="0" algn="just">
              <a:lnSpc>
                <a:spcPct val="106000"/>
              </a:lnSpc>
            </a:pPr>
            <a:endParaRPr lang="en-IE" sz="1600" dirty="0">
              <a:latin typeface="Calibri" panose="020F0502020204030204" pitchFamily="34" charset="0"/>
              <a:ea typeface="Calibri" panose="020F0502020204030204" pitchFamily="34" charset="0"/>
              <a:cs typeface="Times New Roman" panose="02020603050405020304" pitchFamily="18" charset="0"/>
            </a:endParaRPr>
          </a:p>
          <a:p>
            <a:pPr lvl="0" algn="just">
              <a:lnSpc>
                <a:spcPct val="106000"/>
              </a:lnSpc>
            </a:pPr>
            <a:r>
              <a:rPr lang="en-IE" sz="1600" dirty="0">
                <a:latin typeface="Calibri" panose="020F0502020204030204" pitchFamily="34" charset="0"/>
                <a:ea typeface="Calibri" panose="020F0502020204030204" pitchFamily="34" charset="0"/>
                <a:cs typeface="Times New Roman" panose="02020603050405020304" pitchFamily="18" charset="0"/>
              </a:rPr>
              <a:t>3.8	Mitigation &amp; Monitoring (Stage 7 of 7)</a:t>
            </a:r>
          </a:p>
          <a:p>
            <a:pPr lvl="0" algn="just">
              <a:lnSpc>
                <a:spcPct val="106000"/>
              </a:lnSpc>
            </a:pPr>
            <a:r>
              <a:rPr lang="en-IE" sz="1600" dirty="0">
                <a:latin typeface="Calibri" panose="020F0502020204030204" pitchFamily="34" charset="0"/>
                <a:ea typeface="Calibri" panose="020F0502020204030204" pitchFamily="34" charset="0"/>
                <a:cs typeface="Times New Roman" panose="02020603050405020304" pitchFamily="18" charset="0"/>
              </a:rPr>
              <a:t>	3.8.1 Mitigation (&amp; Offsetting)</a:t>
            </a:r>
          </a:p>
          <a:p>
            <a:pPr lvl="0" algn="just">
              <a:lnSpc>
                <a:spcPct val="106000"/>
              </a:lnSpc>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2659205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09F0E5-728B-6A1E-51C1-33E8FF8EF546}"/>
              </a:ext>
            </a:extLst>
          </p:cNvPr>
          <p:cNvSpPr>
            <a:spLocks noGrp="1"/>
          </p:cNvSpPr>
          <p:nvPr>
            <p:ph type="title"/>
          </p:nvPr>
        </p:nvSpPr>
        <p:spPr>
          <a:xfrm>
            <a:off x="457200" y="274638"/>
            <a:ext cx="8435280" cy="1143000"/>
          </a:xfrm>
        </p:spPr>
        <p:txBody>
          <a:bodyPr/>
          <a:lstStyle/>
          <a:p>
            <a:r>
              <a:rPr lang="en-GB" dirty="0"/>
              <a:t>Other measures required</a:t>
            </a:r>
          </a:p>
        </p:txBody>
      </p:sp>
      <p:sp>
        <p:nvSpPr>
          <p:cNvPr id="4" name="TextBox 3">
            <a:extLst>
              <a:ext uri="{FF2B5EF4-FFF2-40B4-BE49-F238E27FC236}">
                <a16:creationId xmlns:a16="http://schemas.microsoft.com/office/drawing/2014/main" id="{CB2B4DDB-D6B1-3176-70DE-84AE76D16E07}"/>
              </a:ext>
            </a:extLst>
          </p:cNvPr>
          <p:cNvSpPr txBox="1"/>
          <p:nvPr/>
        </p:nvSpPr>
        <p:spPr>
          <a:xfrm>
            <a:off x="330558" y="1128656"/>
            <a:ext cx="8561922" cy="4549002"/>
          </a:xfrm>
          <a:prstGeom prst="rect">
            <a:avLst/>
          </a:prstGeom>
          <a:noFill/>
        </p:spPr>
        <p:txBody>
          <a:bodyPr wrap="square" rtlCol="0">
            <a:spAutoFit/>
          </a:bodyPr>
          <a:lstStyle/>
          <a:p>
            <a:pPr lvl="0" algn="just">
              <a:lnSpc>
                <a:spcPct val="106000"/>
              </a:lnSpc>
            </a:pPr>
            <a:r>
              <a:rPr lang="en-IE" sz="1600" dirty="0">
                <a:latin typeface="Calibri" panose="020F0502020204030204" pitchFamily="34" charset="0"/>
                <a:ea typeface="Calibri" panose="020F0502020204030204" pitchFamily="34" charset="0"/>
                <a:cs typeface="Times New Roman" panose="02020603050405020304" pitchFamily="18" charset="0"/>
              </a:rPr>
              <a:t>Section 2.4 Context and General Approach</a:t>
            </a:r>
          </a:p>
          <a:p>
            <a:pPr marL="342900" lvl="0" indent="-342900" algn="just">
              <a:lnSpc>
                <a:spcPct val="106000"/>
              </a:lnSpc>
              <a:buAutoNum type="arabicPeriod"/>
            </a:pPr>
            <a:endParaRPr lang="en-IE" sz="1600" dirty="0">
              <a:latin typeface="Calibri" panose="020F0502020204030204" pitchFamily="34" charset="0"/>
              <a:ea typeface="Calibri" panose="020F0502020204030204" pitchFamily="34" charset="0"/>
              <a:cs typeface="Times New Roman" panose="02020603050405020304" pitchFamily="18" charset="0"/>
            </a:endParaRPr>
          </a:p>
          <a:p>
            <a:pPr lvl="0" algn="just">
              <a:lnSpc>
                <a:spcPct val="106000"/>
              </a:lnSpc>
            </a:pPr>
            <a:r>
              <a:rPr lang="en-IE" sz="1600" dirty="0">
                <a:latin typeface="Calibri" panose="020F0502020204030204" pitchFamily="34" charset="0"/>
                <a:ea typeface="Calibri" panose="020F0502020204030204" pitchFamily="34" charset="0"/>
                <a:cs typeface="Times New Roman" panose="02020603050405020304" pitchFamily="18" charset="0"/>
              </a:rPr>
              <a:t>2.4 	 Fundamental Principles</a:t>
            </a:r>
          </a:p>
          <a:p>
            <a:pPr lvl="0" algn="just">
              <a:lnSpc>
                <a:spcPct val="106000"/>
              </a:lnSpc>
            </a:pPr>
            <a:r>
              <a:rPr lang="en-IE" sz="1600" dirty="0">
                <a:latin typeface="Calibri" panose="020F0502020204030204" pitchFamily="34" charset="0"/>
                <a:ea typeface="Calibri" panose="020F0502020204030204" pitchFamily="34" charset="0"/>
                <a:cs typeface="Times New Roman" panose="02020603050405020304" pitchFamily="18" charset="0"/>
              </a:rPr>
              <a:t>	 2.4.1 Anticipating, Avoiding and Mitigating </a:t>
            </a:r>
            <a:r>
              <a:rPr lang="en-IE" sz="1600" b="1" dirty="0">
                <a:latin typeface="Calibri" panose="020F0502020204030204" pitchFamily="34" charset="0"/>
                <a:ea typeface="Calibri" panose="020F0502020204030204" pitchFamily="34" charset="0"/>
                <a:cs typeface="Times New Roman" panose="02020603050405020304" pitchFamily="18" charset="0"/>
              </a:rPr>
              <a:t>Significant Effects </a:t>
            </a:r>
          </a:p>
          <a:p>
            <a:pPr lvl="0" algn="just">
              <a:lnSpc>
                <a:spcPct val="106000"/>
              </a:lnSpc>
            </a:pPr>
            <a:r>
              <a:rPr lang="en-IE" sz="1600" dirty="0">
                <a:latin typeface="Calibri" panose="020F0502020204030204" pitchFamily="34" charset="0"/>
                <a:ea typeface="Calibri" panose="020F0502020204030204" pitchFamily="34" charset="0"/>
                <a:cs typeface="Times New Roman" panose="02020603050405020304" pitchFamily="18" charset="0"/>
              </a:rPr>
              <a:t>	 2.4.2 Maintaining </a:t>
            </a:r>
            <a:r>
              <a:rPr lang="en-IE" sz="1600" b="1" dirty="0">
                <a:latin typeface="Calibri" panose="020F0502020204030204" pitchFamily="34" charset="0"/>
                <a:ea typeface="Calibri" panose="020F0502020204030204" pitchFamily="34" charset="0"/>
                <a:cs typeface="Times New Roman" panose="02020603050405020304" pitchFamily="18" charset="0"/>
              </a:rPr>
              <a:t>Objectivity</a:t>
            </a:r>
          </a:p>
          <a:p>
            <a:pPr lvl="0" algn="just">
              <a:lnSpc>
                <a:spcPct val="106000"/>
              </a:lnSpc>
            </a:pPr>
            <a:r>
              <a:rPr lang="en-IE" sz="1600" dirty="0">
                <a:latin typeface="Calibri" panose="020F0502020204030204" pitchFamily="34" charset="0"/>
                <a:ea typeface="Calibri" panose="020F0502020204030204" pitchFamily="34" charset="0"/>
                <a:cs typeface="Times New Roman" panose="02020603050405020304" pitchFamily="18" charset="0"/>
              </a:rPr>
              <a:t>	 2.4.3 Ensuring</a:t>
            </a:r>
            <a:r>
              <a:rPr lang="en-IE" sz="1600" b="1" dirty="0">
                <a:latin typeface="Calibri" panose="020F0502020204030204" pitchFamily="34" charset="0"/>
                <a:ea typeface="Calibri" panose="020F0502020204030204" pitchFamily="34" charset="0"/>
                <a:cs typeface="Times New Roman" panose="02020603050405020304" pitchFamily="18" charset="0"/>
              </a:rPr>
              <a:t> Clarity </a:t>
            </a:r>
            <a:r>
              <a:rPr lang="en-IE" sz="1600" dirty="0">
                <a:latin typeface="Calibri" panose="020F0502020204030204" pitchFamily="34" charset="0"/>
                <a:ea typeface="Calibri" panose="020F0502020204030204" pitchFamily="34" charset="0"/>
                <a:cs typeface="Times New Roman" panose="02020603050405020304" pitchFamily="18" charset="0"/>
              </a:rPr>
              <a:t>and Quality</a:t>
            </a:r>
          </a:p>
          <a:p>
            <a:pPr lvl="0" algn="just">
              <a:lnSpc>
                <a:spcPct val="106000"/>
              </a:lnSpc>
            </a:pPr>
            <a:r>
              <a:rPr lang="en-IE" sz="1600" dirty="0">
                <a:latin typeface="Calibri" panose="020F0502020204030204" pitchFamily="34" charset="0"/>
                <a:ea typeface="Calibri" panose="020F0502020204030204" pitchFamily="34" charset="0"/>
                <a:cs typeface="Times New Roman" panose="02020603050405020304" pitchFamily="18" charset="0"/>
              </a:rPr>
              <a:t>	 2.4.4 Providing </a:t>
            </a:r>
            <a:r>
              <a:rPr lang="en-IE" sz="1600" b="1" dirty="0">
                <a:latin typeface="Calibri" panose="020F0502020204030204" pitchFamily="34" charset="0"/>
                <a:ea typeface="Calibri" panose="020F0502020204030204" pitchFamily="34" charset="0"/>
                <a:cs typeface="Times New Roman" panose="02020603050405020304" pitchFamily="18" charset="0"/>
              </a:rPr>
              <a:t>Relevant Information </a:t>
            </a:r>
            <a:r>
              <a:rPr lang="en-IE" sz="1600" dirty="0">
                <a:latin typeface="Calibri" panose="020F0502020204030204" pitchFamily="34" charset="0"/>
                <a:ea typeface="Calibri" panose="020F0502020204030204" pitchFamily="34" charset="0"/>
                <a:cs typeface="Times New Roman" panose="02020603050405020304" pitchFamily="18" charset="0"/>
              </a:rPr>
              <a:t>to Decision Makers</a:t>
            </a:r>
          </a:p>
          <a:p>
            <a:pPr lvl="0" algn="just">
              <a:lnSpc>
                <a:spcPct val="106000"/>
              </a:lnSpc>
            </a:pPr>
            <a:r>
              <a:rPr lang="en-IE" sz="1600" dirty="0">
                <a:latin typeface="Calibri" panose="020F0502020204030204" pitchFamily="34" charset="0"/>
                <a:ea typeface="Calibri" panose="020F0502020204030204" pitchFamily="34" charset="0"/>
                <a:cs typeface="Times New Roman" panose="02020603050405020304" pitchFamily="18" charset="0"/>
              </a:rPr>
              <a:t>	 2.4.5 Facilitating </a:t>
            </a:r>
            <a:r>
              <a:rPr lang="en-IE" sz="1600" b="1" dirty="0">
                <a:latin typeface="Calibri" panose="020F0502020204030204" pitchFamily="34" charset="0"/>
                <a:ea typeface="Calibri" panose="020F0502020204030204" pitchFamily="34" charset="0"/>
                <a:cs typeface="Times New Roman" panose="02020603050405020304" pitchFamily="18" charset="0"/>
              </a:rPr>
              <a:t>Better Consultation </a:t>
            </a:r>
          </a:p>
          <a:p>
            <a:pPr marL="342900" lvl="0" indent="-342900" algn="just">
              <a:lnSpc>
                <a:spcPct val="106000"/>
              </a:lnSpc>
              <a:buAutoNum type="arabicPeriod"/>
            </a:pPr>
            <a:endParaRPr lang="en-IE" sz="1600" dirty="0">
              <a:latin typeface="Calibri" panose="020F0502020204030204" pitchFamily="34" charset="0"/>
              <a:ea typeface="Calibri" panose="020F0502020204030204" pitchFamily="34" charset="0"/>
              <a:cs typeface="Times New Roman" panose="02020603050405020304" pitchFamily="18" charset="0"/>
            </a:endParaRPr>
          </a:p>
          <a:p>
            <a:pPr lvl="0" algn="just">
              <a:lnSpc>
                <a:spcPct val="106000"/>
              </a:lnSpc>
            </a:pPr>
            <a:r>
              <a:rPr lang="en-IE" sz="1600" dirty="0">
                <a:latin typeface="Calibri" panose="020F0502020204030204" pitchFamily="34" charset="0"/>
                <a:ea typeface="Calibri" panose="020F0502020204030204" pitchFamily="34" charset="0"/>
                <a:cs typeface="Times New Roman" panose="02020603050405020304" pitchFamily="18" charset="0"/>
              </a:rPr>
              <a:t>Section 3.3 Preparing an EIAR</a:t>
            </a:r>
          </a:p>
          <a:p>
            <a:pPr lvl="0" algn="just">
              <a:lnSpc>
                <a:spcPct val="106000"/>
              </a:lnSpc>
            </a:pPr>
            <a:endParaRPr lang="en-IE" sz="1600" dirty="0">
              <a:latin typeface="Calibri" panose="020F0502020204030204" pitchFamily="34" charset="0"/>
              <a:ea typeface="Calibri" panose="020F0502020204030204" pitchFamily="34" charset="0"/>
              <a:cs typeface="Times New Roman" panose="02020603050405020304" pitchFamily="18" charset="0"/>
            </a:endParaRPr>
          </a:p>
          <a:p>
            <a:pPr lvl="0" algn="just">
              <a:lnSpc>
                <a:spcPct val="106000"/>
              </a:lnSpc>
            </a:pPr>
            <a:r>
              <a:rPr lang="en-IE" sz="1600" dirty="0">
                <a:latin typeface="Calibri" panose="020F0502020204030204" pitchFamily="34" charset="0"/>
                <a:ea typeface="Calibri" panose="020F0502020204030204" pitchFamily="34" charset="0"/>
                <a:cs typeface="Times New Roman" panose="02020603050405020304" pitchFamily="18" charset="0"/>
              </a:rPr>
              <a:t>3.3	 Scoping (Stage 2 of 7)</a:t>
            </a:r>
          </a:p>
          <a:p>
            <a:pPr lvl="0" algn="just">
              <a:lnSpc>
                <a:spcPct val="106000"/>
              </a:lnSpc>
            </a:pPr>
            <a:r>
              <a:rPr lang="en-IE" sz="1600" dirty="0">
                <a:latin typeface="Calibri" panose="020F0502020204030204" pitchFamily="34" charset="0"/>
                <a:ea typeface="Calibri" panose="020F0502020204030204" pitchFamily="34" charset="0"/>
                <a:cs typeface="Times New Roman" panose="02020603050405020304" pitchFamily="18" charset="0"/>
              </a:rPr>
              <a:t>	 3.3.5 Consideration of Other Assessments </a:t>
            </a:r>
          </a:p>
          <a:p>
            <a:pPr lvl="0" algn="just">
              <a:lnSpc>
                <a:spcPct val="106000"/>
              </a:lnSpc>
            </a:pPr>
            <a:endParaRPr lang="en-IE" sz="1600" dirty="0">
              <a:latin typeface="Calibri" panose="020F0502020204030204" pitchFamily="34" charset="0"/>
              <a:ea typeface="Calibri" panose="020F0502020204030204" pitchFamily="34" charset="0"/>
              <a:cs typeface="Times New Roman" panose="02020603050405020304" pitchFamily="18" charset="0"/>
            </a:endParaRPr>
          </a:p>
          <a:p>
            <a:pPr lvl="0" algn="just">
              <a:lnSpc>
                <a:spcPct val="106000"/>
              </a:lnSpc>
            </a:pPr>
            <a:r>
              <a:rPr lang="en-IE" sz="1600" dirty="0">
                <a:latin typeface="Calibri" panose="020F0502020204030204" pitchFamily="34" charset="0"/>
                <a:ea typeface="Calibri" panose="020F0502020204030204" pitchFamily="34" charset="0"/>
                <a:cs typeface="Times New Roman" panose="02020603050405020304" pitchFamily="18" charset="0"/>
              </a:rPr>
              <a:t>3.8	 Mitigation &amp; Monitoring (Stage 7 of 7)</a:t>
            </a:r>
          </a:p>
          <a:p>
            <a:pPr lvl="0" algn="just">
              <a:lnSpc>
                <a:spcPct val="106000"/>
              </a:lnSpc>
            </a:pPr>
            <a:r>
              <a:rPr lang="en-IE" sz="1600" dirty="0">
                <a:latin typeface="Calibri" panose="020F0502020204030204" pitchFamily="34" charset="0"/>
                <a:ea typeface="Calibri" panose="020F0502020204030204" pitchFamily="34" charset="0"/>
                <a:cs typeface="Times New Roman" panose="02020603050405020304" pitchFamily="18" charset="0"/>
              </a:rPr>
              <a:t>	 3.8.1 Mitigation (&amp; Offsetting)</a:t>
            </a:r>
          </a:p>
          <a:p>
            <a:pPr lvl="0" algn="just">
              <a:lnSpc>
                <a:spcPct val="106000"/>
              </a:lnSpc>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9506103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95D2A8-FA28-9FA8-6C83-FA7FEE89C648}"/>
              </a:ext>
            </a:extLst>
          </p:cNvPr>
          <p:cNvSpPr>
            <a:spLocks noGrp="1"/>
          </p:cNvSpPr>
          <p:nvPr>
            <p:ph type="title"/>
          </p:nvPr>
        </p:nvSpPr>
        <p:spPr>
          <a:xfrm>
            <a:off x="230819" y="336781"/>
            <a:ext cx="8913181" cy="1143000"/>
          </a:xfrm>
        </p:spPr>
        <p:txBody>
          <a:bodyPr/>
          <a:lstStyle/>
          <a:p>
            <a:r>
              <a:rPr lang="en-GB" dirty="0"/>
              <a:t>Three-part format to our Oral Hearing Presentation</a:t>
            </a:r>
          </a:p>
        </p:txBody>
      </p:sp>
      <p:sp>
        <p:nvSpPr>
          <p:cNvPr id="4" name="TextBox 3">
            <a:extLst>
              <a:ext uri="{FF2B5EF4-FFF2-40B4-BE49-F238E27FC236}">
                <a16:creationId xmlns:a16="http://schemas.microsoft.com/office/drawing/2014/main" id="{F8893DA7-59EF-43D9-77E8-9EA803DAA4B1}"/>
              </a:ext>
            </a:extLst>
          </p:cNvPr>
          <p:cNvSpPr txBox="1"/>
          <p:nvPr/>
        </p:nvSpPr>
        <p:spPr>
          <a:xfrm>
            <a:off x="439459" y="2204864"/>
            <a:ext cx="8247342" cy="3262432"/>
          </a:xfrm>
          <a:prstGeom prst="rect">
            <a:avLst/>
          </a:prstGeom>
          <a:noFill/>
        </p:spPr>
        <p:txBody>
          <a:bodyPr wrap="square">
            <a:spAutoFit/>
          </a:bodyPr>
          <a:lstStyle/>
          <a:p>
            <a:pPr marL="457200" indent="-457200">
              <a:buAutoNum type="arabicPeriod"/>
            </a:pPr>
            <a:r>
              <a:rPr lang="en-IE" sz="2800" dirty="0">
                <a:solidFill>
                  <a:srgbClr val="BBBCBD"/>
                </a:solidFill>
                <a:effectLst/>
                <a:latin typeface="Calibri" panose="020F0502020204030204" pitchFamily="34" charset="0"/>
                <a:ea typeface="Calibri" panose="020F0502020204030204" pitchFamily="34" charset="0"/>
              </a:rPr>
              <a:t>Context</a:t>
            </a:r>
          </a:p>
          <a:p>
            <a:pPr marL="457200" indent="-457200">
              <a:buAutoNum type="arabicPeriod"/>
            </a:pPr>
            <a:endParaRPr lang="en-IE" sz="2800" dirty="0">
              <a:effectLst/>
              <a:latin typeface="Calibri" panose="020F0502020204030204" pitchFamily="34" charset="0"/>
              <a:ea typeface="Calibri" panose="020F0502020204030204" pitchFamily="34" charset="0"/>
            </a:endParaRPr>
          </a:p>
          <a:p>
            <a:pPr marL="457200" indent="-457200" algn="just">
              <a:buAutoNum type="arabicPeriod"/>
            </a:pPr>
            <a:r>
              <a:rPr lang="en-IE" sz="2800" dirty="0">
                <a:solidFill>
                  <a:srgbClr val="BBBCBD"/>
                </a:solidFill>
                <a:effectLst/>
                <a:latin typeface="Calibri" panose="020F0502020204030204" pitchFamily="34" charset="0"/>
                <a:ea typeface="Calibri" panose="020F0502020204030204" pitchFamily="34" charset="0"/>
              </a:rPr>
              <a:t>Iarnród Éireann response (May 2023) to October 2023 submissions</a:t>
            </a:r>
          </a:p>
          <a:p>
            <a:pPr marL="457200" indent="-457200" algn="just">
              <a:buAutoNum type="arabicPeriod"/>
            </a:pPr>
            <a:endParaRPr lang="en-IE" dirty="0">
              <a:effectLst/>
              <a:latin typeface="Calibri" panose="020F0502020204030204" pitchFamily="34" charset="0"/>
              <a:ea typeface="Calibri" panose="020F0502020204030204" pitchFamily="34" charset="0"/>
            </a:endParaRPr>
          </a:p>
          <a:p>
            <a:pPr marL="457200" indent="-457200" algn="just">
              <a:buAutoNum type="arabicPeriod"/>
            </a:pPr>
            <a:r>
              <a:rPr lang="en-IE" sz="2800" dirty="0">
                <a:solidFill>
                  <a:srgbClr val="C00000"/>
                </a:solidFill>
                <a:effectLst/>
                <a:latin typeface="Calibri" panose="020F0502020204030204" pitchFamily="34" charset="0"/>
                <a:ea typeface="Calibri" panose="020F0502020204030204" pitchFamily="34" charset="0"/>
              </a:rPr>
              <a:t>Carlos Clarke response to Iarnród Éireann’s response on CCL’s 2 No. submissions</a:t>
            </a:r>
          </a:p>
          <a:p>
            <a:pPr marL="733425">
              <a:spcAft>
                <a:spcPts val="1650"/>
              </a:spcAft>
            </a:pPr>
            <a:endParaRPr lang="en-GB" sz="1800" dirty="0">
              <a:solidFill>
                <a:srgbClr val="000000"/>
              </a:solidFill>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9685202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FA11E-73FE-A239-39A9-3A66DC3BF802}"/>
              </a:ext>
            </a:extLst>
          </p:cNvPr>
          <p:cNvSpPr>
            <a:spLocks noGrp="1"/>
          </p:cNvSpPr>
          <p:nvPr>
            <p:ph type="title"/>
          </p:nvPr>
        </p:nvSpPr>
        <p:spPr>
          <a:xfrm>
            <a:off x="368423" y="0"/>
            <a:ext cx="8229600" cy="1143000"/>
          </a:xfrm>
        </p:spPr>
        <p:txBody>
          <a:bodyPr/>
          <a:lstStyle/>
          <a:p>
            <a:r>
              <a:rPr lang="en-GB" dirty="0"/>
              <a:t>Applicants’ Response to the Maxpro Concerns- Ref. No. 40-LO099b</a:t>
            </a:r>
          </a:p>
        </p:txBody>
      </p:sp>
      <p:sp>
        <p:nvSpPr>
          <p:cNvPr id="4" name="TextBox 3">
            <a:extLst>
              <a:ext uri="{FF2B5EF4-FFF2-40B4-BE49-F238E27FC236}">
                <a16:creationId xmlns:a16="http://schemas.microsoft.com/office/drawing/2014/main" id="{C6EA38F3-F657-85F8-65A7-0B39A2177EA9}"/>
              </a:ext>
            </a:extLst>
          </p:cNvPr>
          <p:cNvSpPr txBox="1"/>
          <p:nvPr/>
        </p:nvSpPr>
        <p:spPr>
          <a:xfrm>
            <a:off x="450541" y="990803"/>
            <a:ext cx="8400496" cy="5575885"/>
          </a:xfrm>
          <a:prstGeom prst="rect">
            <a:avLst/>
          </a:prstGeom>
          <a:noFill/>
        </p:spPr>
        <p:txBody>
          <a:bodyPr wrap="square">
            <a:spAutoFit/>
          </a:bodyPr>
          <a:lstStyle/>
          <a:p>
            <a:pPr marL="457200" indent="-457200">
              <a:lnSpc>
                <a:spcPts val="1500"/>
              </a:lnSpc>
              <a:buAutoNum type="arabicPeriod"/>
            </a:pPr>
            <a:endParaRPr lang="en-GB" dirty="0">
              <a:solidFill>
                <a:srgbClr val="000000"/>
              </a:solidFill>
              <a:latin typeface="Calibri" panose="020F0502020204030204" pitchFamily="34" charset="0"/>
              <a:ea typeface="Calibri" panose="020F0502020204030204" pitchFamily="34" charset="0"/>
            </a:endParaRPr>
          </a:p>
          <a:p>
            <a:pPr marL="457200" indent="-457200">
              <a:lnSpc>
                <a:spcPts val="1700"/>
              </a:lnSpc>
              <a:buAutoNum type="arabicPeriod"/>
            </a:pPr>
            <a:r>
              <a:rPr lang="en-GB" dirty="0">
                <a:solidFill>
                  <a:srgbClr val="000000"/>
                </a:solidFill>
                <a:latin typeface="Calibri" panose="020F0502020204030204" pitchFamily="34" charset="0"/>
                <a:ea typeface="Calibri" panose="020F0502020204030204" pitchFamily="34" charset="0"/>
              </a:rPr>
              <a:t>Site Selection</a:t>
            </a:r>
          </a:p>
          <a:p>
            <a:pPr marL="457200" indent="-457200">
              <a:lnSpc>
                <a:spcPts val="1700"/>
              </a:lnSpc>
              <a:buAutoNum type="arabicPeriod"/>
            </a:pPr>
            <a:endParaRPr lang="en-GB" dirty="0">
              <a:solidFill>
                <a:srgbClr val="000000"/>
              </a:solidFill>
              <a:latin typeface="Calibri" panose="020F0502020204030204" pitchFamily="34" charset="0"/>
              <a:ea typeface="Calibri" panose="020F0502020204030204" pitchFamily="34" charset="0"/>
            </a:endParaRPr>
          </a:p>
          <a:p>
            <a:pPr marL="457200" indent="-457200">
              <a:lnSpc>
                <a:spcPts val="1700"/>
              </a:lnSpc>
              <a:buAutoNum type="arabicPeriod"/>
            </a:pPr>
            <a:r>
              <a:rPr lang="en-GB" dirty="0">
                <a:solidFill>
                  <a:srgbClr val="000000"/>
                </a:solidFill>
                <a:latin typeface="Calibri" panose="020F0502020204030204" pitchFamily="34" charset="0"/>
                <a:ea typeface="Calibri" panose="020F0502020204030204" pitchFamily="34" charset="0"/>
              </a:rPr>
              <a:t>Equal ranking </a:t>
            </a:r>
          </a:p>
          <a:p>
            <a:pPr marL="457200" indent="-457200">
              <a:lnSpc>
                <a:spcPts val="1700"/>
              </a:lnSpc>
              <a:buAutoNum type="arabicPeriod"/>
            </a:pPr>
            <a:endParaRPr lang="en-GB" dirty="0">
              <a:solidFill>
                <a:srgbClr val="000000"/>
              </a:solidFill>
              <a:latin typeface="Calibri" panose="020F0502020204030204" pitchFamily="34" charset="0"/>
              <a:ea typeface="Calibri" panose="020F0502020204030204" pitchFamily="34" charset="0"/>
            </a:endParaRPr>
          </a:p>
          <a:p>
            <a:pPr marL="457200" indent="-457200">
              <a:lnSpc>
                <a:spcPts val="1700"/>
              </a:lnSpc>
              <a:buAutoNum type="arabicPeriod"/>
            </a:pPr>
            <a:r>
              <a:rPr lang="en-GB" dirty="0">
                <a:solidFill>
                  <a:srgbClr val="000000"/>
                </a:solidFill>
                <a:latin typeface="Calibri" panose="020F0502020204030204" pitchFamily="34" charset="0"/>
                <a:ea typeface="Calibri" panose="020F0502020204030204" pitchFamily="34" charset="0"/>
              </a:rPr>
              <a:t>Depot access and layout</a:t>
            </a:r>
          </a:p>
          <a:p>
            <a:pPr marL="457200" indent="-457200">
              <a:lnSpc>
                <a:spcPts val="1700"/>
              </a:lnSpc>
              <a:buAutoNum type="arabicPeriod"/>
            </a:pPr>
            <a:endParaRPr lang="en-GB" dirty="0">
              <a:solidFill>
                <a:srgbClr val="000000"/>
              </a:solidFill>
              <a:latin typeface="Calibri" panose="020F0502020204030204" pitchFamily="34" charset="0"/>
              <a:ea typeface="Calibri" panose="020F0502020204030204" pitchFamily="34" charset="0"/>
            </a:endParaRPr>
          </a:p>
          <a:p>
            <a:pPr marL="457200" indent="-457200">
              <a:lnSpc>
                <a:spcPts val="1700"/>
              </a:lnSpc>
              <a:buAutoNum type="arabicPeriod"/>
            </a:pPr>
            <a:r>
              <a:rPr lang="en-GB" dirty="0">
                <a:solidFill>
                  <a:srgbClr val="000000"/>
                </a:solidFill>
                <a:latin typeface="Calibri" panose="020F0502020204030204" pitchFamily="34" charset="0"/>
                <a:ea typeface="Calibri" panose="020F0502020204030204" pitchFamily="34" charset="0"/>
              </a:rPr>
              <a:t>Greenway effects and M4 flooding</a:t>
            </a:r>
          </a:p>
          <a:p>
            <a:pPr marL="457200" indent="-457200">
              <a:lnSpc>
                <a:spcPts val="1700"/>
              </a:lnSpc>
              <a:buAutoNum type="arabicPeriod"/>
            </a:pPr>
            <a:endParaRPr lang="en-GB" dirty="0">
              <a:solidFill>
                <a:srgbClr val="000000"/>
              </a:solidFill>
              <a:latin typeface="Calibri" panose="020F0502020204030204" pitchFamily="34" charset="0"/>
              <a:ea typeface="Calibri" panose="020F0502020204030204" pitchFamily="34" charset="0"/>
            </a:endParaRPr>
          </a:p>
          <a:p>
            <a:pPr marL="457200" indent="-457200">
              <a:lnSpc>
                <a:spcPts val="1700"/>
              </a:lnSpc>
              <a:buAutoNum type="arabicPeriod"/>
            </a:pPr>
            <a:r>
              <a:rPr lang="en-GB" dirty="0">
                <a:solidFill>
                  <a:srgbClr val="000000"/>
                </a:solidFill>
                <a:latin typeface="Calibri" panose="020F0502020204030204" pitchFamily="34" charset="0"/>
                <a:ea typeface="Calibri" panose="020F0502020204030204" pitchFamily="34" charset="0"/>
              </a:rPr>
              <a:t>Incomplete documentation</a:t>
            </a:r>
          </a:p>
          <a:p>
            <a:pPr marL="457200" indent="-457200">
              <a:lnSpc>
                <a:spcPts val="1700"/>
              </a:lnSpc>
              <a:buAutoNum type="arabicPeriod"/>
            </a:pPr>
            <a:endParaRPr lang="en-GB" dirty="0">
              <a:solidFill>
                <a:srgbClr val="000000"/>
              </a:solidFill>
              <a:latin typeface="Calibri" panose="020F0502020204030204" pitchFamily="34" charset="0"/>
              <a:ea typeface="Calibri" panose="020F0502020204030204" pitchFamily="34" charset="0"/>
            </a:endParaRPr>
          </a:p>
          <a:p>
            <a:pPr marL="457200" indent="-457200">
              <a:lnSpc>
                <a:spcPts val="1700"/>
              </a:lnSpc>
              <a:buAutoNum type="arabicPeriod"/>
            </a:pPr>
            <a:r>
              <a:rPr lang="en-GB" dirty="0">
                <a:solidFill>
                  <a:srgbClr val="000000"/>
                </a:solidFill>
                <a:latin typeface="Calibri" panose="020F0502020204030204" pitchFamily="34" charset="0"/>
                <a:ea typeface="Calibri" panose="020F0502020204030204" pitchFamily="34" charset="0"/>
              </a:rPr>
              <a:t>No elevation or longitudinal sections </a:t>
            </a:r>
          </a:p>
          <a:p>
            <a:pPr marL="457200" indent="-457200">
              <a:lnSpc>
                <a:spcPts val="1700"/>
              </a:lnSpc>
              <a:buAutoNum type="arabicPeriod"/>
            </a:pPr>
            <a:endParaRPr lang="en-GB" dirty="0">
              <a:solidFill>
                <a:srgbClr val="000000"/>
              </a:solidFill>
              <a:latin typeface="Calibri" panose="020F0502020204030204" pitchFamily="34" charset="0"/>
              <a:ea typeface="Calibri" panose="020F0502020204030204" pitchFamily="34" charset="0"/>
            </a:endParaRPr>
          </a:p>
          <a:p>
            <a:pPr marL="457200" indent="-457200">
              <a:lnSpc>
                <a:spcPts val="1700"/>
              </a:lnSpc>
              <a:buAutoNum type="arabicPeriod"/>
            </a:pPr>
            <a:r>
              <a:rPr lang="en-GB" dirty="0">
                <a:solidFill>
                  <a:srgbClr val="000000"/>
                </a:solidFill>
                <a:latin typeface="Calibri" panose="020F0502020204030204" pitchFamily="34" charset="0"/>
                <a:ea typeface="Calibri" panose="020F0502020204030204" pitchFamily="34" charset="0"/>
              </a:rPr>
              <a:t>Stormwater drainage</a:t>
            </a:r>
          </a:p>
          <a:p>
            <a:pPr marL="457200" indent="-457200">
              <a:lnSpc>
                <a:spcPts val="1700"/>
              </a:lnSpc>
              <a:buAutoNum type="arabicPeriod"/>
            </a:pPr>
            <a:endParaRPr lang="en-GB" dirty="0">
              <a:solidFill>
                <a:srgbClr val="000000"/>
              </a:solidFill>
              <a:latin typeface="Calibri" panose="020F0502020204030204" pitchFamily="34" charset="0"/>
              <a:ea typeface="Calibri" panose="020F0502020204030204" pitchFamily="34" charset="0"/>
            </a:endParaRPr>
          </a:p>
          <a:p>
            <a:pPr marL="457200" indent="-457200">
              <a:lnSpc>
                <a:spcPts val="1700"/>
              </a:lnSpc>
              <a:buAutoNum type="arabicPeriod"/>
            </a:pPr>
            <a:r>
              <a:rPr lang="en-GB" dirty="0">
                <a:solidFill>
                  <a:srgbClr val="000000"/>
                </a:solidFill>
                <a:latin typeface="Calibri" panose="020F0502020204030204" pitchFamily="34" charset="0"/>
                <a:ea typeface="Calibri" panose="020F0502020204030204" pitchFamily="34" charset="0"/>
              </a:rPr>
              <a:t>Adequacy of SuDS’ Design Details</a:t>
            </a:r>
          </a:p>
          <a:p>
            <a:pPr marL="457200" indent="-457200">
              <a:lnSpc>
                <a:spcPts val="1700"/>
              </a:lnSpc>
              <a:buAutoNum type="arabicPeriod"/>
            </a:pPr>
            <a:endParaRPr lang="en-GB" dirty="0">
              <a:solidFill>
                <a:srgbClr val="000000"/>
              </a:solidFill>
              <a:latin typeface="Calibri" panose="020F0502020204030204" pitchFamily="34" charset="0"/>
              <a:ea typeface="Calibri" panose="020F0502020204030204" pitchFamily="34" charset="0"/>
            </a:endParaRPr>
          </a:p>
          <a:p>
            <a:pPr marL="457200" indent="-457200">
              <a:lnSpc>
                <a:spcPts val="1700"/>
              </a:lnSpc>
              <a:buAutoNum type="arabicPeriod"/>
            </a:pPr>
            <a:r>
              <a:rPr lang="en-GB" dirty="0">
                <a:solidFill>
                  <a:srgbClr val="000000"/>
                </a:solidFill>
                <a:latin typeface="Calibri" panose="020F0502020204030204" pitchFamily="34" charset="0"/>
                <a:ea typeface="Calibri" panose="020F0502020204030204" pitchFamily="34" charset="0"/>
              </a:rPr>
              <a:t>Possible Direct access </a:t>
            </a:r>
          </a:p>
          <a:p>
            <a:pPr marL="457200" indent="-457200">
              <a:lnSpc>
                <a:spcPts val="1700"/>
              </a:lnSpc>
              <a:buAutoNum type="arabicPeriod"/>
            </a:pPr>
            <a:endParaRPr lang="en-GB" dirty="0">
              <a:solidFill>
                <a:srgbClr val="000000"/>
              </a:solidFill>
              <a:latin typeface="Calibri" panose="020F0502020204030204" pitchFamily="34" charset="0"/>
              <a:ea typeface="Calibri" panose="020F0502020204030204" pitchFamily="34" charset="0"/>
            </a:endParaRPr>
          </a:p>
          <a:p>
            <a:pPr marL="457200" indent="-457200">
              <a:lnSpc>
                <a:spcPts val="1700"/>
              </a:lnSpc>
              <a:buAutoNum type="arabicPeriod"/>
            </a:pPr>
            <a:r>
              <a:rPr lang="en-GB" dirty="0">
                <a:solidFill>
                  <a:srgbClr val="000000"/>
                </a:solidFill>
                <a:latin typeface="Calibri" panose="020F0502020204030204" pitchFamily="34" charset="0"/>
                <a:ea typeface="Calibri" panose="020F0502020204030204" pitchFamily="34" charset="0"/>
              </a:rPr>
              <a:t>Site drainage to the Royal canal</a:t>
            </a:r>
          </a:p>
          <a:p>
            <a:pPr marL="457200" indent="-457200">
              <a:lnSpc>
                <a:spcPts val="1700"/>
              </a:lnSpc>
              <a:buAutoNum type="arabicPeriod"/>
            </a:pPr>
            <a:endParaRPr lang="en-GB" dirty="0">
              <a:solidFill>
                <a:srgbClr val="000000"/>
              </a:solidFill>
              <a:latin typeface="Calibri" panose="020F0502020204030204" pitchFamily="34" charset="0"/>
              <a:ea typeface="Calibri" panose="020F0502020204030204" pitchFamily="34" charset="0"/>
            </a:endParaRPr>
          </a:p>
          <a:p>
            <a:pPr marL="457200" indent="-457200">
              <a:lnSpc>
                <a:spcPts val="1700"/>
              </a:lnSpc>
              <a:buAutoNum type="arabicPeriod"/>
            </a:pPr>
            <a:r>
              <a:rPr lang="en-GB" dirty="0">
                <a:solidFill>
                  <a:srgbClr val="000000"/>
                </a:solidFill>
                <a:latin typeface="Calibri" panose="020F0502020204030204" pitchFamily="34" charset="0"/>
                <a:ea typeface="Calibri" panose="020F0502020204030204" pitchFamily="34" charset="0"/>
              </a:rPr>
              <a:t>Future planning and expansion </a:t>
            </a:r>
          </a:p>
          <a:p>
            <a:pPr marL="457200" indent="-457200">
              <a:lnSpc>
                <a:spcPts val="1700"/>
              </a:lnSpc>
              <a:buAutoNum type="arabicPeriod"/>
            </a:pPr>
            <a:endParaRPr lang="en-GB" dirty="0">
              <a:solidFill>
                <a:srgbClr val="000000"/>
              </a:solidFill>
              <a:latin typeface="Calibri" panose="020F0502020204030204" pitchFamily="34" charset="0"/>
              <a:ea typeface="Calibri" panose="020F0502020204030204" pitchFamily="34" charset="0"/>
            </a:endParaRPr>
          </a:p>
          <a:p>
            <a:pPr marL="457200" indent="-457200">
              <a:lnSpc>
                <a:spcPts val="1700"/>
              </a:lnSpc>
              <a:buAutoNum type="arabicPeriod"/>
            </a:pPr>
            <a:r>
              <a:rPr lang="en-GB" dirty="0">
                <a:solidFill>
                  <a:srgbClr val="000000"/>
                </a:solidFill>
                <a:latin typeface="Calibri" panose="020F0502020204030204" pitchFamily="34" charset="0"/>
                <a:ea typeface="Calibri" panose="020F0502020204030204" pitchFamily="34" charset="0"/>
              </a:rPr>
              <a:t>Limited carparking </a:t>
            </a:r>
          </a:p>
          <a:p>
            <a:endParaRPr lang="en-GB" sz="1800" dirty="0">
              <a:solidFill>
                <a:srgbClr val="000000"/>
              </a:solidFill>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171899606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FA11E-73FE-A239-39A9-3A66DC3BF802}"/>
              </a:ext>
            </a:extLst>
          </p:cNvPr>
          <p:cNvSpPr>
            <a:spLocks noGrp="1"/>
          </p:cNvSpPr>
          <p:nvPr>
            <p:ph type="title"/>
          </p:nvPr>
        </p:nvSpPr>
        <p:spPr>
          <a:xfrm>
            <a:off x="368422" y="364102"/>
            <a:ext cx="8229600" cy="1143000"/>
          </a:xfrm>
        </p:spPr>
        <p:txBody>
          <a:bodyPr/>
          <a:lstStyle/>
          <a:p>
            <a:r>
              <a:rPr lang="en-GB" sz="3200" dirty="0">
                <a:latin typeface="Calibri" panose="020F0502020204030204" pitchFamily="34" charset="0"/>
                <a:ea typeface="Calibri" panose="020F0502020204030204" pitchFamily="34" charset="0"/>
              </a:rPr>
              <a:t>Max 1. Site Selection</a:t>
            </a:r>
            <a:br>
              <a:rPr lang="en-GB" sz="3200" dirty="0">
                <a:solidFill>
                  <a:srgbClr val="000000"/>
                </a:solidFill>
                <a:latin typeface="Calibri" panose="020F0502020204030204" pitchFamily="34" charset="0"/>
                <a:ea typeface="Calibri" panose="020F0502020204030204" pitchFamily="34" charset="0"/>
              </a:rPr>
            </a:br>
            <a:endParaRPr lang="en-GB" dirty="0"/>
          </a:p>
        </p:txBody>
      </p:sp>
      <p:sp>
        <p:nvSpPr>
          <p:cNvPr id="4" name="TextBox 3">
            <a:extLst>
              <a:ext uri="{FF2B5EF4-FFF2-40B4-BE49-F238E27FC236}">
                <a16:creationId xmlns:a16="http://schemas.microsoft.com/office/drawing/2014/main" id="{C6EA38F3-F657-85F8-65A7-0B39A2177EA9}"/>
              </a:ext>
            </a:extLst>
          </p:cNvPr>
          <p:cNvSpPr txBox="1"/>
          <p:nvPr/>
        </p:nvSpPr>
        <p:spPr>
          <a:xfrm>
            <a:off x="461639" y="1061824"/>
            <a:ext cx="8416031" cy="3477875"/>
          </a:xfrm>
          <a:prstGeom prst="rect">
            <a:avLst/>
          </a:prstGeom>
          <a:noFill/>
        </p:spPr>
        <p:txBody>
          <a:bodyPr wrap="square">
            <a:spAutoFit/>
          </a:bodyPr>
          <a:lstStyle/>
          <a:p>
            <a:r>
              <a:rPr lang="en-GB" sz="2000" dirty="0">
                <a:solidFill>
                  <a:srgbClr val="000000"/>
                </a:solidFill>
                <a:latin typeface="Calibri" panose="020F0502020204030204" pitchFamily="34" charset="0"/>
                <a:ea typeface="Calibri" panose="020F0502020204030204" pitchFamily="34" charset="0"/>
              </a:rPr>
              <a:t>1.	Site Selection</a:t>
            </a:r>
          </a:p>
          <a:p>
            <a:endParaRPr lang="en-GB" dirty="0">
              <a:solidFill>
                <a:srgbClr val="000000"/>
              </a:solidFill>
              <a:latin typeface="Calibri" panose="020F0502020204030204" pitchFamily="34" charset="0"/>
            </a:endParaRPr>
          </a:p>
          <a:p>
            <a:r>
              <a:rPr lang="en-GB" b="1" dirty="0">
                <a:solidFill>
                  <a:srgbClr val="000000"/>
                </a:solidFill>
                <a:latin typeface="Calibri" panose="020F0502020204030204" pitchFamily="34" charset="0"/>
              </a:rPr>
              <a:t>Irish Rail Response</a:t>
            </a:r>
          </a:p>
          <a:p>
            <a:pPr lvl="2"/>
            <a:endParaRPr lang="en-GB" dirty="0">
              <a:solidFill>
                <a:srgbClr val="000000"/>
              </a:solidFill>
              <a:latin typeface="Calibri" panose="020F0502020204030204" pitchFamily="34" charset="0"/>
            </a:endParaRPr>
          </a:p>
          <a:p>
            <a:pPr marL="1371600" lvl="2" indent="-457200">
              <a:buFont typeface="+mj-lt"/>
              <a:buAutoNum type="arabicPeriod"/>
            </a:pPr>
            <a:r>
              <a:rPr lang="en-GB" dirty="0">
                <a:solidFill>
                  <a:srgbClr val="000000"/>
                </a:solidFill>
                <a:latin typeface="Calibri" panose="020F0502020204030204" pitchFamily="34" charset="0"/>
              </a:rPr>
              <a:t>Section 2.7.1 of the May 2023 Irish Rail Response</a:t>
            </a:r>
          </a:p>
          <a:p>
            <a:pPr marL="457200" indent="-457200">
              <a:buFont typeface="+mj-lt"/>
              <a:buAutoNum type="arabicPeriod"/>
            </a:pPr>
            <a:endParaRPr lang="en-GB" dirty="0">
              <a:solidFill>
                <a:srgbClr val="000000"/>
              </a:solidFill>
              <a:latin typeface="Calibri" panose="020F0502020204030204" pitchFamily="34" charset="0"/>
            </a:endParaRPr>
          </a:p>
          <a:p>
            <a:pPr lvl="2"/>
            <a:r>
              <a:rPr lang="en-GB" dirty="0">
                <a:solidFill>
                  <a:srgbClr val="000000"/>
                </a:solidFill>
                <a:latin typeface="Calibri" panose="020F0502020204030204" pitchFamily="34" charset="0"/>
              </a:rPr>
              <a:t>2.    </a:t>
            </a:r>
            <a:r>
              <a:rPr lang="en-GB" i="1" dirty="0">
                <a:solidFill>
                  <a:srgbClr val="000000"/>
                </a:solidFill>
                <a:latin typeface="Calibri" panose="020F0502020204030204" pitchFamily="34" charset="0"/>
              </a:rPr>
              <a:t>“… Satisfied that the site selection process for the EMU  Depot  is  robust and transparent</a:t>
            </a:r>
            <a:r>
              <a:rPr lang="en-GB" dirty="0">
                <a:solidFill>
                  <a:srgbClr val="000000"/>
                </a:solidFill>
                <a:latin typeface="Calibri" panose="020F0502020204030204" pitchFamily="34" charset="0"/>
              </a:rPr>
              <a:t>”.</a:t>
            </a:r>
          </a:p>
          <a:p>
            <a:pPr marL="457200" indent="-457200">
              <a:buFont typeface="+mj-lt"/>
              <a:buAutoNum type="arabicPeriod"/>
            </a:pPr>
            <a:endParaRPr lang="en-GB" dirty="0">
              <a:solidFill>
                <a:srgbClr val="000000"/>
              </a:solidFill>
              <a:latin typeface="Calibri" panose="020F0502020204030204" pitchFamily="34" charset="0"/>
            </a:endParaRPr>
          </a:p>
          <a:p>
            <a:pPr marL="1371600" lvl="2" indent="-457200">
              <a:buAutoNum type="arabicPeriod" startAt="3"/>
            </a:pPr>
            <a:r>
              <a:rPr lang="en-GB" dirty="0">
                <a:solidFill>
                  <a:srgbClr val="000000"/>
                </a:solidFill>
                <a:latin typeface="Calibri" panose="020F0502020204030204" pitchFamily="34" charset="0"/>
              </a:rPr>
              <a:t>All sites equivalent on SuDS’ principles</a:t>
            </a:r>
          </a:p>
          <a:p>
            <a:pPr marL="1371600" lvl="2" indent="-457200">
              <a:buAutoNum type="arabicPeriod" startAt="3"/>
            </a:pPr>
            <a:endParaRPr lang="en-GB" dirty="0"/>
          </a:p>
        </p:txBody>
      </p:sp>
      <p:pic>
        <p:nvPicPr>
          <p:cNvPr id="6" name="Picture 5">
            <a:extLst>
              <a:ext uri="{FF2B5EF4-FFF2-40B4-BE49-F238E27FC236}">
                <a16:creationId xmlns:a16="http://schemas.microsoft.com/office/drawing/2014/main" id="{71B7D837-72ED-B38F-C25E-90136622439A}"/>
              </a:ext>
            </a:extLst>
          </p:cNvPr>
          <p:cNvPicPr>
            <a:picLocks noChangeAspect="1"/>
          </p:cNvPicPr>
          <p:nvPr/>
        </p:nvPicPr>
        <p:blipFill rotWithShape="1">
          <a:blip r:embed="rId2"/>
          <a:srcRect l="10291" t="28512" r="63204" b="36623"/>
          <a:stretch/>
        </p:blipFill>
        <p:spPr>
          <a:xfrm>
            <a:off x="3069756" y="4182878"/>
            <a:ext cx="5700794" cy="2109086"/>
          </a:xfrm>
          <a:prstGeom prst="rect">
            <a:avLst/>
          </a:prstGeom>
          <a:ln w="9525">
            <a:solidFill>
              <a:schemeClr val="tx1"/>
            </a:solidFill>
          </a:ln>
        </p:spPr>
      </p:pic>
    </p:spTree>
    <p:extLst>
      <p:ext uri="{BB962C8B-B14F-4D97-AF65-F5344CB8AC3E}">
        <p14:creationId xmlns:p14="http://schemas.microsoft.com/office/powerpoint/2010/main" val="400839014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FA11E-73FE-A239-39A9-3A66DC3BF802}"/>
              </a:ext>
            </a:extLst>
          </p:cNvPr>
          <p:cNvSpPr>
            <a:spLocks noGrp="1"/>
          </p:cNvSpPr>
          <p:nvPr>
            <p:ph type="title"/>
          </p:nvPr>
        </p:nvSpPr>
        <p:spPr>
          <a:xfrm>
            <a:off x="368422" y="364102"/>
            <a:ext cx="8229600" cy="1143000"/>
          </a:xfrm>
        </p:spPr>
        <p:txBody>
          <a:bodyPr/>
          <a:lstStyle/>
          <a:p>
            <a:r>
              <a:rPr lang="en-GB" sz="3200" dirty="0">
                <a:latin typeface="Calibri" panose="020F0502020204030204" pitchFamily="34" charset="0"/>
                <a:ea typeface="Calibri" panose="020F0502020204030204" pitchFamily="34" charset="0"/>
              </a:rPr>
              <a:t>Max 2. Equal ranking?</a:t>
            </a:r>
            <a:br>
              <a:rPr lang="en-GB" sz="3200" dirty="0">
                <a:solidFill>
                  <a:srgbClr val="000000"/>
                </a:solidFill>
                <a:latin typeface="Calibri" panose="020F0502020204030204" pitchFamily="34" charset="0"/>
                <a:ea typeface="Calibri" panose="020F0502020204030204" pitchFamily="34" charset="0"/>
              </a:rPr>
            </a:br>
            <a:endParaRPr lang="en-GB" dirty="0"/>
          </a:p>
        </p:txBody>
      </p:sp>
      <p:sp>
        <p:nvSpPr>
          <p:cNvPr id="4" name="TextBox 3">
            <a:extLst>
              <a:ext uri="{FF2B5EF4-FFF2-40B4-BE49-F238E27FC236}">
                <a16:creationId xmlns:a16="http://schemas.microsoft.com/office/drawing/2014/main" id="{C6EA38F3-F657-85F8-65A7-0B39A2177EA9}"/>
              </a:ext>
            </a:extLst>
          </p:cNvPr>
          <p:cNvSpPr txBox="1"/>
          <p:nvPr/>
        </p:nvSpPr>
        <p:spPr>
          <a:xfrm>
            <a:off x="477174" y="1061824"/>
            <a:ext cx="8400496" cy="2862322"/>
          </a:xfrm>
          <a:prstGeom prst="rect">
            <a:avLst/>
          </a:prstGeom>
          <a:noFill/>
        </p:spPr>
        <p:txBody>
          <a:bodyPr wrap="square">
            <a:spAutoFit/>
          </a:bodyPr>
          <a:lstStyle/>
          <a:p>
            <a:pPr marL="457200" indent="-457200">
              <a:buAutoNum type="arabicPeriod"/>
            </a:pPr>
            <a:endParaRPr lang="en-GB" dirty="0">
              <a:solidFill>
                <a:srgbClr val="000000"/>
              </a:solidFill>
              <a:latin typeface="Calibri" panose="020F0502020204030204" pitchFamily="34" charset="0"/>
            </a:endParaRPr>
          </a:p>
          <a:p>
            <a:pPr marL="457200" indent="-457200">
              <a:buAutoNum type="arabicPeriod" startAt="2"/>
            </a:pPr>
            <a:r>
              <a:rPr lang="en-GB" dirty="0">
                <a:solidFill>
                  <a:srgbClr val="000000"/>
                </a:solidFill>
                <a:latin typeface="Calibri" panose="020F0502020204030204" pitchFamily="34" charset="0"/>
              </a:rPr>
              <a:t>Equal Hazelhatch/Maynooth West ranking:</a:t>
            </a:r>
          </a:p>
          <a:p>
            <a:pPr marL="457200" indent="-457200">
              <a:buAutoNum type="arabicPeriod" startAt="2"/>
            </a:pPr>
            <a:endParaRPr lang="en-GB" dirty="0">
              <a:solidFill>
                <a:srgbClr val="000000"/>
              </a:solidFill>
              <a:latin typeface="Calibri" panose="020F0502020204030204" pitchFamily="34" charset="0"/>
            </a:endParaRPr>
          </a:p>
          <a:p>
            <a:pPr marL="457200" indent="-457200">
              <a:buAutoNum type="arabicPeriod" startAt="2"/>
            </a:pPr>
            <a:endParaRPr lang="en-GB" dirty="0">
              <a:solidFill>
                <a:srgbClr val="000000"/>
              </a:solidFill>
              <a:latin typeface="Calibri" panose="020F0502020204030204" pitchFamily="34" charset="0"/>
            </a:endParaRPr>
          </a:p>
          <a:p>
            <a:r>
              <a:rPr lang="en-GB" b="1" dirty="0">
                <a:solidFill>
                  <a:srgbClr val="000000"/>
                </a:solidFill>
                <a:latin typeface="Calibri" panose="020F0502020204030204" pitchFamily="34" charset="0"/>
              </a:rPr>
              <a:t>Irish Rail Response</a:t>
            </a:r>
          </a:p>
          <a:p>
            <a:pPr lvl="2"/>
            <a:endParaRPr lang="en-GB" dirty="0">
              <a:solidFill>
                <a:srgbClr val="000000"/>
              </a:solidFill>
              <a:latin typeface="Calibri" panose="020F0502020204030204" pitchFamily="34" charset="0"/>
            </a:endParaRPr>
          </a:p>
          <a:p>
            <a:pPr marL="1371600" lvl="2" indent="-457200">
              <a:buFont typeface="+mj-lt"/>
              <a:buAutoNum type="arabicPeriod"/>
            </a:pPr>
            <a:r>
              <a:rPr lang="en-GB" dirty="0">
                <a:solidFill>
                  <a:srgbClr val="000000"/>
                </a:solidFill>
                <a:latin typeface="Calibri" panose="020F0502020204030204" pitchFamily="34" charset="0"/>
              </a:rPr>
              <a:t>Challenges identified in Hazelhatch access</a:t>
            </a:r>
          </a:p>
          <a:p>
            <a:pPr marL="457200" indent="-457200">
              <a:buFont typeface="+mj-lt"/>
              <a:buAutoNum type="arabicPeriod"/>
            </a:pPr>
            <a:endParaRPr lang="en-GB" dirty="0">
              <a:solidFill>
                <a:srgbClr val="000000"/>
              </a:solidFill>
              <a:latin typeface="Calibri" panose="020F0502020204030204" pitchFamily="34" charset="0"/>
            </a:endParaRPr>
          </a:p>
          <a:p>
            <a:endParaRPr lang="en-GB" dirty="0">
              <a:solidFill>
                <a:srgbClr val="000000"/>
              </a:solidFill>
              <a:latin typeface="Calibri" panose="020F0502020204030204" pitchFamily="34" charset="0"/>
            </a:endParaRPr>
          </a:p>
        </p:txBody>
      </p:sp>
    </p:spTree>
    <p:extLst>
      <p:ext uri="{BB962C8B-B14F-4D97-AF65-F5344CB8AC3E}">
        <p14:creationId xmlns:p14="http://schemas.microsoft.com/office/powerpoint/2010/main" val="20149374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389669" y="0"/>
            <a:ext cx="8496944" cy="1143000"/>
          </a:xfrm>
        </p:spPr>
        <p:txBody>
          <a:bodyPr/>
          <a:lstStyle/>
          <a:p>
            <a:r>
              <a:rPr lang="en-GB" dirty="0"/>
              <a:t>Taken as read – Carlos Clarke Ltd (October 2022) (1 of 2) – and …</a:t>
            </a:r>
          </a:p>
        </p:txBody>
      </p:sp>
      <p:pic>
        <p:nvPicPr>
          <p:cNvPr id="3" name="Picture 2">
            <a:extLst>
              <a:ext uri="{FF2B5EF4-FFF2-40B4-BE49-F238E27FC236}">
                <a16:creationId xmlns:a16="http://schemas.microsoft.com/office/drawing/2014/main" id="{818EF685-DBCA-D692-9E1D-0CA96DF832DC}"/>
              </a:ext>
            </a:extLst>
          </p:cNvPr>
          <p:cNvPicPr>
            <a:picLocks noChangeAspect="1"/>
          </p:cNvPicPr>
          <p:nvPr/>
        </p:nvPicPr>
        <p:blipFill rotWithShape="1">
          <a:blip r:embed="rId3"/>
          <a:srcRect l="5113" t="13601" r="61812" b="4049"/>
          <a:stretch/>
        </p:blipFill>
        <p:spPr>
          <a:xfrm>
            <a:off x="1043608" y="1196752"/>
            <a:ext cx="7189066" cy="5034261"/>
          </a:xfrm>
          <a:prstGeom prst="rect">
            <a:avLst/>
          </a:prstGeom>
          <a:ln w="9525">
            <a:solidFill>
              <a:schemeClr val="tx1"/>
            </a:solidFill>
          </a:ln>
        </p:spPr>
      </p:pic>
    </p:spTree>
    <p:extLst>
      <p:ext uri="{BB962C8B-B14F-4D97-AF65-F5344CB8AC3E}">
        <p14:creationId xmlns:p14="http://schemas.microsoft.com/office/powerpoint/2010/main" val="13482391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3DAB42-AC36-11F3-7EE6-AD48D6FCA4A5}"/>
              </a:ext>
            </a:extLst>
          </p:cNvPr>
          <p:cNvSpPr>
            <a:spLocks noGrp="1"/>
          </p:cNvSpPr>
          <p:nvPr>
            <p:ph type="title"/>
          </p:nvPr>
        </p:nvSpPr>
        <p:spPr/>
        <p:txBody>
          <a:bodyPr/>
          <a:lstStyle/>
          <a:p>
            <a:r>
              <a:rPr lang="en-GB" dirty="0"/>
              <a:t>Maynooth West / Hazelhatch West side-by-side</a:t>
            </a:r>
          </a:p>
        </p:txBody>
      </p:sp>
      <p:pic>
        <p:nvPicPr>
          <p:cNvPr id="5" name="Picture 4">
            <a:extLst>
              <a:ext uri="{FF2B5EF4-FFF2-40B4-BE49-F238E27FC236}">
                <a16:creationId xmlns:a16="http://schemas.microsoft.com/office/drawing/2014/main" id="{55E47C7D-75ED-CA36-EC0D-1EBD39FCF940}"/>
              </a:ext>
            </a:extLst>
          </p:cNvPr>
          <p:cNvPicPr>
            <a:picLocks noChangeAspect="1"/>
          </p:cNvPicPr>
          <p:nvPr/>
        </p:nvPicPr>
        <p:blipFill rotWithShape="1">
          <a:blip r:embed="rId2"/>
          <a:srcRect l="5241" r="48545"/>
          <a:stretch/>
        </p:blipFill>
        <p:spPr>
          <a:xfrm>
            <a:off x="1122405" y="1340768"/>
            <a:ext cx="7410035" cy="3240360"/>
          </a:xfrm>
          <a:prstGeom prst="rect">
            <a:avLst/>
          </a:prstGeom>
        </p:spPr>
      </p:pic>
    </p:spTree>
    <p:extLst>
      <p:ext uri="{BB962C8B-B14F-4D97-AF65-F5344CB8AC3E}">
        <p14:creationId xmlns:p14="http://schemas.microsoft.com/office/powerpoint/2010/main" val="337660608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83D6ED-08A4-5A56-F29B-1B6C028D9245}"/>
              </a:ext>
            </a:extLst>
          </p:cNvPr>
          <p:cNvSpPr>
            <a:spLocks noGrp="1"/>
          </p:cNvSpPr>
          <p:nvPr>
            <p:ph type="title"/>
          </p:nvPr>
        </p:nvSpPr>
        <p:spPr/>
        <p:txBody>
          <a:bodyPr/>
          <a:lstStyle/>
          <a:p>
            <a:r>
              <a:rPr lang="en-GB" dirty="0"/>
              <a:t>Drogheda or Hazelhatch?</a:t>
            </a:r>
          </a:p>
        </p:txBody>
      </p:sp>
      <p:graphicFrame>
        <p:nvGraphicFramePr>
          <p:cNvPr id="4" name="Table 3">
            <a:extLst>
              <a:ext uri="{FF2B5EF4-FFF2-40B4-BE49-F238E27FC236}">
                <a16:creationId xmlns:a16="http://schemas.microsoft.com/office/drawing/2014/main" id="{3D598599-A2C2-6F23-25D9-92C1C7CC49A8}"/>
              </a:ext>
            </a:extLst>
          </p:cNvPr>
          <p:cNvGraphicFramePr>
            <a:graphicFrameLocks noGrp="1"/>
          </p:cNvGraphicFramePr>
          <p:nvPr/>
        </p:nvGraphicFramePr>
        <p:xfrm>
          <a:off x="1633537" y="1268760"/>
          <a:ext cx="5876925" cy="3476627"/>
        </p:xfrm>
        <a:graphic>
          <a:graphicData uri="http://schemas.openxmlformats.org/drawingml/2006/table">
            <a:tbl>
              <a:tblPr firstRow="1" firstCol="1" bandRow="1"/>
              <a:tblGrid>
                <a:gridCol w="361950">
                  <a:extLst>
                    <a:ext uri="{9D8B030D-6E8A-4147-A177-3AD203B41FA5}">
                      <a16:colId xmlns:a16="http://schemas.microsoft.com/office/drawing/2014/main" val="1566985514"/>
                    </a:ext>
                  </a:extLst>
                </a:gridCol>
                <a:gridCol w="2162175">
                  <a:extLst>
                    <a:ext uri="{9D8B030D-6E8A-4147-A177-3AD203B41FA5}">
                      <a16:colId xmlns:a16="http://schemas.microsoft.com/office/drawing/2014/main" val="1234777250"/>
                    </a:ext>
                  </a:extLst>
                </a:gridCol>
                <a:gridCol w="3352800">
                  <a:extLst>
                    <a:ext uri="{9D8B030D-6E8A-4147-A177-3AD203B41FA5}">
                      <a16:colId xmlns:a16="http://schemas.microsoft.com/office/drawing/2014/main" val="2323757830"/>
                    </a:ext>
                  </a:extLst>
                </a:gridCol>
              </a:tblGrid>
              <a:tr h="0">
                <a:tc>
                  <a:txBody>
                    <a:bodyPr/>
                    <a:lstStyle/>
                    <a:p>
                      <a:pPr marL="457200" algn="l">
                        <a:lnSpc>
                          <a:spcPct val="107000"/>
                        </a:lnSpc>
                      </a:pPr>
                      <a:r>
                        <a:rPr lang="en-GB" sz="1100" b="1" dirty="0">
                          <a:effectLst/>
                          <a:latin typeface="Calibri" panose="020F0502020204030204" pitchFamily="34" charset="0"/>
                          <a:ea typeface="Times New Roman" panose="02020603050405020304" pitchFamily="18" charset="0"/>
                          <a:cs typeface="Arial" panose="020B0604020202020204" pitchFamily="34" charset="0"/>
                        </a:rPr>
                        <a:t>No.</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l">
                        <a:lnSpc>
                          <a:spcPct val="107000"/>
                        </a:lnSpc>
                      </a:pPr>
                      <a:r>
                        <a:rPr lang="en-GB" sz="1100" b="1" dirty="0">
                          <a:effectLst/>
                          <a:latin typeface="Calibri" panose="020F0502020204030204" pitchFamily="34" charset="0"/>
                          <a:ea typeface="Times New Roman" panose="02020603050405020304" pitchFamily="18" charset="0"/>
                          <a:cs typeface="Arial" panose="020B0604020202020204" pitchFamily="34" charset="0"/>
                        </a:rPr>
                        <a:t>Strategic Location</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l">
                        <a:lnSpc>
                          <a:spcPct val="107000"/>
                        </a:lnSpc>
                      </a:pPr>
                      <a:r>
                        <a:rPr lang="en-GB" sz="1100" b="1" dirty="0">
                          <a:effectLst/>
                          <a:latin typeface="Calibri" panose="020F0502020204030204" pitchFamily="34" charset="0"/>
                          <a:ea typeface="Times New Roman" panose="02020603050405020304" pitchFamily="18" charset="0"/>
                          <a:cs typeface="Arial" panose="020B0604020202020204" pitchFamily="34" charset="0"/>
                        </a:rPr>
                        <a:t>Pre-Appraisal Conclusion</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08900793"/>
                  </a:ext>
                </a:extLst>
              </a:tr>
              <a:tr h="0">
                <a:tc>
                  <a:txBody>
                    <a:bodyPr/>
                    <a:lstStyle/>
                    <a:p>
                      <a:pPr marL="457200" algn="ctr">
                        <a:lnSpc>
                          <a:spcPct val="107000"/>
                        </a:lnSpc>
                        <a:spcAft>
                          <a:spcPts val="1200"/>
                        </a:spcAft>
                      </a:pPr>
                      <a:r>
                        <a:rPr lang="en-GB" sz="1100" dirty="0">
                          <a:effectLst/>
                          <a:latin typeface="Calibri" panose="020F0502020204030204" pitchFamily="34" charset="0"/>
                          <a:ea typeface="Times New Roman" panose="02020603050405020304" pitchFamily="18" charset="0"/>
                          <a:cs typeface="Arial" panose="020B0604020202020204" pitchFamily="34" charset="0"/>
                        </a:rPr>
                        <a:t>1</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l">
                        <a:lnSpc>
                          <a:spcPct val="107000"/>
                        </a:lnSpc>
                        <a:spcAft>
                          <a:spcPts val="1200"/>
                        </a:spcAft>
                      </a:pPr>
                      <a:r>
                        <a:rPr lang="en-GB" sz="1100" dirty="0">
                          <a:effectLst/>
                          <a:latin typeface="Calibri" panose="020F0502020204030204" pitchFamily="34" charset="0"/>
                          <a:ea typeface="Times New Roman" panose="02020603050405020304" pitchFamily="18" charset="0"/>
                          <a:cs typeface="Arial" panose="020B0604020202020204" pitchFamily="34" charset="0"/>
                        </a:rPr>
                        <a:t>Fairview Depot</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l">
                        <a:lnSpc>
                          <a:spcPct val="107000"/>
                        </a:lnSpc>
                        <a:spcAft>
                          <a:spcPts val="1200"/>
                        </a:spcAft>
                      </a:pPr>
                      <a:r>
                        <a:rPr lang="en-GB" sz="1100" dirty="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Discontinued from assessment</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8F8F"/>
                    </a:solidFill>
                  </a:tcPr>
                </a:tc>
                <a:extLst>
                  <a:ext uri="{0D108BD9-81ED-4DB2-BD59-A6C34878D82A}">
                    <a16:rowId xmlns:a16="http://schemas.microsoft.com/office/drawing/2014/main" val="2197993753"/>
                  </a:ext>
                </a:extLst>
              </a:tr>
              <a:tr h="0">
                <a:tc>
                  <a:txBody>
                    <a:bodyPr/>
                    <a:lstStyle/>
                    <a:p>
                      <a:pPr marL="457200" algn="ctr">
                        <a:lnSpc>
                          <a:spcPct val="107000"/>
                        </a:lnSpc>
                        <a:spcAft>
                          <a:spcPts val="1200"/>
                        </a:spcAft>
                      </a:pPr>
                      <a:r>
                        <a:rPr lang="en-GB" sz="1100" dirty="0">
                          <a:effectLst/>
                          <a:latin typeface="Calibri" panose="020F0502020204030204" pitchFamily="34" charset="0"/>
                          <a:ea typeface="Times New Roman" panose="02020603050405020304" pitchFamily="18" charset="0"/>
                          <a:cs typeface="Arial" panose="020B0604020202020204" pitchFamily="34" charset="0"/>
                        </a:rPr>
                        <a:t>2</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l">
                        <a:lnSpc>
                          <a:spcPct val="107000"/>
                        </a:lnSpc>
                        <a:spcAft>
                          <a:spcPts val="1200"/>
                        </a:spcAft>
                      </a:pPr>
                      <a:r>
                        <a:rPr lang="en-GB" sz="1100" dirty="0">
                          <a:effectLst/>
                          <a:latin typeface="Calibri" panose="020F0502020204030204" pitchFamily="34" charset="0"/>
                          <a:ea typeface="Times New Roman" panose="02020603050405020304" pitchFamily="18" charset="0"/>
                          <a:cs typeface="Arial" panose="020B0604020202020204" pitchFamily="34" charset="0"/>
                        </a:rPr>
                        <a:t>Connolly Station</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l">
                        <a:lnSpc>
                          <a:spcPct val="107000"/>
                        </a:lnSpc>
                        <a:spcAft>
                          <a:spcPts val="1200"/>
                        </a:spcAft>
                      </a:pPr>
                      <a:r>
                        <a:rPr lang="en-GB" sz="1100" dirty="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Discontinued from assessment</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8F8F"/>
                    </a:solidFill>
                  </a:tcPr>
                </a:tc>
                <a:extLst>
                  <a:ext uri="{0D108BD9-81ED-4DB2-BD59-A6C34878D82A}">
                    <a16:rowId xmlns:a16="http://schemas.microsoft.com/office/drawing/2014/main" val="2047700277"/>
                  </a:ext>
                </a:extLst>
              </a:tr>
              <a:tr h="0">
                <a:tc>
                  <a:txBody>
                    <a:bodyPr/>
                    <a:lstStyle/>
                    <a:p>
                      <a:pPr marL="457200" algn="ctr">
                        <a:lnSpc>
                          <a:spcPct val="107000"/>
                        </a:lnSpc>
                        <a:spcAft>
                          <a:spcPts val="1200"/>
                        </a:spcAft>
                      </a:pPr>
                      <a:r>
                        <a:rPr lang="en-GB" sz="1100" dirty="0">
                          <a:effectLst/>
                          <a:latin typeface="Calibri" panose="020F0502020204030204" pitchFamily="34" charset="0"/>
                          <a:ea typeface="Times New Roman" panose="02020603050405020304" pitchFamily="18" charset="0"/>
                          <a:cs typeface="Arial" panose="020B0604020202020204" pitchFamily="34" charset="0"/>
                        </a:rPr>
                        <a:t>3</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l">
                        <a:lnSpc>
                          <a:spcPct val="107000"/>
                        </a:lnSpc>
                        <a:spcAft>
                          <a:spcPts val="1200"/>
                        </a:spcAft>
                      </a:pPr>
                      <a:r>
                        <a:rPr lang="en-GB" sz="1100" dirty="0">
                          <a:effectLst/>
                          <a:latin typeface="Calibri" panose="020F0502020204030204" pitchFamily="34" charset="0"/>
                          <a:ea typeface="Times New Roman" panose="02020603050405020304" pitchFamily="18" charset="0"/>
                          <a:cs typeface="Arial" panose="020B0604020202020204" pitchFamily="34" charset="0"/>
                        </a:rPr>
                        <a:t>Heuston Station</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l">
                        <a:lnSpc>
                          <a:spcPct val="107000"/>
                        </a:lnSpc>
                        <a:spcAft>
                          <a:spcPts val="1200"/>
                        </a:spcAft>
                      </a:pPr>
                      <a:r>
                        <a:rPr lang="en-GB" sz="1100" dirty="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Discontinued from assessment</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8F8F"/>
                    </a:solidFill>
                  </a:tcPr>
                </a:tc>
                <a:extLst>
                  <a:ext uri="{0D108BD9-81ED-4DB2-BD59-A6C34878D82A}">
                    <a16:rowId xmlns:a16="http://schemas.microsoft.com/office/drawing/2014/main" val="2635604333"/>
                  </a:ext>
                </a:extLst>
              </a:tr>
              <a:tr h="0">
                <a:tc>
                  <a:txBody>
                    <a:bodyPr/>
                    <a:lstStyle/>
                    <a:p>
                      <a:pPr marL="457200" algn="ctr">
                        <a:lnSpc>
                          <a:spcPct val="107000"/>
                        </a:lnSpc>
                        <a:spcAft>
                          <a:spcPts val="1200"/>
                        </a:spcAft>
                      </a:pPr>
                      <a:r>
                        <a:rPr lang="en-GB" sz="1100" dirty="0">
                          <a:effectLst/>
                          <a:latin typeface="Calibri" panose="020F0502020204030204" pitchFamily="34" charset="0"/>
                          <a:ea typeface="Times New Roman" panose="02020603050405020304" pitchFamily="18" charset="0"/>
                          <a:cs typeface="Arial" panose="020B0604020202020204" pitchFamily="34" charset="0"/>
                        </a:rPr>
                        <a:t>4</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l">
                        <a:lnSpc>
                          <a:spcPct val="107000"/>
                        </a:lnSpc>
                        <a:spcAft>
                          <a:spcPts val="1200"/>
                        </a:spcAft>
                      </a:pPr>
                      <a:r>
                        <a:rPr lang="en-GB" sz="1100" dirty="0">
                          <a:effectLst/>
                          <a:latin typeface="Calibri" panose="020F0502020204030204" pitchFamily="34" charset="0"/>
                          <a:ea typeface="Times New Roman" panose="02020603050405020304" pitchFamily="18" charset="0"/>
                          <a:cs typeface="Arial" panose="020B0604020202020204" pitchFamily="34" charset="0"/>
                        </a:rPr>
                        <a:t>Pearse Station</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l">
                        <a:lnSpc>
                          <a:spcPct val="107000"/>
                        </a:lnSpc>
                        <a:spcAft>
                          <a:spcPts val="1200"/>
                        </a:spcAft>
                      </a:pPr>
                      <a:r>
                        <a:rPr lang="en-GB" sz="1100" dirty="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Discontinued from assessment</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8F8F"/>
                    </a:solidFill>
                  </a:tcPr>
                </a:tc>
                <a:extLst>
                  <a:ext uri="{0D108BD9-81ED-4DB2-BD59-A6C34878D82A}">
                    <a16:rowId xmlns:a16="http://schemas.microsoft.com/office/drawing/2014/main" val="4273426891"/>
                  </a:ext>
                </a:extLst>
              </a:tr>
              <a:tr h="0">
                <a:tc>
                  <a:txBody>
                    <a:bodyPr/>
                    <a:lstStyle/>
                    <a:p>
                      <a:pPr marL="457200" algn="ctr">
                        <a:lnSpc>
                          <a:spcPct val="107000"/>
                        </a:lnSpc>
                        <a:spcAft>
                          <a:spcPts val="1200"/>
                        </a:spcAft>
                      </a:pPr>
                      <a:r>
                        <a:rPr lang="en-GB" sz="1100" dirty="0">
                          <a:effectLst/>
                          <a:latin typeface="Calibri" panose="020F0502020204030204" pitchFamily="34" charset="0"/>
                          <a:ea typeface="Times New Roman" panose="02020603050405020304" pitchFamily="18" charset="0"/>
                          <a:cs typeface="Arial" panose="020B0604020202020204" pitchFamily="34" charset="0"/>
                        </a:rPr>
                        <a:t>5</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l">
                        <a:lnSpc>
                          <a:spcPct val="107000"/>
                        </a:lnSpc>
                        <a:spcAft>
                          <a:spcPts val="1200"/>
                        </a:spcAft>
                      </a:pPr>
                      <a:r>
                        <a:rPr lang="en-GB" sz="1100" dirty="0">
                          <a:effectLst/>
                          <a:latin typeface="Calibri" panose="020F0502020204030204" pitchFamily="34" charset="0"/>
                          <a:ea typeface="Times New Roman" panose="02020603050405020304" pitchFamily="18" charset="0"/>
                          <a:cs typeface="Arial" panose="020B0604020202020204" pitchFamily="34" charset="0"/>
                        </a:rPr>
                        <a:t>North Wall Railway Yard</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l">
                        <a:lnSpc>
                          <a:spcPct val="107000"/>
                        </a:lnSpc>
                        <a:spcAft>
                          <a:spcPts val="1200"/>
                        </a:spcAft>
                      </a:pPr>
                      <a:r>
                        <a:rPr lang="en-GB" sz="1100" dirty="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Discontinued from assessment</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8F8F"/>
                    </a:solidFill>
                  </a:tcPr>
                </a:tc>
                <a:extLst>
                  <a:ext uri="{0D108BD9-81ED-4DB2-BD59-A6C34878D82A}">
                    <a16:rowId xmlns:a16="http://schemas.microsoft.com/office/drawing/2014/main" val="1181764935"/>
                  </a:ext>
                </a:extLst>
              </a:tr>
              <a:tr h="0">
                <a:tc>
                  <a:txBody>
                    <a:bodyPr/>
                    <a:lstStyle/>
                    <a:p>
                      <a:pPr marL="457200" algn="ctr">
                        <a:lnSpc>
                          <a:spcPct val="107000"/>
                        </a:lnSpc>
                        <a:spcAft>
                          <a:spcPts val="1200"/>
                        </a:spcAft>
                      </a:pPr>
                      <a:r>
                        <a:rPr lang="en-GB" sz="1100" dirty="0">
                          <a:effectLst/>
                          <a:latin typeface="Calibri" panose="020F0502020204030204" pitchFamily="34" charset="0"/>
                          <a:ea typeface="Times New Roman" panose="02020603050405020304" pitchFamily="18" charset="0"/>
                          <a:cs typeface="Arial" panose="020B0604020202020204" pitchFamily="34" charset="0"/>
                        </a:rPr>
                        <a:t>6</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l">
                        <a:lnSpc>
                          <a:spcPct val="107000"/>
                        </a:lnSpc>
                        <a:spcAft>
                          <a:spcPts val="1200"/>
                        </a:spcAft>
                      </a:pPr>
                      <a:r>
                        <a:rPr lang="en-GB" sz="1100" dirty="0">
                          <a:effectLst/>
                          <a:latin typeface="Calibri" panose="020F0502020204030204" pitchFamily="34" charset="0"/>
                          <a:ea typeface="Times New Roman" panose="02020603050405020304" pitchFamily="18" charset="0"/>
                          <a:cs typeface="Arial" panose="020B0604020202020204" pitchFamily="34" charset="0"/>
                        </a:rPr>
                        <a:t>East Wall Railway Yard</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l">
                        <a:lnSpc>
                          <a:spcPct val="107000"/>
                        </a:lnSpc>
                        <a:spcAft>
                          <a:spcPts val="1200"/>
                        </a:spcAft>
                      </a:pPr>
                      <a:r>
                        <a:rPr lang="en-GB" sz="1100" dirty="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Discontinued from assessment</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8F8F"/>
                    </a:solidFill>
                  </a:tcPr>
                </a:tc>
                <a:extLst>
                  <a:ext uri="{0D108BD9-81ED-4DB2-BD59-A6C34878D82A}">
                    <a16:rowId xmlns:a16="http://schemas.microsoft.com/office/drawing/2014/main" val="1343195127"/>
                  </a:ext>
                </a:extLst>
              </a:tr>
              <a:tr h="0">
                <a:tc>
                  <a:txBody>
                    <a:bodyPr/>
                    <a:lstStyle/>
                    <a:p>
                      <a:pPr marL="457200" algn="ctr">
                        <a:lnSpc>
                          <a:spcPct val="107000"/>
                        </a:lnSpc>
                        <a:spcAft>
                          <a:spcPts val="1200"/>
                        </a:spcAft>
                      </a:pPr>
                      <a:r>
                        <a:rPr lang="en-GB" sz="1100" dirty="0">
                          <a:effectLst/>
                          <a:latin typeface="Calibri" panose="020F0502020204030204" pitchFamily="34" charset="0"/>
                          <a:ea typeface="Times New Roman" panose="02020603050405020304" pitchFamily="18" charset="0"/>
                          <a:cs typeface="Arial" panose="020B0604020202020204" pitchFamily="34" charset="0"/>
                        </a:rPr>
                        <a:t>7</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l">
                        <a:lnSpc>
                          <a:spcPct val="107000"/>
                        </a:lnSpc>
                        <a:spcAft>
                          <a:spcPts val="1200"/>
                        </a:spcAft>
                      </a:pPr>
                      <a:r>
                        <a:rPr lang="en-GB" sz="1100" dirty="0">
                          <a:effectLst/>
                          <a:latin typeface="Calibri" panose="020F0502020204030204" pitchFamily="34" charset="0"/>
                          <a:ea typeface="Times New Roman" panose="02020603050405020304" pitchFamily="18" charset="0"/>
                          <a:cs typeface="Arial" panose="020B0604020202020204" pitchFamily="34" charset="0"/>
                        </a:rPr>
                        <a:t>Inchicore Railway Works</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l">
                        <a:lnSpc>
                          <a:spcPct val="107000"/>
                        </a:lnSpc>
                        <a:spcAft>
                          <a:spcPts val="1200"/>
                        </a:spcAft>
                      </a:pPr>
                      <a:r>
                        <a:rPr lang="en-GB" sz="1100" dirty="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Discontinued from assessment</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8F8F"/>
                    </a:solidFill>
                  </a:tcPr>
                </a:tc>
                <a:extLst>
                  <a:ext uri="{0D108BD9-81ED-4DB2-BD59-A6C34878D82A}">
                    <a16:rowId xmlns:a16="http://schemas.microsoft.com/office/drawing/2014/main" val="4069430791"/>
                  </a:ext>
                </a:extLst>
              </a:tr>
              <a:tr h="0">
                <a:tc>
                  <a:txBody>
                    <a:bodyPr/>
                    <a:lstStyle/>
                    <a:p>
                      <a:pPr marL="457200" algn="ctr">
                        <a:lnSpc>
                          <a:spcPct val="107000"/>
                        </a:lnSpc>
                        <a:spcAft>
                          <a:spcPts val="1200"/>
                        </a:spcAft>
                      </a:pPr>
                      <a:r>
                        <a:rPr lang="en-GB" sz="1100" dirty="0">
                          <a:effectLst/>
                          <a:latin typeface="Calibri" panose="020F0502020204030204" pitchFamily="34" charset="0"/>
                          <a:ea typeface="Times New Roman" panose="02020603050405020304" pitchFamily="18" charset="0"/>
                          <a:cs typeface="Arial" panose="020B0604020202020204" pitchFamily="34" charset="0"/>
                        </a:rPr>
                        <a:t>8</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l">
                        <a:lnSpc>
                          <a:spcPct val="107000"/>
                        </a:lnSpc>
                        <a:spcAft>
                          <a:spcPts val="1200"/>
                        </a:spcAft>
                      </a:pPr>
                      <a:r>
                        <a:rPr lang="en-GB" sz="1100" dirty="0">
                          <a:effectLst/>
                          <a:latin typeface="Calibri" panose="020F0502020204030204" pitchFamily="34" charset="0"/>
                          <a:ea typeface="Times New Roman" panose="02020603050405020304" pitchFamily="18" charset="0"/>
                          <a:cs typeface="Arial" panose="020B0604020202020204" pitchFamily="34" charset="0"/>
                        </a:rPr>
                        <a:t>Drogheda Station/ Depot</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l">
                        <a:lnSpc>
                          <a:spcPct val="107000"/>
                        </a:lnSpc>
                        <a:spcAft>
                          <a:spcPts val="1200"/>
                        </a:spcAft>
                      </a:pPr>
                      <a:r>
                        <a:rPr lang="en-GB" sz="1100" dirty="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Taken forward for further assessment</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extLst>
                  <a:ext uri="{0D108BD9-81ED-4DB2-BD59-A6C34878D82A}">
                    <a16:rowId xmlns:a16="http://schemas.microsoft.com/office/drawing/2014/main" val="1058996098"/>
                  </a:ext>
                </a:extLst>
              </a:tr>
              <a:tr h="0">
                <a:tc>
                  <a:txBody>
                    <a:bodyPr/>
                    <a:lstStyle/>
                    <a:p>
                      <a:pPr marL="457200" algn="ctr">
                        <a:lnSpc>
                          <a:spcPct val="107000"/>
                        </a:lnSpc>
                        <a:spcAft>
                          <a:spcPts val="1200"/>
                        </a:spcAft>
                      </a:pPr>
                      <a:r>
                        <a:rPr lang="en-GB" sz="1100" dirty="0">
                          <a:effectLst/>
                          <a:latin typeface="Calibri" panose="020F0502020204030204" pitchFamily="34" charset="0"/>
                          <a:ea typeface="Times New Roman" panose="02020603050405020304" pitchFamily="18" charset="0"/>
                          <a:cs typeface="Arial" panose="020B0604020202020204" pitchFamily="34" charset="0"/>
                        </a:rPr>
                        <a:t>9</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l">
                        <a:lnSpc>
                          <a:spcPct val="107000"/>
                        </a:lnSpc>
                        <a:spcAft>
                          <a:spcPts val="1200"/>
                        </a:spcAft>
                      </a:pPr>
                      <a:r>
                        <a:rPr lang="en-GB" sz="1100" dirty="0">
                          <a:effectLst/>
                          <a:latin typeface="Calibri" panose="020F0502020204030204" pitchFamily="34" charset="0"/>
                          <a:ea typeface="Times New Roman" panose="02020603050405020304" pitchFamily="18" charset="0"/>
                          <a:cs typeface="Arial" panose="020B0604020202020204" pitchFamily="34" charset="0"/>
                        </a:rPr>
                        <a:t>Maynooth Station</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l">
                        <a:lnSpc>
                          <a:spcPct val="107000"/>
                        </a:lnSpc>
                        <a:spcAft>
                          <a:spcPts val="1200"/>
                        </a:spcAft>
                      </a:pPr>
                      <a:r>
                        <a:rPr lang="en-GB" sz="1100" dirty="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Taken forward for further assessment</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extLst>
                  <a:ext uri="{0D108BD9-81ED-4DB2-BD59-A6C34878D82A}">
                    <a16:rowId xmlns:a16="http://schemas.microsoft.com/office/drawing/2014/main" val="1951373844"/>
                  </a:ext>
                </a:extLst>
              </a:tr>
              <a:tr h="0">
                <a:tc>
                  <a:txBody>
                    <a:bodyPr/>
                    <a:lstStyle/>
                    <a:p>
                      <a:pPr marL="457200" algn="ctr">
                        <a:lnSpc>
                          <a:spcPct val="107000"/>
                        </a:lnSpc>
                        <a:spcAft>
                          <a:spcPts val="1200"/>
                        </a:spcAft>
                      </a:pPr>
                      <a:r>
                        <a:rPr lang="en-GB" sz="1100" dirty="0">
                          <a:effectLst/>
                          <a:latin typeface="Calibri" panose="020F0502020204030204" pitchFamily="34" charset="0"/>
                          <a:ea typeface="Times New Roman" panose="02020603050405020304" pitchFamily="18" charset="0"/>
                          <a:cs typeface="Arial" panose="020B0604020202020204" pitchFamily="34" charset="0"/>
                        </a:rPr>
                        <a:t>10</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l">
                        <a:lnSpc>
                          <a:spcPct val="107000"/>
                        </a:lnSpc>
                        <a:spcAft>
                          <a:spcPts val="1200"/>
                        </a:spcAft>
                      </a:pPr>
                      <a:r>
                        <a:rPr lang="en-GB" sz="1100" dirty="0">
                          <a:effectLst/>
                          <a:latin typeface="Calibri" panose="020F0502020204030204" pitchFamily="34" charset="0"/>
                          <a:ea typeface="Times New Roman" panose="02020603050405020304" pitchFamily="18" charset="0"/>
                          <a:cs typeface="Arial" panose="020B0604020202020204" pitchFamily="34" charset="0"/>
                        </a:rPr>
                        <a:t>M3 Parkway Station</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l">
                        <a:lnSpc>
                          <a:spcPct val="107000"/>
                        </a:lnSpc>
                        <a:spcAft>
                          <a:spcPts val="1200"/>
                        </a:spcAft>
                      </a:pPr>
                      <a:r>
                        <a:rPr lang="en-GB" sz="1100" dirty="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Taken forward for further assessment</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extLst>
                  <a:ext uri="{0D108BD9-81ED-4DB2-BD59-A6C34878D82A}">
                    <a16:rowId xmlns:a16="http://schemas.microsoft.com/office/drawing/2014/main" val="2026237634"/>
                  </a:ext>
                </a:extLst>
              </a:tr>
              <a:tr h="0">
                <a:tc>
                  <a:txBody>
                    <a:bodyPr/>
                    <a:lstStyle/>
                    <a:p>
                      <a:pPr marL="457200" algn="ctr">
                        <a:lnSpc>
                          <a:spcPct val="107000"/>
                        </a:lnSpc>
                        <a:spcAft>
                          <a:spcPts val="1200"/>
                        </a:spcAft>
                      </a:pPr>
                      <a:r>
                        <a:rPr lang="en-GB" sz="1100" dirty="0">
                          <a:effectLst/>
                          <a:latin typeface="Calibri" panose="020F0502020204030204" pitchFamily="34" charset="0"/>
                          <a:ea typeface="Times New Roman" panose="02020603050405020304" pitchFamily="18" charset="0"/>
                          <a:cs typeface="Arial" panose="020B0604020202020204" pitchFamily="34" charset="0"/>
                        </a:rPr>
                        <a:t>11</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l">
                        <a:lnSpc>
                          <a:spcPct val="107000"/>
                        </a:lnSpc>
                        <a:spcAft>
                          <a:spcPts val="1200"/>
                        </a:spcAft>
                      </a:pPr>
                      <a:r>
                        <a:rPr lang="en-GB" sz="1100" dirty="0">
                          <a:effectLst/>
                          <a:latin typeface="Calibri" panose="020F0502020204030204" pitchFamily="34" charset="0"/>
                          <a:ea typeface="Times New Roman" panose="02020603050405020304" pitchFamily="18" charset="0"/>
                          <a:cs typeface="Arial" panose="020B0604020202020204" pitchFamily="34" charset="0"/>
                        </a:rPr>
                        <a:t>Hazelhatch Station</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l">
                        <a:lnSpc>
                          <a:spcPct val="107000"/>
                        </a:lnSpc>
                        <a:spcAft>
                          <a:spcPts val="1200"/>
                        </a:spcAft>
                      </a:pPr>
                      <a:r>
                        <a:rPr lang="en-GB" sz="1100" dirty="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Taken forward for further assessment</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extLst>
                  <a:ext uri="{0D108BD9-81ED-4DB2-BD59-A6C34878D82A}">
                    <a16:rowId xmlns:a16="http://schemas.microsoft.com/office/drawing/2014/main" val="25668609"/>
                  </a:ext>
                </a:extLst>
              </a:tr>
              <a:tr h="0">
                <a:tc>
                  <a:txBody>
                    <a:bodyPr/>
                    <a:lstStyle/>
                    <a:p>
                      <a:pPr marL="457200" algn="ctr">
                        <a:lnSpc>
                          <a:spcPct val="107000"/>
                        </a:lnSpc>
                        <a:spcAft>
                          <a:spcPts val="1200"/>
                        </a:spcAft>
                      </a:pPr>
                      <a:r>
                        <a:rPr lang="en-GB" sz="1100" dirty="0">
                          <a:effectLst/>
                          <a:latin typeface="Calibri" panose="020F0502020204030204" pitchFamily="34" charset="0"/>
                          <a:ea typeface="Times New Roman" panose="02020603050405020304" pitchFamily="18" charset="0"/>
                          <a:cs typeface="Arial" panose="020B0604020202020204" pitchFamily="34" charset="0"/>
                        </a:rPr>
                        <a:t>12</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l">
                        <a:lnSpc>
                          <a:spcPct val="107000"/>
                        </a:lnSpc>
                        <a:spcAft>
                          <a:spcPts val="1200"/>
                        </a:spcAft>
                      </a:pPr>
                      <a:r>
                        <a:rPr lang="en-GB" sz="1100" dirty="0">
                          <a:effectLst/>
                          <a:latin typeface="Calibri" panose="020F0502020204030204" pitchFamily="34" charset="0"/>
                          <a:ea typeface="Times New Roman" panose="02020603050405020304" pitchFamily="18" charset="0"/>
                          <a:cs typeface="Arial" panose="020B0604020202020204" pitchFamily="34" charset="0"/>
                        </a:rPr>
                        <a:t>Greystones Station</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l">
                        <a:lnSpc>
                          <a:spcPct val="107000"/>
                        </a:lnSpc>
                        <a:spcAft>
                          <a:spcPts val="1200"/>
                        </a:spcAft>
                      </a:pPr>
                      <a:r>
                        <a:rPr lang="en-GB" sz="1100" dirty="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Discontinued from assessment</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8F8F"/>
                    </a:solidFill>
                  </a:tcPr>
                </a:tc>
                <a:extLst>
                  <a:ext uri="{0D108BD9-81ED-4DB2-BD59-A6C34878D82A}">
                    <a16:rowId xmlns:a16="http://schemas.microsoft.com/office/drawing/2014/main" val="1226952829"/>
                  </a:ext>
                </a:extLst>
              </a:tr>
              <a:tr h="0">
                <a:tc>
                  <a:txBody>
                    <a:bodyPr/>
                    <a:lstStyle/>
                    <a:p>
                      <a:pPr marL="457200" algn="ctr">
                        <a:lnSpc>
                          <a:spcPct val="107000"/>
                        </a:lnSpc>
                        <a:spcAft>
                          <a:spcPts val="1200"/>
                        </a:spcAft>
                      </a:pPr>
                      <a:r>
                        <a:rPr lang="en-GB" sz="1100" dirty="0">
                          <a:effectLst/>
                          <a:latin typeface="Calibri" panose="020F0502020204030204" pitchFamily="34" charset="0"/>
                          <a:ea typeface="Times New Roman" panose="02020603050405020304" pitchFamily="18" charset="0"/>
                          <a:cs typeface="Arial" panose="020B0604020202020204" pitchFamily="34" charset="0"/>
                        </a:rPr>
                        <a:t>13</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l">
                        <a:lnSpc>
                          <a:spcPct val="107000"/>
                        </a:lnSpc>
                        <a:spcAft>
                          <a:spcPts val="1200"/>
                        </a:spcAft>
                      </a:pPr>
                      <a:r>
                        <a:rPr lang="en-GB" sz="1100" dirty="0">
                          <a:effectLst/>
                          <a:latin typeface="Calibri" panose="020F0502020204030204" pitchFamily="34" charset="0"/>
                          <a:ea typeface="Times New Roman" panose="02020603050405020304" pitchFamily="18" charset="0"/>
                          <a:cs typeface="Arial" panose="020B0604020202020204" pitchFamily="34" charset="0"/>
                        </a:rPr>
                        <a:t>Bray Station</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l">
                        <a:lnSpc>
                          <a:spcPct val="107000"/>
                        </a:lnSpc>
                        <a:spcAft>
                          <a:spcPts val="1200"/>
                        </a:spcAft>
                      </a:pPr>
                      <a:r>
                        <a:rPr lang="en-GB" sz="1100" dirty="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Discontinued from assessment</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8F8F"/>
                    </a:solidFill>
                  </a:tcPr>
                </a:tc>
                <a:extLst>
                  <a:ext uri="{0D108BD9-81ED-4DB2-BD59-A6C34878D82A}">
                    <a16:rowId xmlns:a16="http://schemas.microsoft.com/office/drawing/2014/main" val="1155443365"/>
                  </a:ext>
                </a:extLst>
              </a:tr>
            </a:tbl>
          </a:graphicData>
        </a:graphic>
      </p:graphicFrame>
    </p:spTree>
    <p:extLst>
      <p:ext uri="{BB962C8B-B14F-4D97-AF65-F5344CB8AC3E}">
        <p14:creationId xmlns:p14="http://schemas.microsoft.com/office/powerpoint/2010/main" val="220885803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3C9948-6519-74EF-8D79-5EE376013881}"/>
              </a:ext>
            </a:extLst>
          </p:cNvPr>
          <p:cNvSpPr>
            <a:spLocks noGrp="1"/>
          </p:cNvSpPr>
          <p:nvPr>
            <p:ph type="title"/>
          </p:nvPr>
        </p:nvSpPr>
        <p:spPr/>
        <p:txBody>
          <a:bodyPr/>
          <a:lstStyle/>
          <a:p>
            <a:r>
              <a:rPr lang="en-GB" dirty="0"/>
              <a:t>Must be on a rail line, but options available</a:t>
            </a:r>
          </a:p>
        </p:txBody>
      </p:sp>
      <p:pic>
        <p:nvPicPr>
          <p:cNvPr id="4" name="Picture 3" descr="Map&#10;&#10;Description automatically generated">
            <a:extLst>
              <a:ext uri="{FF2B5EF4-FFF2-40B4-BE49-F238E27FC236}">
                <a16:creationId xmlns:a16="http://schemas.microsoft.com/office/drawing/2014/main" id="{93B80FFE-EB64-5A2A-CF92-6E48127FCBBC}"/>
              </a:ext>
            </a:extLst>
          </p:cNvPr>
          <p:cNvPicPr>
            <a:picLocks noChangeAspect="1"/>
          </p:cNvPicPr>
          <p:nvPr/>
        </p:nvPicPr>
        <p:blipFill rotWithShape="1">
          <a:blip r:embed="rId2"/>
          <a:srcRect b="5379"/>
          <a:stretch/>
        </p:blipFill>
        <p:spPr bwMode="auto">
          <a:xfrm>
            <a:off x="457199" y="1124744"/>
            <a:ext cx="4127127" cy="5184576"/>
          </a:xfrm>
          <a:prstGeom prst="rect">
            <a:avLst/>
          </a:prstGeom>
          <a:ln>
            <a:noFill/>
          </a:ln>
          <a:extLst>
            <a:ext uri="{53640926-AAD7-44D8-BBD7-CCE9431645EC}">
              <a14:shadowObscured xmlns:a14="http://schemas.microsoft.com/office/drawing/2010/main"/>
            </a:ext>
          </a:extLst>
        </p:spPr>
      </p:pic>
      <p:sp>
        <p:nvSpPr>
          <p:cNvPr id="6" name="TextBox 5">
            <a:extLst>
              <a:ext uri="{FF2B5EF4-FFF2-40B4-BE49-F238E27FC236}">
                <a16:creationId xmlns:a16="http://schemas.microsoft.com/office/drawing/2014/main" id="{F5A1732C-B261-FDFD-A958-DF3A503B7B91}"/>
              </a:ext>
            </a:extLst>
          </p:cNvPr>
          <p:cNvSpPr txBox="1"/>
          <p:nvPr/>
        </p:nvSpPr>
        <p:spPr>
          <a:xfrm>
            <a:off x="4932040" y="1588502"/>
            <a:ext cx="3754760" cy="773673"/>
          </a:xfrm>
          <a:prstGeom prst="rect">
            <a:avLst/>
          </a:prstGeom>
          <a:noFill/>
        </p:spPr>
        <p:txBody>
          <a:bodyPr wrap="square">
            <a:spAutoFit/>
          </a:bodyPr>
          <a:lstStyle/>
          <a:p>
            <a:pPr algn="just">
              <a:lnSpc>
                <a:spcPct val="107000"/>
              </a:lnSpc>
            </a:pPr>
            <a:r>
              <a:rPr lang="en-IE" sz="1400" b="1" dirty="0">
                <a:effectLst/>
                <a:latin typeface="Calibri" panose="020F0502020204030204" pitchFamily="34" charset="0"/>
                <a:ea typeface="Calibri" panose="020F0502020204030204" pitchFamily="34" charset="0"/>
                <a:cs typeface="Arial" panose="020B0604020202020204" pitchFamily="34" charset="0"/>
              </a:rPr>
              <a:t>Figure 6.1: </a:t>
            </a:r>
            <a:r>
              <a:rPr lang="en-GB" sz="1400" b="1" dirty="0">
                <a:effectLst/>
                <a:latin typeface="Calibri" panose="020F0502020204030204" pitchFamily="34" charset="0"/>
                <a:ea typeface="Calibri" panose="020F0502020204030204" pitchFamily="34" charset="0"/>
                <a:cs typeface="Arial" panose="020B0604020202020204" pitchFamily="34" charset="0"/>
              </a:rPr>
              <a:t>Regional Location of Potential Depot Site for Assessment</a:t>
            </a:r>
            <a:r>
              <a:rPr lang="en-IE" sz="1400" b="1" dirty="0">
                <a:effectLst/>
                <a:latin typeface="Calibri" panose="020F0502020204030204" pitchFamily="34" charset="0"/>
                <a:ea typeface="Calibri" panose="020F0502020204030204" pitchFamily="34" charset="0"/>
                <a:cs typeface="Arial" panose="020B0604020202020204" pitchFamily="34" charset="0"/>
              </a:rPr>
              <a:t>. (Source: </a:t>
            </a:r>
            <a:r>
              <a:rPr lang="en-IE" sz="1400" b="1" i="1" dirty="0">
                <a:effectLst/>
                <a:latin typeface="Calibri" panose="020F0502020204030204" pitchFamily="34" charset="0"/>
                <a:ea typeface="Calibri" panose="020F0502020204030204" pitchFamily="34" charset="0"/>
                <a:cs typeface="Arial" panose="020B0604020202020204" pitchFamily="34" charset="0"/>
              </a:rPr>
              <a:t>DART WEST Centre of Excellence Report,</a:t>
            </a:r>
            <a:r>
              <a:rPr lang="en-IE" sz="1400" b="1" dirty="0">
                <a:effectLst/>
                <a:latin typeface="Calibri" panose="020F0502020204030204" pitchFamily="34" charset="0"/>
                <a:ea typeface="Calibri" panose="020F0502020204030204" pitchFamily="34" charset="0"/>
                <a:cs typeface="Arial" panose="020B0604020202020204" pitchFamily="34" charset="0"/>
              </a:rPr>
              <a:t> July 2019.</a:t>
            </a:r>
            <a:r>
              <a:rPr lang="en-GB" sz="1400" b="1" dirty="0">
                <a:effectLst/>
                <a:latin typeface="Calibri" panose="020F0502020204030204" pitchFamily="34" charset="0"/>
                <a:ea typeface="Calibri" panose="020F0502020204030204" pitchFamily="34" charset="0"/>
                <a:cs typeface="Arial" panose="020B0604020202020204" pitchFamily="34" charset="0"/>
              </a:rPr>
              <a:t>)</a:t>
            </a:r>
            <a:endParaRPr lang="en-GB" sz="1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77466765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947682-ECCE-2172-ADAD-E7944885D88D}"/>
              </a:ext>
            </a:extLst>
          </p:cNvPr>
          <p:cNvSpPr>
            <a:spLocks noGrp="1"/>
          </p:cNvSpPr>
          <p:nvPr>
            <p:ph type="title"/>
          </p:nvPr>
        </p:nvSpPr>
        <p:spPr/>
        <p:txBody>
          <a:bodyPr/>
          <a:lstStyle/>
          <a:p>
            <a:r>
              <a:rPr lang="en-GB" dirty="0"/>
              <a:t>Weighting must be objective</a:t>
            </a:r>
          </a:p>
        </p:txBody>
      </p:sp>
      <p:pic>
        <p:nvPicPr>
          <p:cNvPr id="10" name="Picture 9">
            <a:extLst>
              <a:ext uri="{FF2B5EF4-FFF2-40B4-BE49-F238E27FC236}">
                <a16:creationId xmlns:a16="http://schemas.microsoft.com/office/drawing/2014/main" id="{300CD89E-F987-BD71-E0DE-6FC51138A069}"/>
              </a:ext>
            </a:extLst>
          </p:cNvPr>
          <p:cNvPicPr>
            <a:picLocks noChangeAspect="1"/>
          </p:cNvPicPr>
          <p:nvPr/>
        </p:nvPicPr>
        <p:blipFill>
          <a:blip r:embed="rId2"/>
          <a:stretch>
            <a:fillRect/>
          </a:stretch>
        </p:blipFill>
        <p:spPr>
          <a:xfrm>
            <a:off x="475853" y="1124744"/>
            <a:ext cx="6976467" cy="4474126"/>
          </a:xfrm>
          <a:prstGeom prst="rect">
            <a:avLst/>
          </a:prstGeom>
        </p:spPr>
      </p:pic>
    </p:spTree>
    <p:extLst>
      <p:ext uri="{BB962C8B-B14F-4D97-AF65-F5344CB8AC3E}">
        <p14:creationId xmlns:p14="http://schemas.microsoft.com/office/powerpoint/2010/main" val="316570112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BDC9EC-DAFD-8D98-1324-E458D3125BA7}"/>
              </a:ext>
            </a:extLst>
          </p:cNvPr>
          <p:cNvSpPr>
            <a:spLocks noGrp="1"/>
          </p:cNvSpPr>
          <p:nvPr>
            <p:ph type="title"/>
          </p:nvPr>
        </p:nvSpPr>
        <p:spPr/>
        <p:txBody>
          <a:bodyPr/>
          <a:lstStyle/>
          <a:p>
            <a:r>
              <a:rPr lang="en-GB" dirty="0"/>
              <a:t>A traffic light system tied to EIA</a:t>
            </a:r>
          </a:p>
        </p:txBody>
      </p:sp>
      <p:pic>
        <p:nvPicPr>
          <p:cNvPr id="5" name="Picture 4">
            <a:extLst>
              <a:ext uri="{FF2B5EF4-FFF2-40B4-BE49-F238E27FC236}">
                <a16:creationId xmlns:a16="http://schemas.microsoft.com/office/drawing/2014/main" id="{E3C4E23D-4E17-12E6-00E6-1DCAF1F3C6F6}"/>
              </a:ext>
            </a:extLst>
          </p:cNvPr>
          <p:cNvPicPr>
            <a:picLocks noChangeAspect="1"/>
          </p:cNvPicPr>
          <p:nvPr/>
        </p:nvPicPr>
        <p:blipFill rotWithShape="1">
          <a:blip r:embed="rId2"/>
          <a:srcRect l="5000" r="50000"/>
          <a:stretch/>
        </p:blipFill>
        <p:spPr>
          <a:xfrm>
            <a:off x="457200" y="1988840"/>
            <a:ext cx="7715200" cy="2590022"/>
          </a:xfrm>
          <a:prstGeom prst="rect">
            <a:avLst/>
          </a:prstGeom>
        </p:spPr>
      </p:pic>
    </p:spTree>
    <p:extLst>
      <p:ext uri="{BB962C8B-B14F-4D97-AF65-F5344CB8AC3E}">
        <p14:creationId xmlns:p14="http://schemas.microsoft.com/office/powerpoint/2010/main" val="44563324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F7642-ED12-B965-45FA-74D70FFBA84B}"/>
              </a:ext>
            </a:extLst>
          </p:cNvPr>
          <p:cNvSpPr>
            <a:spLocks noGrp="1"/>
          </p:cNvSpPr>
          <p:nvPr>
            <p:ph type="title"/>
          </p:nvPr>
        </p:nvSpPr>
        <p:spPr/>
        <p:txBody>
          <a:bodyPr/>
          <a:lstStyle/>
          <a:p>
            <a:r>
              <a:rPr lang="en-GB" dirty="0"/>
              <a:t>Maynooth West/ Hazelhatch West side-by-side</a:t>
            </a:r>
          </a:p>
        </p:txBody>
      </p:sp>
      <p:pic>
        <p:nvPicPr>
          <p:cNvPr id="6" name="Picture 5">
            <a:extLst>
              <a:ext uri="{FF2B5EF4-FFF2-40B4-BE49-F238E27FC236}">
                <a16:creationId xmlns:a16="http://schemas.microsoft.com/office/drawing/2014/main" id="{8CC421AD-A0C0-1F92-5EF0-497E02B9EA43}"/>
              </a:ext>
            </a:extLst>
          </p:cNvPr>
          <p:cNvPicPr>
            <a:picLocks noChangeAspect="1"/>
          </p:cNvPicPr>
          <p:nvPr/>
        </p:nvPicPr>
        <p:blipFill rotWithShape="1">
          <a:blip r:embed="rId2"/>
          <a:srcRect l="5000" r="50000"/>
          <a:stretch/>
        </p:blipFill>
        <p:spPr>
          <a:xfrm>
            <a:off x="867831" y="1400777"/>
            <a:ext cx="7408338" cy="3219703"/>
          </a:xfrm>
          <a:prstGeom prst="rect">
            <a:avLst/>
          </a:prstGeom>
        </p:spPr>
      </p:pic>
      <p:sp>
        <p:nvSpPr>
          <p:cNvPr id="8" name="TextBox 7">
            <a:extLst>
              <a:ext uri="{FF2B5EF4-FFF2-40B4-BE49-F238E27FC236}">
                <a16:creationId xmlns:a16="http://schemas.microsoft.com/office/drawing/2014/main" id="{9EDF8632-E4AA-8462-7C14-A8E76C49E124}"/>
              </a:ext>
            </a:extLst>
          </p:cNvPr>
          <p:cNvSpPr txBox="1"/>
          <p:nvPr/>
        </p:nvSpPr>
        <p:spPr>
          <a:xfrm>
            <a:off x="107504" y="5661248"/>
            <a:ext cx="8654777" cy="543162"/>
          </a:xfrm>
          <a:prstGeom prst="rect">
            <a:avLst/>
          </a:prstGeom>
          <a:noFill/>
        </p:spPr>
        <p:txBody>
          <a:bodyPr wrap="square">
            <a:spAutoFit/>
          </a:bodyPr>
          <a:lstStyle/>
          <a:p>
            <a:pPr marL="457200" algn="just">
              <a:lnSpc>
                <a:spcPct val="107000"/>
              </a:lnSpc>
            </a:pPr>
            <a:r>
              <a:rPr lang="en-IE" sz="1400" b="1" dirty="0">
                <a:effectLst/>
                <a:latin typeface="Calibri" panose="020F0502020204030204" pitchFamily="34" charset="0"/>
                <a:ea typeface="Calibri" panose="020F0502020204030204" pitchFamily="34" charset="0"/>
                <a:cs typeface="Calibri" panose="020F0502020204030204" pitchFamily="34" charset="0"/>
              </a:rPr>
              <a:t>The table depicts side-by-side ranking of the Maynooth West and Hazelhatch West potential Depot sites to show the suitability of the Hazelhatch site as a place for consideration in place of the Maynooth West site.</a:t>
            </a:r>
            <a:endParaRPr lang="en-GB" sz="1400" b="1"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86426549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0451FF-3B29-C279-1704-431AEC414871}"/>
              </a:ext>
            </a:extLst>
          </p:cNvPr>
          <p:cNvSpPr>
            <a:spLocks noGrp="1"/>
          </p:cNvSpPr>
          <p:nvPr>
            <p:ph type="title"/>
          </p:nvPr>
        </p:nvSpPr>
        <p:spPr/>
        <p:txBody>
          <a:bodyPr/>
          <a:lstStyle/>
          <a:p>
            <a:r>
              <a:rPr lang="en-GB" dirty="0"/>
              <a:t>Maynooth flood analysis</a:t>
            </a:r>
          </a:p>
        </p:txBody>
      </p:sp>
      <p:pic>
        <p:nvPicPr>
          <p:cNvPr id="4" name="Picture 3" descr="Diagram, map&#10;&#10;Description automatically generated">
            <a:extLst>
              <a:ext uri="{FF2B5EF4-FFF2-40B4-BE49-F238E27FC236}">
                <a16:creationId xmlns:a16="http://schemas.microsoft.com/office/drawing/2014/main" id="{E83E6A3F-7DB8-4F33-C8F3-CD7E0D125AD0}"/>
              </a:ext>
            </a:extLst>
          </p:cNvPr>
          <p:cNvPicPr>
            <a:picLocks noChangeAspect="1"/>
          </p:cNvPicPr>
          <p:nvPr/>
        </p:nvPicPr>
        <p:blipFill>
          <a:blip r:embed="rId2"/>
          <a:stretch>
            <a:fillRect/>
          </a:stretch>
        </p:blipFill>
        <p:spPr>
          <a:xfrm>
            <a:off x="913656" y="1268760"/>
            <a:ext cx="7277271" cy="3384376"/>
          </a:xfrm>
          <a:prstGeom prst="rect">
            <a:avLst/>
          </a:prstGeom>
        </p:spPr>
      </p:pic>
      <p:sp>
        <p:nvSpPr>
          <p:cNvPr id="6" name="TextBox 5">
            <a:extLst>
              <a:ext uri="{FF2B5EF4-FFF2-40B4-BE49-F238E27FC236}">
                <a16:creationId xmlns:a16="http://schemas.microsoft.com/office/drawing/2014/main" id="{93BAF0A1-0C71-A492-7C15-8F98E92962EC}"/>
              </a:ext>
            </a:extLst>
          </p:cNvPr>
          <p:cNvSpPr txBox="1"/>
          <p:nvPr/>
        </p:nvSpPr>
        <p:spPr>
          <a:xfrm>
            <a:off x="439687" y="5221062"/>
            <a:ext cx="7751239" cy="312650"/>
          </a:xfrm>
          <a:prstGeom prst="rect">
            <a:avLst/>
          </a:prstGeom>
          <a:noFill/>
        </p:spPr>
        <p:txBody>
          <a:bodyPr wrap="square">
            <a:spAutoFit/>
          </a:bodyPr>
          <a:lstStyle/>
          <a:p>
            <a:pPr algn="ctr">
              <a:lnSpc>
                <a:spcPct val="107000"/>
              </a:lnSpc>
            </a:pPr>
            <a:r>
              <a:rPr lang="en-IE" sz="1400" b="1" dirty="0">
                <a:effectLst/>
                <a:latin typeface="Calibri" panose="020F0502020204030204" pitchFamily="34" charset="0"/>
                <a:ea typeface="Calibri" panose="020F0502020204030204" pitchFamily="34" charset="0"/>
                <a:cs typeface="Arial" panose="020B0604020202020204" pitchFamily="34" charset="0"/>
              </a:rPr>
              <a:t>Figure 6.2: Maynooth environs and proposed Depot site flood mapping.</a:t>
            </a:r>
            <a:endParaRPr lang="en-GB" sz="1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88956531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6AF93D-9627-9160-7EB3-B939B6A391DA}"/>
              </a:ext>
            </a:extLst>
          </p:cNvPr>
          <p:cNvSpPr>
            <a:spLocks noGrp="1"/>
          </p:cNvSpPr>
          <p:nvPr>
            <p:ph type="title"/>
          </p:nvPr>
        </p:nvSpPr>
        <p:spPr/>
        <p:txBody>
          <a:bodyPr/>
          <a:lstStyle/>
          <a:p>
            <a:r>
              <a:rPr lang="en-GB" dirty="0"/>
              <a:t>Hazelhatch flood analysis</a:t>
            </a:r>
          </a:p>
        </p:txBody>
      </p:sp>
      <p:pic>
        <p:nvPicPr>
          <p:cNvPr id="4" name="Picture 3" descr="Map&#10;&#10;Description automatically generated">
            <a:extLst>
              <a:ext uri="{FF2B5EF4-FFF2-40B4-BE49-F238E27FC236}">
                <a16:creationId xmlns:a16="http://schemas.microsoft.com/office/drawing/2014/main" id="{615677D0-9E98-DCFD-3012-BFEFBFC980EB}"/>
              </a:ext>
            </a:extLst>
          </p:cNvPr>
          <p:cNvPicPr>
            <a:picLocks noChangeAspect="1"/>
          </p:cNvPicPr>
          <p:nvPr/>
        </p:nvPicPr>
        <p:blipFill>
          <a:blip r:embed="rId2"/>
          <a:stretch>
            <a:fillRect/>
          </a:stretch>
        </p:blipFill>
        <p:spPr>
          <a:xfrm>
            <a:off x="1271587" y="1268760"/>
            <a:ext cx="6600825" cy="3297555"/>
          </a:xfrm>
          <a:prstGeom prst="rect">
            <a:avLst/>
          </a:prstGeom>
        </p:spPr>
      </p:pic>
      <p:sp>
        <p:nvSpPr>
          <p:cNvPr id="6" name="TextBox 5">
            <a:extLst>
              <a:ext uri="{FF2B5EF4-FFF2-40B4-BE49-F238E27FC236}">
                <a16:creationId xmlns:a16="http://schemas.microsoft.com/office/drawing/2014/main" id="{2E3F6C57-1B49-3ED0-A50A-EB28D1E765DA}"/>
              </a:ext>
            </a:extLst>
          </p:cNvPr>
          <p:cNvSpPr txBox="1"/>
          <p:nvPr/>
        </p:nvSpPr>
        <p:spPr>
          <a:xfrm>
            <a:off x="457200" y="5192259"/>
            <a:ext cx="8229600" cy="312650"/>
          </a:xfrm>
          <a:prstGeom prst="rect">
            <a:avLst/>
          </a:prstGeom>
          <a:noFill/>
        </p:spPr>
        <p:txBody>
          <a:bodyPr wrap="square">
            <a:spAutoFit/>
          </a:bodyPr>
          <a:lstStyle/>
          <a:p>
            <a:pPr algn="ctr">
              <a:lnSpc>
                <a:spcPct val="107000"/>
              </a:lnSpc>
            </a:pPr>
            <a:r>
              <a:rPr lang="en-IE" sz="1400" b="1" dirty="0">
                <a:effectLst/>
                <a:latin typeface="Calibri" panose="020F0502020204030204" pitchFamily="34" charset="0"/>
                <a:ea typeface="Calibri" panose="020F0502020204030204" pitchFamily="34" charset="0"/>
                <a:cs typeface="Arial" panose="020B0604020202020204" pitchFamily="34" charset="0"/>
              </a:rPr>
              <a:t>Figure 6.3: </a:t>
            </a:r>
            <a:r>
              <a:rPr lang="en-GB" sz="1400" b="1" dirty="0">
                <a:effectLst/>
                <a:latin typeface="Calibri" panose="020F0502020204030204" pitchFamily="34" charset="0"/>
                <a:ea typeface="Calibri" panose="020F0502020204030204" pitchFamily="34" charset="0"/>
                <a:cs typeface="Arial" panose="020B0604020202020204" pitchFamily="34" charset="0"/>
              </a:rPr>
              <a:t>Hazelhatch environs flood mapping.</a:t>
            </a:r>
            <a:endParaRPr lang="en-GB" sz="1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12478728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79ABE6-53A6-CB85-53EA-4B3286AD8E01}"/>
              </a:ext>
            </a:extLst>
          </p:cNvPr>
          <p:cNvSpPr>
            <a:spLocks noGrp="1"/>
          </p:cNvSpPr>
          <p:nvPr>
            <p:ph type="title"/>
          </p:nvPr>
        </p:nvSpPr>
        <p:spPr/>
        <p:txBody>
          <a:bodyPr/>
          <a:lstStyle/>
          <a:p>
            <a:r>
              <a:rPr lang="en-GB" dirty="0"/>
              <a:t>M3 flood analysis</a:t>
            </a:r>
          </a:p>
        </p:txBody>
      </p:sp>
      <p:pic>
        <p:nvPicPr>
          <p:cNvPr id="4" name="Picture 3" descr="Map&#10;&#10;Description automatically generated">
            <a:extLst>
              <a:ext uri="{FF2B5EF4-FFF2-40B4-BE49-F238E27FC236}">
                <a16:creationId xmlns:a16="http://schemas.microsoft.com/office/drawing/2014/main" id="{C34A4F80-84B1-68A9-272C-EBB03691B650}"/>
              </a:ext>
            </a:extLst>
          </p:cNvPr>
          <p:cNvPicPr>
            <a:picLocks noChangeAspect="1"/>
          </p:cNvPicPr>
          <p:nvPr/>
        </p:nvPicPr>
        <p:blipFill>
          <a:blip r:embed="rId2"/>
          <a:stretch>
            <a:fillRect/>
          </a:stretch>
        </p:blipFill>
        <p:spPr>
          <a:xfrm>
            <a:off x="1320800" y="1484784"/>
            <a:ext cx="6502400" cy="3076575"/>
          </a:xfrm>
          <a:prstGeom prst="rect">
            <a:avLst/>
          </a:prstGeom>
        </p:spPr>
      </p:pic>
      <p:sp>
        <p:nvSpPr>
          <p:cNvPr id="6" name="TextBox 5">
            <a:extLst>
              <a:ext uri="{FF2B5EF4-FFF2-40B4-BE49-F238E27FC236}">
                <a16:creationId xmlns:a16="http://schemas.microsoft.com/office/drawing/2014/main" id="{A31BEB7F-B967-C352-EBB9-E9EE6318D4E9}"/>
              </a:ext>
            </a:extLst>
          </p:cNvPr>
          <p:cNvSpPr txBox="1"/>
          <p:nvPr/>
        </p:nvSpPr>
        <p:spPr>
          <a:xfrm>
            <a:off x="457200" y="5373216"/>
            <a:ext cx="6768752" cy="407035"/>
          </a:xfrm>
          <a:prstGeom prst="rect">
            <a:avLst/>
          </a:prstGeom>
          <a:noFill/>
        </p:spPr>
        <p:txBody>
          <a:bodyPr wrap="square">
            <a:spAutoFit/>
          </a:bodyPr>
          <a:lstStyle/>
          <a:p>
            <a:pPr>
              <a:lnSpc>
                <a:spcPct val="107000"/>
              </a:lnSpc>
            </a:pPr>
            <a:r>
              <a:rPr lang="en-IE" sz="1400" b="1" dirty="0">
                <a:effectLst/>
                <a:latin typeface="Calibri" panose="020F0502020204030204" pitchFamily="34" charset="0"/>
                <a:ea typeface="Calibri" panose="020F0502020204030204" pitchFamily="34" charset="0"/>
                <a:cs typeface="Arial" panose="020B0604020202020204" pitchFamily="34" charset="0"/>
              </a:rPr>
              <a:t>Figure 6.4: </a:t>
            </a:r>
            <a:r>
              <a:rPr lang="en-GB" sz="1400" b="1" dirty="0">
                <a:effectLst/>
                <a:latin typeface="Calibri" panose="020F0502020204030204" pitchFamily="34" charset="0"/>
                <a:ea typeface="Calibri" panose="020F0502020204030204" pitchFamily="34" charset="0"/>
                <a:cs typeface="Arial" panose="020B0604020202020204" pitchFamily="34" charset="0"/>
              </a:rPr>
              <a:t>M3 Parkway environs flood mapping</a:t>
            </a:r>
            <a:r>
              <a:rPr lang="en-GB" sz="2000" b="1" dirty="0">
                <a:effectLst/>
                <a:latin typeface="Calibri" panose="020F0502020204030204" pitchFamily="34" charset="0"/>
                <a:ea typeface="Calibri" panose="020F0502020204030204" pitchFamily="34" charset="0"/>
                <a:cs typeface="Arial" panose="020B0604020202020204" pitchFamily="34" charset="0"/>
              </a:rPr>
              <a:t>.</a:t>
            </a:r>
            <a:endParaRPr lang="en-GB" sz="36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81663537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6940CC-B88E-584B-2AE7-C1FEAC654B5A}"/>
              </a:ext>
            </a:extLst>
          </p:cNvPr>
          <p:cNvSpPr>
            <a:spLocks noGrp="1"/>
          </p:cNvSpPr>
          <p:nvPr>
            <p:ph type="title"/>
          </p:nvPr>
        </p:nvSpPr>
        <p:spPr/>
        <p:txBody>
          <a:bodyPr/>
          <a:lstStyle/>
          <a:p>
            <a:r>
              <a:rPr lang="en-GB" dirty="0"/>
              <a:t>Drogheda flood analysis</a:t>
            </a:r>
          </a:p>
        </p:txBody>
      </p:sp>
      <p:pic>
        <p:nvPicPr>
          <p:cNvPr id="4" name="Picture 3" descr="Map&#10;&#10;Description automatically generated">
            <a:extLst>
              <a:ext uri="{FF2B5EF4-FFF2-40B4-BE49-F238E27FC236}">
                <a16:creationId xmlns:a16="http://schemas.microsoft.com/office/drawing/2014/main" id="{D3657E05-9DEF-FCED-0F4D-66660D167A4C}"/>
              </a:ext>
            </a:extLst>
          </p:cNvPr>
          <p:cNvPicPr>
            <a:picLocks noChangeAspect="1"/>
          </p:cNvPicPr>
          <p:nvPr/>
        </p:nvPicPr>
        <p:blipFill rotWithShape="1">
          <a:blip r:embed="rId2"/>
          <a:srcRect l="5992"/>
          <a:stretch/>
        </p:blipFill>
        <p:spPr bwMode="auto">
          <a:xfrm>
            <a:off x="1284605" y="1767205"/>
            <a:ext cx="6574790" cy="3323590"/>
          </a:xfrm>
          <a:prstGeom prst="rect">
            <a:avLst/>
          </a:prstGeom>
          <a:ln>
            <a:noFill/>
          </a:ln>
          <a:extLst>
            <a:ext uri="{53640926-AAD7-44D8-BBD7-CCE9431645EC}">
              <a14:shadowObscured xmlns:a14="http://schemas.microsoft.com/office/drawing/2010/main"/>
            </a:ext>
          </a:extLst>
        </p:spPr>
      </p:pic>
      <p:sp>
        <p:nvSpPr>
          <p:cNvPr id="6" name="TextBox 5">
            <a:extLst>
              <a:ext uri="{FF2B5EF4-FFF2-40B4-BE49-F238E27FC236}">
                <a16:creationId xmlns:a16="http://schemas.microsoft.com/office/drawing/2014/main" id="{B827B19A-0248-97B4-D472-E91D5F21D543}"/>
              </a:ext>
            </a:extLst>
          </p:cNvPr>
          <p:cNvSpPr txBox="1"/>
          <p:nvPr/>
        </p:nvSpPr>
        <p:spPr>
          <a:xfrm>
            <a:off x="457200" y="5461322"/>
            <a:ext cx="8229600" cy="312650"/>
          </a:xfrm>
          <a:prstGeom prst="rect">
            <a:avLst/>
          </a:prstGeom>
          <a:noFill/>
        </p:spPr>
        <p:txBody>
          <a:bodyPr wrap="square">
            <a:spAutoFit/>
          </a:bodyPr>
          <a:lstStyle/>
          <a:p>
            <a:pPr>
              <a:lnSpc>
                <a:spcPct val="107000"/>
              </a:lnSpc>
            </a:pPr>
            <a:r>
              <a:rPr lang="en-IE" sz="1400" b="1" dirty="0">
                <a:effectLst/>
                <a:latin typeface="Calibri" panose="020F0502020204030204" pitchFamily="34" charset="0"/>
                <a:ea typeface="Calibri" panose="020F0502020204030204" pitchFamily="34" charset="0"/>
                <a:cs typeface="Arial" panose="020B0604020202020204" pitchFamily="34" charset="0"/>
              </a:rPr>
              <a:t>Figure 6.5: </a:t>
            </a:r>
            <a:r>
              <a:rPr lang="en-GB" sz="1400" b="1" dirty="0">
                <a:effectLst/>
                <a:latin typeface="Calibri" panose="020F0502020204030204" pitchFamily="34" charset="0"/>
                <a:ea typeface="Calibri" panose="020F0502020204030204" pitchFamily="34" charset="0"/>
                <a:cs typeface="Arial" panose="020B0604020202020204" pitchFamily="34" charset="0"/>
              </a:rPr>
              <a:t>Drogheda environs flood mapping.</a:t>
            </a:r>
            <a:endParaRPr lang="en-GB" sz="1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 name="TextBox 2">
            <a:extLst>
              <a:ext uri="{FF2B5EF4-FFF2-40B4-BE49-F238E27FC236}">
                <a16:creationId xmlns:a16="http://schemas.microsoft.com/office/drawing/2014/main" id="{E277071E-E531-73F5-7688-E08DB3D1387E}"/>
              </a:ext>
            </a:extLst>
          </p:cNvPr>
          <p:cNvSpPr txBox="1"/>
          <p:nvPr/>
        </p:nvSpPr>
        <p:spPr>
          <a:xfrm>
            <a:off x="513907" y="5927651"/>
            <a:ext cx="2250558" cy="2616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100" dirty="0">
                <a:latin typeface="Calibri"/>
                <a:ea typeface="Calibri"/>
                <a:cs typeface="Calibri"/>
              </a:rPr>
              <a:t>Is Drogheda subject to flooding</a:t>
            </a:r>
            <a:endParaRPr lang="en-GB" dirty="0"/>
          </a:p>
        </p:txBody>
      </p:sp>
    </p:spTree>
    <p:extLst>
      <p:ext uri="{BB962C8B-B14F-4D97-AF65-F5344CB8AC3E}">
        <p14:creationId xmlns:p14="http://schemas.microsoft.com/office/powerpoint/2010/main" val="11291024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197768" y="403973"/>
            <a:ext cx="8748464" cy="1143000"/>
          </a:xfrm>
        </p:spPr>
        <p:txBody>
          <a:bodyPr/>
          <a:lstStyle/>
          <a:p>
            <a:r>
              <a:rPr lang="en-GB" dirty="0"/>
              <a:t>… Maxpro Submission (2 of 2)</a:t>
            </a:r>
          </a:p>
        </p:txBody>
      </p:sp>
      <p:pic>
        <p:nvPicPr>
          <p:cNvPr id="3" name="Picture 2">
            <a:extLst>
              <a:ext uri="{FF2B5EF4-FFF2-40B4-BE49-F238E27FC236}">
                <a16:creationId xmlns:a16="http://schemas.microsoft.com/office/drawing/2014/main" id="{8F773D7E-D6DD-D6D0-F1BE-F4047912227B}"/>
              </a:ext>
            </a:extLst>
          </p:cNvPr>
          <p:cNvPicPr>
            <a:picLocks noChangeAspect="1"/>
          </p:cNvPicPr>
          <p:nvPr/>
        </p:nvPicPr>
        <p:blipFill rotWithShape="1">
          <a:blip r:embed="rId3"/>
          <a:srcRect l="16602" t="12287" r="67864" b="4865"/>
          <a:stretch/>
        </p:blipFill>
        <p:spPr>
          <a:xfrm>
            <a:off x="2843074" y="1098612"/>
            <a:ext cx="3457852" cy="5186778"/>
          </a:xfrm>
          <a:prstGeom prst="rect">
            <a:avLst/>
          </a:prstGeom>
          <a:ln w="9525">
            <a:solidFill>
              <a:schemeClr val="tx1"/>
            </a:solidFill>
          </a:ln>
        </p:spPr>
      </p:pic>
    </p:spTree>
    <p:extLst>
      <p:ext uri="{BB962C8B-B14F-4D97-AF65-F5344CB8AC3E}">
        <p14:creationId xmlns:p14="http://schemas.microsoft.com/office/powerpoint/2010/main" val="170627118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FA11E-73FE-A239-39A9-3A66DC3BF802}"/>
              </a:ext>
            </a:extLst>
          </p:cNvPr>
          <p:cNvSpPr>
            <a:spLocks noGrp="1"/>
          </p:cNvSpPr>
          <p:nvPr>
            <p:ph type="title"/>
          </p:nvPr>
        </p:nvSpPr>
        <p:spPr>
          <a:xfrm>
            <a:off x="368422" y="364102"/>
            <a:ext cx="8229600" cy="1143000"/>
          </a:xfrm>
        </p:spPr>
        <p:txBody>
          <a:bodyPr/>
          <a:lstStyle/>
          <a:p>
            <a:r>
              <a:rPr lang="en-GB" sz="3200" dirty="0">
                <a:latin typeface="Calibri" panose="020F0502020204030204" pitchFamily="34" charset="0"/>
                <a:ea typeface="Calibri" panose="020F0502020204030204" pitchFamily="34" charset="0"/>
              </a:rPr>
              <a:t>Max 3. “</a:t>
            </a:r>
            <a:r>
              <a:rPr lang="en-GB" sz="3200" i="1" dirty="0">
                <a:latin typeface="Calibri" panose="020F0502020204030204" pitchFamily="34" charset="0"/>
                <a:ea typeface="Calibri" panose="020F0502020204030204" pitchFamily="34" charset="0"/>
              </a:rPr>
              <a:t>Nothing to see here – move </a:t>
            </a:r>
            <a:r>
              <a:rPr lang="en-GB" i="1" dirty="0">
                <a:ea typeface="Calibri" panose="020F0502020204030204" pitchFamily="34" charset="0"/>
              </a:rPr>
              <a:t>a</a:t>
            </a:r>
            <a:r>
              <a:rPr lang="en-GB" sz="3200" i="1" dirty="0">
                <a:latin typeface="Calibri" panose="020F0502020204030204" pitchFamily="34" charset="0"/>
                <a:ea typeface="Calibri" panose="020F0502020204030204" pitchFamily="34" charset="0"/>
              </a:rPr>
              <a:t>long”</a:t>
            </a:r>
            <a:br>
              <a:rPr lang="en-GB" sz="3200" dirty="0">
                <a:solidFill>
                  <a:srgbClr val="000000"/>
                </a:solidFill>
                <a:latin typeface="Calibri" panose="020F0502020204030204" pitchFamily="34" charset="0"/>
                <a:ea typeface="Calibri" panose="020F0502020204030204" pitchFamily="34" charset="0"/>
              </a:rPr>
            </a:br>
            <a:endParaRPr lang="en-GB" dirty="0"/>
          </a:p>
        </p:txBody>
      </p:sp>
      <p:sp>
        <p:nvSpPr>
          <p:cNvPr id="4" name="TextBox 3">
            <a:extLst>
              <a:ext uri="{FF2B5EF4-FFF2-40B4-BE49-F238E27FC236}">
                <a16:creationId xmlns:a16="http://schemas.microsoft.com/office/drawing/2014/main" id="{C6EA38F3-F657-85F8-65A7-0B39A2177EA9}"/>
              </a:ext>
            </a:extLst>
          </p:cNvPr>
          <p:cNvSpPr txBox="1"/>
          <p:nvPr/>
        </p:nvSpPr>
        <p:spPr>
          <a:xfrm>
            <a:off x="477174" y="1061824"/>
            <a:ext cx="8400496" cy="3785652"/>
          </a:xfrm>
          <a:prstGeom prst="rect">
            <a:avLst/>
          </a:prstGeom>
          <a:noFill/>
        </p:spPr>
        <p:txBody>
          <a:bodyPr wrap="square">
            <a:spAutoFit/>
          </a:bodyPr>
          <a:lstStyle/>
          <a:p>
            <a:pPr marL="457200" indent="-457200">
              <a:buAutoNum type="arabicPeriod"/>
            </a:pPr>
            <a:endParaRPr lang="en-GB" dirty="0">
              <a:solidFill>
                <a:srgbClr val="000000"/>
              </a:solidFill>
              <a:latin typeface="Calibri" panose="020F0502020204030204" pitchFamily="34" charset="0"/>
            </a:endParaRPr>
          </a:p>
          <a:p>
            <a:pPr marL="457200" indent="-457200">
              <a:buAutoNum type="arabicPeriod" startAt="3"/>
            </a:pPr>
            <a:r>
              <a:rPr lang="en-GB" dirty="0">
                <a:solidFill>
                  <a:srgbClr val="C00000"/>
                </a:solidFill>
                <a:latin typeface="Calibri" panose="020F0502020204030204" pitchFamily="34" charset="0"/>
              </a:rPr>
              <a:t>Depot access and layout:</a:t>
            </a:r>
          </a:p>
          <a:p>
            <a:r>
              <a:rPr lang="en-GB" dirty="0">
                <a:solidFill>
                  <a:srgbClr val="C00000"/>
                </a:solidFill>
                <a:latin typeface="Calibri" panose="020F0502020204030204" pitchFamily="34" charset="0"/>
              </a:rPr>
              <a:t>	</a:t>
            </a:r>
          </a:p>
          <a:p>
            <a:r>
              <a:rPr lang="en-GB" dirty="0">
                <a:solidFill>
                  <a:srgbClr val="000000"/>
                </a:solidFill>
                <a:latin typeface="Calibri" panose="020F0502020204030204" pitchFamily="34" charset="0"/>
              </a:rPr>
              <a:t>        Environmental and hydraulic problems</a:t>
            </a:r>
          </a:p>
          <a:p>
            <a:pPr marL="457200" indent="-457200">
              <a:buAutoNum type="arabicPeriod" startAt="2"/>
            </a:pPr>
            <a:endParaRPr lang="en-GB" dirty="0">
              <a:solidFill>
                <a:srgbClr val="000000"/>
              </a:solidFill>
              <a:latin typeface="Calibri" panose="020F0502020204030204" pitchFamily="34" charset="0"/>
            </a:endParaRPr>
          </a:p>
          <a:p>
            <a:pPr marL="457200" indent="-457200">
              <a:buAutoNum type="arabicPeriod" startAt="2"/>
            </a:pPr>
            <a:endParaRPr lang="en-GB" dirty="0">
              <a:solidFill>
                <a:srgbClr val="000000"/>
              </a:solidFill>
              <a:latin typeface="Calibri" panose="020F0502020204030204" pitchFamily="34" charset="0"/>
            </a:endParaRPr>
          </a:p>
          <a:p>
            <a:r>
              <a:rPr lang="en-GB" b="1" dirty="0">
                <a:solidFill>
                  <a:srgbClr val="000000"/>
                </a:solidFill>
                <a:latin typeface="Calibri" panose="020F0502020204030204" pitchFamily="34" charset="0"/>
              </a:rPr>
              <a:t>Irish Rail Response</a:t>
            </a:r>
          </a:p>
          <a:p>
            <a:pPr lvl="2"/>
            <a:endParaRPr lang="en-GB" dirty="0">
              <a:solidFill>
                <a:srgbClr val="000000"/>
              </a:solidFill>
              <a:latin typeface="Calibri" panose="020F0502020204030204" pitchFamily="34" charset="0"/>
            </a:endParaRPr>
          </a:p>
          <a:p>
            <a:pPr lvl="2"/>
            <a:r>
              <a:rPr lang="en-GB" i="1" dirty="0">
                <a:solidFill>
                  <a:srgbClr val="000000"/>
                </a:solidFill>
                <a:latin typeface="Calibri" panose="020F0502020204030204" pitchFamily="34" charset="0"/>
              </a:rPr>
              <a:t>“ The depot access has been designed with due regard to flood risk and an appropriate surface water drainage system”.</a:t>
            </a:r>
          </a:p>
          <a:p>
            <a:pPr marL="457200" indent="-457200">
              <a:buFont typeface="+mj-lt"/>
              <a:buAutoNum type="arabicPeriod"/>
            </a:pPr>
            <a:endParaRPr lang="en-GB" dirty="0">
              <a:solidFill>
                <a:srgbClr val="000000"/>
              </a:solidFill>
              <a:latin typeface="Calibri" panose="020F0502020204030204" pitchFamily="34" charset="0"/>
            </a:endParaRPr>
          </a:p>
          <a:p>
            <a:endParaRPr lang="en-GB" dirty="0">
              <a:solidFill>
                <a:srgbClr val="000000"/>
              </a:solidFill>
              <a:latin typeface="Calibri" panose="020F0502020204030204" pitchFamily="34" charset="0"/>
            </a:endParaRPr>
          </a:p>
        </p:txBody>
      </p:sp>
    </p:spTree>
    <p:extLst>
      <p:ext uri="{BB962C8B-B14F-4D97-AF65-F5344CB8AC3E}">
        <p14:creationId xmlns:p14="http://schemas.microsoft.com/office/powerpoint/2010/main" val="248576630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457200" y="274638"/>
            <a:ext cx="8229600" cy="1143000"/>
          </a:xfrm>
        </p:spPr>
        <p:txBody>
          <a:bodyPr lIns="91440" tIns="45720" rIns="91440" bIns="45720" anchor="t"/>
          <a:lstStyle/>
          <a:p>
            <a:r>
              <a:rPr lang="en-GB" dirty="0">
                <a:ea typeface="Calibri"/>
              </a:rPr>
              <a:t>A significant environmental feat</a:t>
            </a:r>
          </a:p>
        </p:txBody>
      </p:sp>
      <p:sp>
        <p:nvSpPr>
          <p:cNvPr id="3" name="TextBox 2">
            <a:extLst>
              <a:ext uri="{FF2B5EF4-FFF2-40B4-BE49-F238E27FC236}">
                <a16:creationId xmlns:a16="http://schemas.microsoft.com/office/drawing/2014/main" id="{69F5C781-64D3-9A96-11A3-20110107AFEC}"/>
              </a:ext>
            </a:extLst>
          </p:cNvPr>
          <p:cNvSpPr txBox="1"/>
          <p:nvPr/>
        </p:nvSpPr>
        <p:spPr>
          <a:xfrm>
            <a:off x="611560" y="2132856"/>
            <a:ext cx="5904656" cy="923330"/>
          </a:xfrm>
          <a:prstGeom prst="rect">
            <a:avLst/>
          </a:prstGeom>
          <a:noFill/>
        </p:spPr>
        <p:txBody>
          <a:bodyPr wrap="square" lIns="91440" tIns="45720" rIns="91440" bIns="45720" rtlCol="0" anchor="t">
            <a:spAutoFit/>
          </a:bodyPr>
          <a:lstStyle/>
          <a:p>
            <a:pPr marL="0" lvl="1"/>
            <a:endParaRPr lang="en-IE" sz="1800" dirty="0">
              <a:ea typeface="Calibri"/>
              <a:cs typeface="Arial"/>
            </a:endParaRPr>
          </a:p>
          <a:p>
            <a:pPr marL="0" lvl="1"/>
            <a:endParaRPr lang="en-IE" sz="1800" dirty="0">
              <a:ea typeface="Calibri"/>
              <a:cs typeface="Arial"/>
            </a:endParaRPr>
          </a:p>
          <a:p>
            <a:pPr marL="0" lvl="1"/>
            <a:endParaRPr lang="en-IE" sz="1800" dirty="0">
              <a:latin typeface="Calibri" panose="020F0502020204030204" pitchFamily="34" charset="0"/>
              <a:ea typeface="Calibri"/>
              <a:cs typeface="Calibri" panose="020F0502020204030204" pitchFamily="34" charset="0"/>
            </a:endParaRPr>
          </a:p>
        </p:txBody>
      </p:sp>
      <p:pic>
        <p:nvPicPr>
          <p:cNvPr id="2" name="Picture 1" descr="A map of a water treatment system&#10;&#10;Description automatically generated">
            <a:extLst>
              <a:ext uri="{FF2B5EF4-FFF2-40B4-BE49-F238E27FC236}">
                <a16:creationId xmlns:a16="http://schemas.microsoft.com/office/drawing/2014/main" id="{576CDE88-DC2C-DA39-C4C4-0DB941011372}"/>
              </a:ext>
            </a:extLst>
          </p:cNvPr>
          <p:cNvPicPr>
            <a:picLocks noChangeAspect="1"/>
          </p:cNvPicPr>
          <p:nvPr/>
        </p:nvPicPr>
        <p:blipFill>
          <a:blip r:embed="rId3"/>
          <a:stretch>
            <a:fillRect/>
          </a:stretch>
        </p:blipFill>
        <p:spPr>
          <a:xfrm>
            <a:off x="349147" y="1439342"/>
            <a:ext cx="8445705" cy="4132447"/>
          </a:xfrm>
          <a:prstGeom prst="rect">
            <a:avLst/>
          </a:prstGeom>
        </p:spPr>
      </p:pic>
    </p:spTree>
    <p:extLst>
      <p:ext uri="{BB962C8B-B14F-4D97-AF65-F5344CB8AC3E}">
        <p14:creationId xmlns:p14="http://schemas.microsoft.com/office/powerpoint/2010/main" val="140964647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1F3992-CF2F-F41F-0D0B-3D8F5C8691BA}"/>
              </a:ext>
            </a:extLst>
          </p:cNvPr>
          <p:cNvSpPr>
            <a:spLocks noGrp="1"/>
          </p:cNvSpPr>
          <p:nvPr>
            <p:ph type="title"/>
          </p:nvPr>
        </p:nvSpPr>
        <p:spPr/>
        <p:txBody>
          <a:bodyPr/>
          <a:lstStyle/>
          <a:p>
            <a:r>
              <a:rPr lang="en-GB" dirty="0"/>
              <a:t>Railway Order/NTA Guide don’t override basics</a:t>
            </a:r>
          </a:p>
        </p:txBody>
      </p:sp>
      <p:pic>
        <p:nvPicPr>
          <p:cNvPr id="4" name="Picture 3" descr="Chart, funnel chart&#10;&#10;Description automatically generated">
            <a:extLst>
              <a:ext uri="{FF2B5EF4-FFF2-40B4-BE49-F238E27FC236}">
                <a16:creationId xmlns:a16="http://schemas.microsoft.com/office/drawing/2014/main" id="{5DAF1214-3BE4-97A0-7C4D-C4F6DA219BF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508" r="2673" b="2008"/>
          <a:stretch/>
        </p:blipFill>
        <p:spPr bwMode="auto">
          <a:xfrm>
            <a:off x="2126932" y="1268760"/>
            <a:ext cx="4890135" cy="3337560"/>
          </a:xfrm>
          <a:prstGeom prst="rect">
            <a:avLst/>
          </a:prstGeom>
          <a:ln>
            <a:noFill/>
          </a:ln>
          <a:extLst>
            <a:ext uri="{53640926-AAD7-44D8-BBD7-CCE9431645EC}">
              <a14:shadowObscured xmlns:a14="http://schemas.microsoft.com/office/drawing/2010/main"/>
            </a:ext>
          </a:extLst>
        </p:spPr>
      </p:pic>
      <p:sp>
        <p:nvSpPr>
          <p:cNvPr id="6" name="TextBox 5">
            <a:extLst>
              <a:ext uri="{FF2B5EF4-FFF2-40B4-BE49-F238E27FC236}">
                <a16:creationId xmlns:a16="http://schemas.microsoft.com/office/drawing/2014/main" id="{114D9634-218F-A59E-7446-74D93FEA1ACA}"/>
              </a:ext>
            </a:extLst>
          </p:cNvPr>
          <p:cNvSpPr txBox="1"/>
          <p:nvPr/>
        </p:nvSpPr>
        <p:spPr>
          <a:xfrm>
            <a:off x="421804" y="5733256"/>
            <a:ext cx="8229599" cy="543162"/>
          </a:xfrm>
          <a:prstGeom prst="rect">
            <a:avLst/>
          </a:prstGeom>
          <a:noFill/>
        </p:spPr>
        <p:txBody>
          <a:bodyPr wrap="square">
            <a:spAutoFit/>
          </a:bodyPr>
          <a:lstStyle/>
          <a:p>
            <a:pPr algn="just">
              <a:lnSpc>
                <a:spcPct val="107000"/>
              </a:lnSpc>
            </a:pPr>
            <a:r>
              <a:rPr lang="en-IE" sz="1400" b="1" dirty="0">
                <a:effectLst/>
                <a:latin typeface="Calibri" panose="020F0502020204030204" pitchFamily="34" charset="0"/>
                <a:ea typeface="Calibri" panose="020F0502020204030204" pitchFamily="34" charset="0"/>
                <a:cs typeface="Arial" panose="020B0604020202020204" pitchFamily="34" charset="0"/>
              </a:rPr>
              <a:t>Figure 5.15: </a:t>
            </a:r>
            <a:r>
              <a:rPr lang="en-GB" sz="1400" b="1" dirty="0">
                <a:effectLst/>
                <a:latin typeface="Calibri" panose="020F0502020204030204" pitchFamily="34" charset="0"/>
                <a:ea typeface="Calibri" panose="020F0502020204030204" pitchFamily="34" charset="0"/>
                <a:cs typeface="Arial" panose="020B0604020202020204" pitchFamily="34" charset="0"/>
              </a:rPr>
              <a:t>Sequential approach principles in flood risk management</a:t>
            </a:r>
            <a:r>
              <a:rPr lang="en-IE" sz="1400" b="1" dirty="0">
                <a:effectLst/>
                <a:latin typeface="Calibri" panose="020F0502020204030204" pitchFamily="34" charset="0"/>
                <a:ea typeface="Calibri" panose="020F0502020204030204" pitchFamily="34" charset="0"/>
                <a:cs typeface="Arial" panose="020B0604020202020204" pitchFamily="34" charset="0"/>
              </a:rPr>
              <a:t>. (Source:  </a:t>
            </a:r>
            <a:r>
              <a:rPr lang="en-GB" sz="1400" b="1" i="1" dirty="0">
                <a:effectLst/>
                <a:latin typeface="Calibri" panose="020F0502020204030204" pitchFamily="34" charset="0"/>
                <a:ea typeface="Calibri" panose="020F0502020204030204" pitchFamily="34" charset="0"/>
                <a:cs typeface="Arial" panose="020B0604020202020204" pitchFamily="34" charset="0"/>
              </a:rPr>
              <a:t>Planning System and Flood Risk Management. Guidelines for Planning Authorities </a:t>
            </a:r>
            <a:r>
              <a:rPr lang="en-GB" sz="1400" b="1" dirty="0">
                <a:effectLst/>
                <a:latin typeface="Calibri" panose="020F0502020204030204" pitchFamily="34" charset="0"/>
                <a:ea typeface="Calibri" panose="020F0502020204030204" pitchFamily="34" charset="0"/>
                <a:cs typeface="Arial" panose="020B0604020202020204" pitchFamily="34" charset="0"/>
              </a:rPr>
              <a:t>(DEHLG, 2009).</a:t>
            </a:r>
            <a:endParaRPr lang="en-GB" sz="1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08284609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A5FAD7-B903-5CB5-D1A0-6337196B53FB}"/>
              </a:ext>
            </a:extLst>
          </p:cNvPr>
          <p:cNvSpPr>
            <a:spLocks noGrp="1"/>
          </p:cNvSpPr>
          <p:nvPr>
            <p:ph type="title"/>
          </p:nvPr>
        </p:nvSpPr>
        <p:spPr/>
        <p:txBody>
          <a:bodyPr/>
          <a:lstStyle/>
          <a:p>
            <a:r>
              <a:rPr lang="en-GB" dirty="0"/>
              <a:t>How can future flood risk be discounted?</a:t>
            </a:r>
          </a:p>
        </p:txBody>
      </p:sp>
      <p:sp>
        <p:nvSpPr>
          <p:cNvPr id="5" name="TextBox 4">
            <a:extLst>
              <a:ext uri="{FF2B5EF4-FFF2-40B4-BE49-F238E27FC236}">
                <a16:creationId xmlns:a16="http://schemas.microsoft.com/office/drawing/2014/main" id="{7482D064-CC3B-2BD4-EDD0-DF54397F37FE}"/>
              </a:ext>
            </a:extLst>
          </p:cNvPr>
          <p:cNvSpPr txBox="1"/>
          <p:nvPr/>
        </p:nvSpPr>
        <p:spPr>
          <a:xfrm>
            <a:off x="971600" y="2132856"/>
            <a:ext cx="7200800" cy="1661417"/>
          </a:xfrm>
          <a:prstGeom prst="rect">
            <a:avLst/>
          </a:prstGeom>
          <a:noFill/>
        </p:spPr>
        <p:txBody>
          <a:bodyPr wrap="square">
            <a:spAutoFit/>
          </a:bodyPr>
          <a:lstStyle/>
          <a:p>
            <a:pPr algn="just">
              <a:lnSpc>
                <a:spcPct val="107000"/>
              </a:lnSpc>
            </a:pPr>
            <a:r>
              <a:rPr lang="en-IE" sz="1600" dirty="0">
                <a:latin typeface="Calibri" panose="020F0502020204030204" pitchFamily="34" charset="0"/>
                <a:ea typeface="Calibri" panose="020F0502020204030204" pitchFamily="34" charset="0"/>
                <a:cs typeface="Arial" panose="020B0604020202020204" pitchFamily="34" charset="0"/>
              </a:rPr>
              <a:t>P</a:t>
            </a:r>
            <a:r>
              <a:rPr lang="en-IE" sz="1600" dirty="0">
                <a:effectLst/>
                <a:latin typeface="Calibri" panose="020F0502020204030204" pitchFamily="34" charset="0"/>
                <a:ea typeface="Calibri" panose="020F0502020204030204" pitchFamily="34" charset="0"/>
                <a:cs typeface="Arial" panose="020B0604020202020204" pitchFamily="34" charset="0"/>
              </a:rPr>
              <a:t>roper application of the </a:t>
            </a:r>
            <a:r>
              <a:rPr lang="en-IE" sz="1600" i="1" dirty="0">
                <a:effectLst/>
                <a:latin typeface="Calibri" panose="020F0502020204030204" pitchFamily="34" charset="0"/>
                <a:ea typeface="Calibri" panose="020F0502020204030204" pitchFamily="34" charset="0"/>
                <a:cs typeface="Arial" panose="020B0604020202020204" pitchFamily="34" charset="0"/>
              </a:rPr>
              <a:t>Guidelines on the Planning System and Flood Risk Management</a:t>
            </a:r>
            <a:r>
              <a:rPr lang="en-IE" sz="1600" dirty="0">
                <a:effectLst/>
                <a:latin typeface="Calibri" panose="020F0502020204030204" pitchFamily="34" charset="0"/>
                <a:ea typeface="Calibri" panose="020F0502020204030204" pitchFamily="34" charset="0"/>
                <a:cs typeface="Arial" panose="020B0604020202020204" pitchFamily="34" charset="0"/>
              </a:rPr>
              <a:t> by the planning authorities is essential to avoid inappropriate development in flood prone areas, and hence avoid unnecessary increases in flood risk into the future.</a:t>
            </a:r>
          </a:p>
          <a:p>
            <a:pPr algn="just">
              <a:lnSpc>
                <a:spcPct val="107000"/>
              </a:lnSpc>
            </a:pPr>
            <a:endParaRPr lang="en-IE" sz="1600" dirty="0">
              <a:latin typeface="Calibri" panose="020F0502020204030204" pitchFamily="34" charset="0"/>
              <a:ea typeface="Calibri" panose="020F0502020204030204" pitchFamily="34" charset="0"/>
              <a:cs typeface="Arial" panose="020B0604020202020204" pitchFamily="34" charset="0"/>
            </a:endParaRPr>
          </a:p>
          <a:p>
            <a:pPr algn="just">
              <a:lnSpc>
                <a:spcPct val="107000"/>
              </a:lnSpc>
            </a:pPr>
            <a:r>
              <a:rPr lang="en-IE" sz="1600" dirty="0">
                <a:effectLst/>
                <a:latin typeface="Calibri" panose="020F0502020204030204" pitchFamily="34" charset="0"/>
                <a:ea typeface="Calibri" panose="020F0502020204030204" pitchFamily="34" charset="0"/>
                <a:cs typeface="Arial" panose="020B0604020202020204" pitchFamily="34" charset="0"/>
              </a:rPr>
              <a:t>The existing flood mapping as related to the proposed Depot site is incomplete.</a:t>
            </a:r>
            <a:endParaRPr lang="en-GB" sz="16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10561870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E70AD4-560C-60D1-0F45-9C2B6287F728}"/>
              </a:ext>
            </a:extLst>
          </p:cNvPr>
          <p:cNvSpPr>
            <a:spLocks noGrp="1"/>
          </p:cNvSpPr>
          <p:nvPr>
            <p:ph type="title"/>
          </p:nvPr>
        </p:nvSpPr>
        <p:spPr/>
        <p:txBody>
          <a:bodyPr/>
          <a:lstStyle/>
          <a:p>
            <a:r>
              <a:rPr lang="en-GB" dirty="0"/>
              <a:t>It’s highlighted red for a reason</a:t>
            </a:r>
          </a:p>
        </p:txBody>
      </p:sp>
      <p:graphicFrame>
        <p:nvGraphicFramePr>
          <p:cNvPr id="5" name="Table 4">
            <a:extLst>
              <a:ext uri="{FF2B5EF4-FFF2-40B4-BE49-F238E27FC236}">
                <a16:creationId xmlns:a16="http://schemas.microsoft.com/office/drawing/2014/main" id="{989AB9EF-C384-C3D6-7501-C6E131CDA46D}"/>
              </a:ext>
            </a:extLst>
          </p:cNvPr>
          <p:cNvGraphicFramePr>
            <a:graphicFrameLocks noGrp="1"/>
          </p:cNvGraphicFramePr>
          <p:nvPr>
            <p:extLst>
              <p:ext uri="{D42A27DB-BD31-4B8C-83A1-F6EECF244321}">
                <p14:modId xmlns:p14="http://schemas.microsoft.com/office/powerpoint/2010/main" val="11157942"/>
              </p:ext>
            </p:extLst>
          </p:nvPr>
        </p:nvGraphicFramePr>
        <p:xfrm>
          <a:off x="1366837" y="1340768"/>
          <a:ext cx="6805563" cy="3889980"/>
        </p:xfrm>
        <a:graphic>
          <a:graphicData uri="http://schemas.openxmlformats.org/drawingml/2006/table">
            <a:tbl>
              <a:tblPr firstRow="1" firstCol="1" bandRow="1"/>
              <a:tblGrid>
                <a:gridCol w="3402444">
                  <a:extLst>
                    <a:ext uri="{9D8B030D-6E8A-4147-A177-3AD203B41FA5}">
                      <a16:colId xmlns:a16="http://schemas.microsoft.com/office/drawing/2014/main" val="2485716341"/>
                    </a:ext>
                  </a:extLst>
                </a:gridCol>
                <a:gridCol w="3403119">
                  <a:extLst>
                    <a:ext uri="{9D8B030D-6E8A-4147-A177-3AD203B41FA5}">
                      <a16:colId xmlns:a16="http://schemas.microsoft.com/office/drawing/2014/main" val="1170100278"/>
                    </a:ext>
                  </a:extLst>
                </a:gridCol>
              </a:tblGrid>
              <a:tr h="389053">
                <a:tc>
                  <a:txBody>
                    <a:bodyPr/>
                    <a:lstStyle/>
                    <a:p>
                      <a:pPr marL="457200" algn="l">
                        <a:lnSpc>
                          <a:spcPct val="107000"/>
                        </a:lnSpc>
                      </a:pPr>
                      <a:r>
                        <a:rPr lang="en-IE" sz="1100" b="1" dirty="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Flood Zone Category</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CB9CA"/>
                    </a:solidFill>
                  </a:tcPr>
                </a:tc>
                <a:tc>
                  <a:txBody>
                    <a:bodyPr/>
                    <a:lstStyle/>
                    <a:p>
                      <a:pPr marL="457200" algn="l">
                        <a:lnSpc>
                          <a:spcPct val="107000"/>
                        </a:lnSpc>
                      </a:pPr>
                      <a:r>
                        <a:rPr lang="en-IE" sz="1100" b="1" dirty="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Definition</a:t>
                      </a:r>
                      <a:endParaRPr lang="en-GB" sz="1200" dirty="0">
                        <a:effectLst/>
                        <a:latin typeface="Calibri" panose="020F0502020204030204" pitchFamily="34" charset="0"/>
                        <a:ea typeface="Calibri" panose="020F0502020204030204" pitchFamily="34" charset="0"/>
                        <a:cs typeface="Arial" panose="020B0604020202020204" pitchFamily="34" charset="0"/>
                      </a:endParaRPr>
                    </a:p>
                    <a:p>
                      <a:pPr marL="457200" algn="l">
                        <a:lnSpc>
                          <a:spcPct val="107000"/>
                        </a:lnSpc>
                      </a:pPr>
                      <a:r>
                        <a:rPr lang="en-IE" sz="1100" b="1" dirty="0">
                          <a:effectLst/>
                          <a:latin typeface="Calibri" panose="020F0502020204030204" pitchFamily="34" charset="0"/>
                          <a:ea typeface="Times New Roman" panose="02020603050405020304" pitchFamily="18"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CB9CA"/>
                    </a:solidFill>
                  </a:tcPr>
                </a:tc>
                <a:extLst>
                  <a:ext uri="{0D108BD9-81ED-4DB2-BD59-A6C34878D82A}">
                    <a16:rowId xmlns:a16="http://schemas.microsoft.com/office/drawing/2014/main" val="4109626232"/>
                  </a:ext>
                </a:extLst>
              </a:tr>
              <a:tr h="985835">
                <a:tc>
                  <a:txBody>
                    <a:bodyPr/>
                    <a:lstStyle/>
                    <a:p>
                      <a:pPr marL="457200" algn="l">
                        <a:lnSpc>
                          <a:spcPct val="107000"/>
                        </a:lnSpc>
                      </a:pPr>
                      <a:r>
                        <a:rPr lang="en-IE" sz="1100" dirty="0">
                          <a:effectLst/>
                          <a:latin typeface="Calibri" panose="020F0502020204030204" pitchFamily="34" charset="0"/>
                          <a:ea typeface="Times New Roman" panose="02020603050405020304" pitchFamily="18" charset="0"/>
                          <a:cs typeface="Arial" panose="020B0604020202020204" pitchFamily="34" charset="0"/>
                        </a:rPr>
                        <a:t>Flood Zone A</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alpha val="50196"/>
                      </a:srgbClr>
                    </a:solidFill>
                  </a:tcPr>
                </a:tc>
                <a:tc>
                  <a:txBody>
                    <a:bodyPr/>
                    <a:lstStyle/>
                    <a:p>
                      <a:pPr marL="457200" algn="l">
                        <a:lnSpc>
                          <a:spcPct val="107000"/>
                        </a:lnSpc>
                      </a:pPr>
                      <a:endParaRPr lang="en-IE" sz="1100" dirty="0">
                        <a:effectLst/>
                        <a:latin typeface="Calibri" panose="020F0502020204030204" pitchFamily="34" charset="0"/>
                        <a:ea typeface="Times New Roman" panose="02020603050405020304" pitchFamily="18" charset="0"/>
                        <a:cs typeface="Arial" panose="020B0604020202020204" pitchFamily="34" charset="0"/>
                      </a:endParaRPr>
                    </a:p>
                    <a:p>
                      <a:pPr marL="457200" algn="l">
                        <a:lnSpc>
                          <a:spcPct val="107000"/>
                        </a:lnSpc>
                      </a:pPr>
                      <a:r>
                        <a:rPr lang="en-IE" sz="1100" dirty="0">
                          <a:effectLst/>
                          <a:latin typeface="Calibri" panose="020F0502020204030204" pitchFamily="34" charset="0"/>
                          <a:ea typeface="Times New Roman" panose="02020603050405020304" pitchFamily="18" charset="0"/>
                          <a:cs typeface="Arial" panose="020B0604020202020204" pitchFamily="34" charset="0"/>
                        </a:rPr>
                        <a:t>The probability of flooding from rivers and the sea is highest (greater than 1% or 1 in 100 for river flooding or 0.5% or 1 in 200 for coastal flooding)</a:t>
                      </a:r>
                      <a:endParaRPr lang="en-GB" sz="1200" dirty="0">
                        <a:effectLst/>
                        <a:latin typeface="Calibri" panose="020F0502020204030204" pitchFamily="34" charset="0"/>
                        <a:ea typeface="Calibri" panose="020F0502020204030204" pitchFamily="34" charset="0"/>
                        <a:cs typeface="Arial" panose="020B0604020202020204" pitchFamily="34" charset="0"/>
                      </a:endParaRPr>
                    </a:p>
                    <a:p>
                      <a:pPr marL="457200" algn="l">
                        <a:lnSpc>
                          <a:spcPct val="107000"/>
                        </a:lnSpc>
                      </a:pPr>
                      <a:r>
                        <a:rPr lang="en-IE" sz="1100" dirty="0">
                          <a:effectLst/>
                          <a:latin typeface="Calibri" panose="020F0502020204030204" pitchFamily="34" charset="0"/>
                          <a:ea typeface="Times New Roman" panose="02020603050405020304" pitchFamily="18"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alpha val="50196"/>
                      </a:srgbClr>
                    </a:solidFill>
                  </a:tcPr>
                </a:tc>
                <a:extLst>
                  <a:ext uri="{0D108BD9-81ED-4DB2-BD59-A6C34878D82A}">
                    <a16:rowId xmlns:a16="http://schemas.microsoft.com/office/drawing/2014/main" val="1310095371"/>
                  </a:ext>
                </a:extLst>
              </a:tr>
              <a:tr h="1184764">
                <a:tc>
                  <a:txBody>
                    <a:bodyPr/>
                    <a:lstStyle/>
                    <a:p>
                      <a:pPr marL="457200" algn="l">
                        <a:lnSpc>
                          <a:spcPct val="107000"/>
                        </a:lnSpc>
                      </a:pPr>
                      <a:r>
                        <a:rPr lang="en-IE" sz="1100" dirty="0">
                          <a:effectLst/>
                          <a:latin typeface="Calibri" panose="020F0502020204030204" pitchFamily="34" charset="0"/>
                          <a:ea typeface="Times New Roman" panose="02020603050405020304" pitchFamily="18" charset="0"/>
                          <a:cs typeface="Arial" panose="020B0604020202020204" pitchFamily="34" charset="0"/>
                        </a:rPr>
                        <a:t>Flood Zone B</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marL="457200" algn="l">
                        <a:lnSpc>
                          <a:spcPct val="107000"/>
                        </a:lnSpc>
                      </a:pPr>
                      <a:endParaRPr lang="en-IE" sz="1100" dirty="0">
                        <a:effectLst/>
                        <a:latin typeface="Calibri" panose="020F0502020204030204" pitchFamily="34" charset="0"/>
                        <a:ea typeface="Times New Roman" panose="02020603050405020304" pitchFamily="18" charset="0"/>
                        <a:cs typeface="Arial" panose="020B0604020202020204" pitchFamily="34" charset="0"/>
                      </a:endParaRPr>
                    </a:p>
                    <a:p>
                      <a:pPr marL="457200" algn="l">
                        <a:lnSpc>
                          <a:spcPct val="107000"/>
                        </a:lnSpc>
                      </a:pPr>
                      <a:r>
                        <a:rPr lang="en-IE" sz="1100" dirty="0">
                          <a:effectLst/>
                          <a:latin typeface="Calibri" panose="020F0502020204030204" pitchFamily="34" charset="0"/>
                          <a:ea typeface="Times New Roman" panose="02020603050405020304" pitchFamily="18" charset="0"/>
                          <a:cs typeface="Arial" panose="020B0604020202020204" pitchFamily="34" charset="0"/>
                        </a:rPr>
                        <a:t>The probability of flooding from rivers and the sea is moderate (between 0.1% or 1 in 1000 and 1% or 1 in 100 for river flooding and between 0.1% or 1 in 1000 year and 0.5% or 1 in 200 for coastal flooding)</a:t>
                      </a:r>
                      <a:endParaRPr lang="en-GB" sz="1200" dirty="0">
                        <a:effectLst/>
                        <a:latin typeface="Calibri" panose="020F0502020204030204" pitchFamily="34" charset="0"/>
                        <a:ea typeface="Calibri" panose="020F0502020204030204" pitchFamily="34" charset="0"/>
                        <a:cs typeface="Arial" panose="020B0604020202020204" pitchFamily="34" charset="0"/>
                      </a:endParaRPr>
                    </a:p>
                    <a:p>
                      <a:pPr marL="457200" algn="l">
                        <a:lnSpc>
                          <a:spcPct val="107000"/>
                        </a:lnSpc>
                      </a:pPr>
                      <a:r>
                        <a:rPr lang="en-IE" sz="1100" dirty="0">
                          <a:effectLst/>
                          <a:latin typeface="Calibri" panose="020F0502020204030204" pitchFamily="34" charset="0"/>
                          <a:ea typeface="Times New Roman" panose="02020603050405020304" pitchFamily="18"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60000"/>
                        <a:lumOff val="40000"/>
                      </a:schemeClr>
                    </a:solidFill>
                  </a:tcPr>
                </a:tc>
                <a:extLst>
                  <a:ext uri="{0D108BD9-81ED-4DB2-BD59-A6C34878D82A}">
                    <a16:rowId xmlns:a16="http://schemas.microsoft.com/office/drawing/2014/main" val="996907003"/>
                  </a:ext>
                </a:extLst>
              </a:tr>
              <a:tr h="1184764">
                <a:tc>
                  <a:txBody>
                    <a:bodyPr/>
                    <a:lstStyle/>
                    <a:p>
                      <a:pPr marL="457200" algn="l">
                        <a:lnSpc>
                          <a:spcPct val="107000"/>
                        </a:lnSpc>
                      </a:pPr>
                      <a:r>
                        <a:rPr lang="en-IE" sz="1100" dirty="0">
                          <a:effectLst/>
                          <a:latin typeface="Calibri" panose="020F0502020204030204" pitchFamily="34" charset="0"/>
                          <a:ea typeface="Times New Roman" panose="02020603050405020304" pitchFamily="18" charset="0"/>
                          <a:cs typeface="Arial" panose="020B0604020202020204" pitchFamily="34" charset="0"/>
                        </a:rPr>
                        <a:t>Flood Zone C</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marL="457200" algn="l">
                        <a:lnSpc>
                          <a:spcPct val="107000"/>
                        </a:lnSpc>
                      </a:pPr>
                      <a:endParaRPr lang="en-IE" sz="1100" dirty="0">
                        <a:effectLst/>
                        <a:latin typeface="Calibri" panose="020F0502020204030204" pitchFamily="34" charset="0"/>
                        <a:ea typeface="Times New Roman" panose="02020603050405020304" pitchFamily="18" charset="0"/>
                        <a:cs typeface="Arial" panose="020B0604020202020204" pitchFamily="34" charset="0"/>
                      </a:endParaRPr>
                    </a:p>
                    <a:p>
                      <a:pPr marL="457200" algn="l">
                        <a:lnSpc>
                          <a:spcPct val="107000"/>
                        </a:lnSpc>
                      </a:pPr>
                      <a:r>
                        <a:rPr lang="en-IE" sz="1100" dirty="0">
                          <a:effectLst/>
                          <a:latin typeface="Calibri" panose="020F0502020204030204" pitchFamily="34" charset="0"/>
                          <a:ea typeface="Times New Roman" panose="02020603050405020304" pitchFamily="18" charset="0"/>
                          <a:cs typeface="Arial" panose="020B0604020202020204" pitchFamily="34" charset="0"/>
                        </a:rPr>
                        <a:t>The probability of flooding from rivers and the sea is low (less than 0.1% or 1 in 1000 for both river and coastal flooding). Flood Zone C covers all areas of the plan which are not in zones A or B</a:t>
                      </a:r>
                      <a:endParaRPr lang="en-GB" sz="1200" dirty="0">
                        <a:effectLst/>
                        <a:latin typeface="Calibri" panose="020F0502020204030204" pitchFamily="34" charset="0"/>
                        <a:ea typeface="Calibri" panose="020F0502020204030204" pitchFamily="34" charset="0"/>
                        <a:cs typeface="Arial" panose="020B0604020202020204" pitchFamily="34" charset="0"/>
                      </a:endParaRPr>
                    </a:p>
                    <a:p>
                      <a:pPr marL="457200" algn="l">
                        <a:lnSpc>
                          <a:spcPct val="107000"/>
                        </a:lnSpc>
                      </a:pPr>
                      <a:r>
                        <a:rPr lang="en-IE" sz="1100" dirty="0">
                          <a:effectLst/>
                          <a:latin typeface="Calibri" panose="020F0502020204030204" pitchFamily="34" charset="0"/>
                          <a:ea typeface="Times New Roman" panose="02020603050405020304" pitchFamily="18"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extLst>
                  <a:ext uri="{0D108BD9-81ED-4DB2-BD59-A6C34878D82A}">
                    <a16:rowId xmlns:a16="http://schemas.microsoft.com/office/drawing/2014/main" val="3649982077"/>
                  </a:ext>
                </a:extLst>
              </a:tr>
            </a:tbl>
          </a:graphicData>
        </a:graphic>
      </p:graphicFrame>
      <p:sp>
        <p:nvSpPr>
          <p:cNvPr id="7" name="TextBox 6">
            <a:extLst>
              <a:ext uri="{FF2B5EF4-FFF2-40B4-BE49-F238E27FC236}">
                <a16:creationId xmlns:a16="http://schemas.microsoft.com/office/drawing/2014/main" id="{D127D54E-60C3-D1F4-75A6-D543EDD40FE6}"/>
              </a:ext>
            </a:extLst>
          </p:cNvPr>
          <p:cNvSpPr txBox="1"/>
          <p:nvPr/>
        </p:nvSpPr>
        <p:spPr>
          <a:xfrm>
            <a:off x="457199" y="5783512"/>
            <a:ext cx="8229600" cy="543162"/>
          </a:xfrm>
          <a:prstGeom prst="rect">
            <a:avLst/>
          </a:prstGeom>
          <a:noFill/>
        </p:spPr>
        <p:txBody>
          <a:bodyPr wrap="square">
            <a:spAutoFit/>
          </a:bodyPr>
          <a:lstStyle/>
          <a:p>
            <a:pPr algn="just">
              <a:lnSpc>
                <a:spcPct val="107000"/>
              </a:lnSpc>
            </a:pPr>
            <a:r>
              <a:rPr lang="en-IE" sz="1400" b="1" dirty="0">
                <a:effectLst/>
                <a:latin typeface="Calibri" panose="020F0502020204030204" pitchFamily="34" charset="0"/>
                <a:ea typeface="Calibri" panose="020F0502020204030204" pitchFamily="34" charset="0"/>
                <a:cs typeface="Arial" panose="020B0604020202020204" pitchFamily="34" charset="0"/>
              </a:rPr>
              <a:t>Table 5.14: Definitions of Flood Zones by </a:t>
            </a:r>
            <a:r>
              <a:rPr lang="en-IE" sz="1400" b="1" i="1" dirty="0">
                <a:effectLst/>
                <a:latin typeface="Calibri" panose="020F0502020204030204" pitchFamily="34" charset="0"/>
                <a:ea typeface="Calibri" panose="020F0502020204030204" pitchFamily="34" charset="0"/>
                <a:cs typeface="Arial" panose="020B0604020202020204" pitchFamily="34" charset="0"/>
              </a:rPr>
              <a:t>The Planning System and Flood Risk Management – Guidelines for Planning Authorities</a:t>
            </a:r>
            <a:r>
              <a:rPr lang="en-IE" sz="1400" b="1" dirty="0">
                <a:effectLst/>
                <a:latin typeface="Calibri" panose="020F0502020204030204" pitchFamily="34" charset="0"/>
                <a:ea typeface="Calibri" panose="020F0502020204030204" pitchFamily="34" charset="0"/>
                <a:cs typeface="Arial" panose="020B0604020202020204" pitchFamily="34" charset="0"/>
              </a:rPr>
              <a:t> (2009). (Source: OPW.)</a:t>
            </a:r>
            <a:endParaRPr lang="en-GB" sz="1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38943406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2033FA-EE14-DA90-2A92-1A567CC26041}"/>
              </a:ext>
            </a:extLst>
          </p:cNvPr>
          <p:cNvSpPr>
            <a:spLocks noGrp="1"/>
          </p:cNvSpPr>
          <p:nvPr>
            <p:ph type="title"/>
          </p:nvPr>
        </p:nvSpPr>
        <p:spPr/>
        <p:txBody>
          <a:bodyPr/>
          <a:lstStyle/>
          <a:p>
            <a:r>
              <a:rPr lang="en-GB" dirty="0"/>
              <a:t>Why choose a flood zone?</a:t>
            </a:r>
          </a:p>
        </p:txBody>
      </p:sp>
      <p:pic>
        <p:nvPicPr>
          <p:cNvPr id="4" name="Picture 3" descr="Map&#10;&#10;Description automatically generated">
            <a:extLst>
              <a:ext uri="{FF2B5EF4-FFF2-40B4-BE49-F238E27FC236}">
                <a16:creationId xmlns:a16="http://schemas.microsoft.com/office/drawing/2014/main" id="{C0D48F2D-EFB3-D0F8-228D-B5A2B5D9DE23}"/>
              </a:ext>
            </a:extLst>
          </p:cNvPr>
          <p:cNvPicPr>
            <a:picLocks noChangeAspect="1"/>
          </p:cNvPicPr>
          <p:nvPr/>
        </p:nvPicPr>
        <p:blipFill>
          <a:blip r:embed="rId2"/>
          <a:stretch>
            <a:fillRect/>
          </a:stretch>
        </p:blipFill>
        <p:spPr>
          <a:xfrm>
            <a:off x="2143830" y="1134777"/>
            <a:ext cx="4856339" cy="4588445"/>
          </a:xfrm>
          <a:prstGeom prst="rect">
            <a:avLst/>
          </a:prstGeom>
        </p:spPr>
      </p:pic>
      <p:sp>
        <p:nvSpPr>
          <p:cNvPr id="6" name="TextBox 5">
            <a:extLst>
              <a:ext uri="{FF2B5EF4-FFF2-40B4-BE49-F238E27FC236}">
                <a16:creationId xmlns:a16="http://schemas.microsoft.com/office/drawing/2014/main" id="{22D965A1-2C03-0157-1FDA-852614A8B34D}"/>
              </a:ext>
            </a:extLst>
          </p:cNvPr>
          <p:cNvSpPr txBox="1"/>
          <p:nvPr/>
        </p:nvSpPr>
        <p:spPr>
          <a:xfrm>
            <a:off x="429021" y="5723222"/>
            <a:ext cx="8257779" cy="543162"/>
          </a:xfrm>
          <a:prstGeom prst="rect">
            <a:avLst/>
          </a:prstGeom>
          <a:noFill/>
        </p:spPr>
        <p:txBody>
          <a:bodyPr wrap="square">
            <a:spAutoFit/>
          </a:bodyPr>
          <a:lstStyle/>
          <a:p>
            <a:pPr algn="just">
              <a:lnSpc>
                <a:spcPct val="107000"/>
              </a:lnSpc>
            </a:pPr>
            <a:r>
              <a:rPr lang="en-IE" sz="1400" b="1" dirty="0">
                <a:effectLst/>
                <a:latin typeface="Calibri" panose="020F0502020204030204" pitchFamily="34" charset="0"/>
                <a:ea typeface="Calibri" panose="020F0502020204030204" pitchFamily="34" charset="0"/>
                <a:cs typeface="Arial" panose="020B0604020202020204" pitchFamily="34" charset="0"/>
              </a:rPr>
              <a:t>Figure 5.1: Flooding Locations on Maws Farm Lands and points of interest. (Source: Google Maps, annotated by Tom Phillips + Associates, October 2022.)</a:t>
            </a:r>
            <a:endParaRPr lang="en-GB" sz="1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01891679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2B5A1E-9215-4EE6-3420-E21499DF8CE6}"/>
              </a:ext>
            </a:extLst>
          </p:cNvPr>
          <p:cNvSpPr>
            <a:spLocks noGrp="1"/>
          </p:cNvSpPr>
          <p:nvPr>
            <p:ph type="title"/>
          </p:nvPr>
        </p:nvSpPr>
        <p:spPr/>
        <p:txBody>
          <a:bodyPr/>
          <a:lstStyle/>
          <a:p>
            <a:r>
              <a:rPr lang="en-GB" dirty="0"/>
              <a:t>Suitable for parking trains in tunnelled slots?</a:t>
            </a:r>
          </a:p>
        </p:txBody>
      </p:sp>
      <p:pic>
        <p:nvPicPr>
          <p:cNvPr id="4" name="Picture 3" descr="A body of water with grass and trees around it&#10;&#10;Description automatically generated with medium confidence">
            <a:extLst>
              <a:ext uri="{FF2B5EF4-FFF2-40B4-BE49-F238E27FC236}">
                <a16:creationId xmlns:a16="http://schemas.microsoft.com/office/drawing/2014/main" id="{0A3EF7B0-6CA5-7ACC-ACBE-560A04D5627D}"/>
              </a:ext>
            </a:extLst>
          </p:cNvPr>
          <p:cNvPicPr>
            <a:picLocks noChangeAspect="1"/>
          </p:cNvPicPr>
          <p:nvPr/>
        </p:nvPicPr>
        <p:blipFill>
          <a:blip r:embed="rId2"/>
          <a:stretch>
            <a:fillRect/>
          </a:stretch>
        </p:blipFill>
        <p:spPr>
          <a:xfrm>
            <a:off x="1572895" y="1736725"/>
            <a:ext cx="5998210" cy="3384550"/>
          </a:xfrm>
          <a:prstGeom prst="rect">
            <a:avLst/>
          </a:prstGeom>
        </p:spPr>
      </p:pic>
      <p:sp>
        <p:nvSpPr>
          <p:cNvPr id="6" name="TextBox 5">
            <a:extLst>
              <a:ext uri="{FF2B5EF4-FFF2-40B4-BE49-F238E27FC236}">
                <a16:creationId xmlns:a16="http://schemas.microsoft.com/office/drawing/2014/main" id="{E938D158-63EC-577B-A1B2-08117A2115F4}"/>
              </a:ext>
            </a:extLst>
          </p:cNvPr>
          <p:cNvSpPr txBox="1"/>
          <p:nvPr/>
        </p:nvSpPr>
        <p:spPr>
          <a:xfrm>
            <a:off x="457200" y="5589240"/>
            <a:ext cx="8435280" cy="543162"/>
          </a:xfrm>
          <a:prstGeom prst="rect">
            <a:avLst/>
          </a:prstGeom>
          <a:noFill/>
        </p:spPr>
        <p:txBody>
          <a:bodyPr wrap="square">
            <a:spAutoFit/>
          </a:bodyPr>
          <a:lstStyle/>
          <a:p>
            <a:pPr algn="just">
              <a:lnSpc>
                <a:spcPct val="107000"/>
              </a:lnSpc>
            </a:pPr>
            <a:r>
              <a:rPr lang="en-IE" sz="1400" b="1" dirty="0">
                <a:effectLst/>
                <a:latin typeface="Calibri" panose="020F0502020204030204" pitchFamily="34" charset="0"/>
                <a:ea typeface="Calibri" panose="020F0502020204030204" pitchFamily="34" charset="0"/>
                <a:cs typeface="Arial" panose="020B0604020202020204" pitchFamily="34" charset="0"/>
              </a:rPr>
              <a:t>Figure 5.2: Location 1: Flooding looking west from Maws Farm access ramp (Proposed Depot Location). (Source Carlos Clarke Limited.)</a:t>
            </a:r>
            <a:endParaRPr lang="en-GB" sz="1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49683680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1BD894-32C2-0FFA-F0B0-778E1F6AE94E}"/>
              </a:ext>
            </a:extLst>
          </p:cNvPr>
          <p:cNvSpPr>
            <a:spLocks noGrp="1"/>
          </p:cNvSpPr>
          <p:nvPr>
            <p:ph type="title"/>
          </p:nvPr>
        </p:nvSpPr>
        <p:spPr/>
        <p:txBody>
          <a:bodyPr/>
          <a:lstStyle/>
          <a:p>
            <a:r>
              <a:rPr lang="en-GB" dirty="0"/>
              <a:t>Detailed design will follow?</a:t>
            </a:r>
          </a:p>
        </p:txBody>
      </p:sp>
      <p:sp>
        <p:nvSpPr>
          <p:cNvPr id="4" name="TextBox 3">
            <a:extLst>
              <a:ext uri="{FF2B5EF4-FFF2-40B4-BE49-F238E27FC236}">
                <a16:creationId xmlns:a16="http://schemas.microsoft.com/office/drawing/2014/main" id="{991D1AFE-575B-F8C8-6A29-8CDFD70F9595}"/>
              </a:ext>
            </a:extLst>
          </p:cNvPr>
          <p:cNvSpPr txBox="1"/>
          <p:nvPr/>
        </p:nvSpPr>
        <p:spPr>
          <a:xfrm>
            <a:off x="457200" y="5661248"/>
            <a:ext cx="8435280" cy="543162"/>
          </a:xfrm>
          <a:prstGeom prst="rect">
            <a:avLst/>
          </a:prstGeom>
          <a:noFill/>
        </p:spPr>
        <p:txBody>
          <a:bodyPr wrap="square">
            <a:spAutoFit/>
          </a:bodyPr>
          <a:lstStyle/>
          <a:p>
            <a:pPr algn="just">
              <a:lnSpc>
                <a:spcPct val="107000"/>
              </a:lnSpc>
            </a:pPr>
            <a:r>
              <a:rPr lang="en-IE" sz="1400" b="1" dirty="0">
                <a:effectLst/>
                <a:latin typeface="Calibri" panose="020F0502020204030204" pitchFamily="34" charset="0"/>
                <a:ea typeface="Calibri" panose="020F0502020204030204" pitchFamily="34" charset="0"/>
                <a:cs typeface="Arial" panose="020B0604020202020204" pitchFamily="34" charset="0"/>
              </a:rPr>
              <a:t>Figure 5.3: Location 1: Flooding looking West from Maws Farm access ramp (Proposed Depot Location). (Source Carlos Clarke Limited.)</a:t>
            </a:r>
            <a:endParaRPr lang="en-GB" sz="14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5" name="Picture 4" descr="A picture containing sky, outdoor, grass, water&#10;&#10;Description automatically generated">
            <a:extLst>
              <a:ext uri="{FF2B5EF4-FFF2-40B4-BE49-F238E27FC236}">
                <a16:creationId xmlns:a16="http://schemas.microsoft.com/office/drawing/2014/main" id="{B86EFF09-5727-4D40-78AD-18355A015531}"/>
              </a:ext>
            </a:extLst>
          </p:cNvPr>
          <p:cNvPicPr>
            <a:picLocks noChangeAspect="1"/>
          </p:cNvPicPr>
          <p:nvPr/>
        </p:nvPicPr>
        <p:blipFill>
          <a:blip r:embed="rId2"/>
          <a:stretch>
            <a:fillRect/>
          </a:stretch>
        </p:blipFill>
        <p:spPr>
          <a:xfrm>
            <a:off x="1753870" y="1268760"/>
            <a:ext cx="5636260" cy="4211320"/>
          </a:xfrm>
          <a:prstGeom prst="rect">
            <a:avLst/>
          </a:prstGeom>
        </p:spPr>
      </p:pic>
    </p:spTree>
    <p:extLst>
      <p:ext uri="{BB962C8B-B14F-4D97-AF65-F5344CB8AC3E}">
        <p14:creationId xmlns:p14="http://schemas.microsoft.com/office/powerpoint/2010/main" val="211830775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3647ED-F753-AA1D-2421-AAF120DA14F0}"/>
              </a:ext>
            </a:extLst>
          </p:cNvPr>
          <p:cNvSpPr>
            <a:spLocks noGrp="1"/>
          </p:cNvSpPr>
          <p:nvPr>
            <p:ph type="title"/>
          </p:nvPr>
        </p:nvSpPr>
        <p:spPr/>
        <p:txBody>
          <a:bodyPr/>
          <a:lstStyle/>
          <a:p>
            <a:r>
              <a:rPr lang="en-GB" dirty="0"/>
              <a:t>Farm prone to flooding</a:t>
            </a:r>
          </a:p>
        </p:txBody>
      </p:sp>
      <p:pic>
        <p:nvPicPr>
          <p:cNvPr id="4" name="Picture 3" descr="A picture containing grass, outdoor, tree, path&#10;&#10;Description automatically generated">
            <a:extLst>
              <a:ext uri="{FF2B5EF4-FFF2-40B4-BE49-F238E27FC236}">
                <a16:creationId xmlns:a16="http://schemas.microsoft.com/office/drawing/2014/main" id="{18FB5CBB-9E0F-F5DA-EECF-0C165127D10F}"/>
              </a:ext>
            </a:extLst>
          </p:cNvPr>
          <p:cNvPicPr>
            <a:picLocks noChangeAspect="1"/>
          </p:cNvPicPr>
          <p:nvPr/>
        </p:nvPicPr>
        <p:blipFill>
          <a:blip r:embed="rId2"/>
          <a:stretch>
            <a:fillRect/>
          </a:stretch>
        </p:blipFill>
        <p:spPr>
          <a:xfrm>
            <a:off x="2792004" y="1052736"/>
            <a:ext cx="3559992" cy="4752528"/>
          </a:xfrm>
          <a:prstGeom prst="rect">
            <a:avLst/>
          </a:prstGeom>
        </p:spPr>
      </p:pic>
      <p:sp>
        <p:nvSpPr>
          <p:cNvPr id="6" name="TextBox 5">
            <a:extLst>
              <a:ext uri="{FF2B5EF4-FFF2-40B4-BE49-F238E27FC236}">
                <a16:creationId xmlns:a16="http://schemas.microsoft.com/office/drawing/2014/main" id="{79392E21-DD8C-543E-E479-834D67E4743A}"/>
              </a:ext>
            </a:extLst>
          </p:cNvPr>
          <p:cNvSpPr txBox="1"/>
          <p:nvPr/>
        </p:nvSpPr>
        <p:spPr>
          <a:xfrm>
            <a:off x="457200" y="5877272"/>
            <a:ext cx="8229600" cy="312650"/>
          </a:xfrm>
          <a:prstGeom prst="rect">
            <a:avLst/>
          </a:prstGeom>
          <a:noFill/>
        </p:spPr>
        <p:txBody>
          <a:bodyPr wrap="square">
            <a:spAutoFit/>
          </a:bodyPr>
          <a:lstStyle/>
          <a:p>
            <a:pPr algn="just">
              <a:lnSpc>
                <a:spcPct val="107000"/>
              </a:lnSpc>
            </a:pPr>
            <a:r>
              <a:rPr lang="en-IE" sz="1400" b="1" dirty="0">
                <a:effectLst/>
                <a:latin typeface="Calibri" panose="020F0502020204030204" pitchFamily="34" charset="0"/>
                <a:ea typeface="Calibri" panose="020F0502020204030204" pitchFamily="34" charset="0"/>
                <a:cs typeface="Arial" panose="020B0604020202020204" pitchFamily="34" charset="0"/>
              </a:rPr>
              <a:t>Figure 5.4: Location 2: Flooding along Railway looking West towards Kilcock. (Source Carlos Clarke Limited.)</a:t>
            </a:r>
            <a:endParaRPr lang="en-GB" sz="1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77889061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12EE15-46DE-BB87-6734-71DF9A24570B}"/>
              </a:ext>
            </a:extLst>
          </p:cNvPr>
          <p:cNvSpPr>
            <a:spLocks noGrp="1"/>
          </p:cNvSpPr>
          <p:nvPr>
            <p:ph type="title"/>
          </p:nvPr>
        </p:nvSpPr>
        <p:spPr/>
        <p:txBody>
          <a:bodyPr/>
          <a:lstStyle/>
          <a:p>
            <a:r>
              <a:rPr lang="en-GB" dirty="0"/>
              <a:t>Following clearing – as old as Canal</a:t>
            </a:r>
          </a:p>
        </p:txBody>
      </p:sp>
      <p:pic>
        <p:nvPicPr>
          <p:cNvPr id="4" name="Picture 3" descr="A picture containing grass, outdoor, river, building&#10;&#10;Description automatically generated">
            <a:extLst>
              <a:ext uri="{FF2B5EF4-FFF2-40B4-BE49-F238E27FC236}">
                <a16:creationId xmlns:a16="http://schemas.microsoft.com/office/drawing/2014/main" id="{A12EEA4A-038F-6C0F-4EE0-D3D28E59D1C4}"/>
              </a:ext>
            </a:extLst>
          </p:cNvPr>
          <p:cNvPicPr>
            <a:picLocks noChangeAspect="1"/>
          </p:cNvPicPr>
          <p:nvPr/>
        </p:nvPicPr>
        <p:blipFill>
          <a:blip r:embed="rId2"/>
          <a:stretch>
            <a:fillRect/>
          </a:stretch>
        </p:blipFill>
        <p:spPr>
          <a:xfrm>
            <a:off x="3090702" y="1124744"/>
            <a:ext cx="3582789" cy="4824536"/>
          </a:xfrm>
          <a:prstGeom prst="rect">
            <a:avLst/>
          </a:prstGeom>
        </p:spPr>
      </p:pic>
      <p:sp>
        <p:nvSpPr>
          <p:cNvPr id="6" name="TextBox 5">
            <a:extLst>
              <a:ext uri="{FF2B5EF4-FFF2-40B4-BE49-F238E27FC236}">
                <a16:creationId xmlns:a16="http://schemas.microsoft.com/office/drawing/2014/main" id="{A09A01AE-E110-B414-EF40-CB13650A2CB2}"/>
              </a:ext>
            </a:extLst>
          </p:cNvPr>
          <p:cNvSpPr txBox="1"/>
          <p:nvPr/>
        </p:nvSpPr>
        <p:spPr>
          <a:xfrm>
            <a:off x="457200" y="5954960"/>
            <a:ext cx="8195667" cy="312650"/>
          </a:xfrm>
          <a:prstGeom prst="rect">
            <a:avLst/>
          </a:prstGeom>
          <a:noFill/>
        </p:spPr>
        <p:txBody>
          <a:bodyPr wrap="square">
            <a:spAutoFit/>
          </a:bodyPr>
          <a:lstStyle/>
          <a:p>
            <a:pPr algn="just">
              <a:lnSpc>
                <a:spcPct val="107000"/>
              </a:lnSpc>
            </a:pPr>
            <a:r>
              <a:rPr lang="en-IE" sz="1400" b="1" dirty="0">
                <a:effectLst/>
                <a:latin typeface="Calibri" panose="020F0502020204030204" pitchFamily="34" charset="0"/>
                <a:ea typeface="Calibri" panose="020F0502020204030204" pitchFamily="34" charset="0"/>
                <a:cs typeface="Arial" panose="020B0604020202020204" pitchFamily="34" charset="0"/>
              </a:rPr>
              <a:t>Figure 5.5: Location 3: Bridge over unnamed stream looking East. (Source Carlos Clarke Limited.)</a:t>
            </a:r>
            <a:endParaRPr lang="en-GB" sz="1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 name="TextBox 2">
            <a:extLst>
              <a:ext uri="{FF2B5EF4-FFF2-40B4-BE49-F238E27FC236}">
                <a16:creationId xmlns:a16="http://schemas.microsoft.com/office/drawing/2014/main" id="{4C0349D1-903F-E4EC-12CE-86B1EF1A476C}"/>
              </a:ext>
            </a:extLst>
          </p:cNvPr>
          <p:cNvSpPr txBox="1"/>
          <p:nvPr/>
        </p:nvSpPr>
        <p:spPr>
          <a:xfrm rot="20291103">
            <a:off x="1833418" y="3003049"/>
            <a:ext cx="5477164" cy="707886"/>
          </a:xfrm>
          <a:prstGeom prst="rect">
            <a:avLst/>
          </a:prstGeom>
          <a:solidFill>
            <a:srgbClr val="FFFFFF">
              <a:alpha val="50196"/>
            </a:srgbClr>
          </a:solidFill>
          <a:ln w="28575">
            <a:solidFill>
              <a:srgbClr val="C00000"/>
            </a:solidFill>
          </a:ln>
        </p:spPr>
        <p:txBody>
          <a:bodyPr wrap="square" rtlCol="0">
            <a:spAutoFit/>
          </a:bodyPr>
          <a:lstStyle/>
          <a:p>
            <a:r>
              <a:rPr lang="en-GB" b="1" dirty="0"/>
              <a:t>PLACEHOLDER IMAGE TO BE MODIFIED PRIOR TO PRESENTATION</a:t>
            </a:r>
            <a:endParaRPr lang="en-IE" b="1" dirty="0"/>
          </a:p>
        </p:txBody>
      </p:sp>
      <p:sp>
        <p:nvSpPr>
          <p:cNvPr id="5" name="TextBox 4">
            <a:extLst>
              <a:ext uri="{FF2B5EF4-FFF2-40B4-BE49-F238E27FC236}">
                <a16:creationId xmlns:a16="http://schemas.microsoft.com/office/drawing/2014/main" id="{EB5A5F18-3E31-F495-FAA7-97FB406A78AB}"/>
              </a:ext>
            </a:extLst>
          </p:cNvPr>
          <p:cNvSpPr txBox="1"/>
          <p:nvPr/>
        </p:nvSpPr>
        <p:spPr>
          <a:xfrm>
            <a:off x="6813697" y="3446721"/>
            <a:ext cx="1763232" cy="4308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100" dirty="0">
                <a:latin typeface="Calibri"/>
                <a:ea typeface="Calibri"/>
                <a:cs typeface="Calibri"/>
              </a:rPr>
              <a:t>Built at the same time as the canal.</a:t>
            </a:r>
          </a:p>
        </p:txBody>
      </p:sp>
    </p:spTree>
    <p:extLst>
      <p:ext uri="{BB962C8B-B14F-4D97-AF65-F5344CB8AC3E}">
        <p14:creationId xmlns:p14="http://schemas.microsoft.com/office/powerpoint/2010/main" val="16153253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323528" y="-22156"/>
            <a:ext cx="8748464" cy="1143000"/>
          </a:xfrm>
        </p:spPr>
        <p:txBody>
          <a:bodyPr/>
          <a:lstStyle/>
          <a:p>
            <a:r>
              <a:rPr lang="en-GB" dirty="0"/>
              <a:t>Required Oral Hearing Focus: IE submission on Observations (May 2023)</a:t>
            </a:r>
          </a:p>
        </p:txBody>
      </p:sp>
      <p:pic>
        <p:nvPicPr>
          <p:cNvPr id="5" name="Picture 4">
            <a:extLst>
              <a:ext uri="{FF2B5EF4-FFF2-40B4-BE49-F238E27FC236}">
                <a16:creationId xmlns:a16="http://schemas.microsoft.com/office/drawing/2014/main" id="{5B92911C-9974-B498-53A9-E353B3405C6B}"/>
              </a:ext>
            </a:extLst>
          </p:cNvPr>
          <p:cNvPicPr>
            <a:picLocks noChangeAspect="1"/>
          </p:cNvPicPr>
          <p:nvPr/>
        </p:nvPicPr>
        <p:blipFill rotWithShape="1">
          <a:blip r:embed="rId3"/>
          <a:srcRect l="14175" t="16800" r="70863" b="7601"/>
          <a:stretch/>
        </p:blipFill>
        <p:spPr>
          <a:xfrm>
            <a:off x="2909476" y="1064573"/>
            <a:ext cx="3325048" cy="4725068"/>
          </a:xfrm>
          <a:prstGeom prst="rect">
            <a:avLst/>
          </a:prstGeom>
          <a:ln w="9525">
            <a:solidFill>
              <a:schemeClr val="tx1"/>
            </a:solidFill>
          </a:ln>
        </p:spPr>
      </p:pic>
      <p:sp>
        <p:nvSpPr>
          <p:cNvPr id="2" name="Title 1">
            <a:extLst>
              <a:ext uri="{FF2B5EF4-FFF2-40B4-BE49-F238E27FC236}">
                <a16:creationId xmlns:a16="http://schemas.microsoft.com/office/drawing/2014/main" id="{5DC765E8-BBC5-1804-E912-3B416ECC7DC4}"/>
              </a:ext>
            </a:extLst>
          </p:cNvPr>
          <p:cNvSpPr txBox="1">
            <a:spLocks/>
          </p:cNvSpPr>
          <p:nvPr/>
        </p:nvSpPr>
        <p:spPr>
          <a:xfrm>
            <a:off x="226380" y="5871429"/>
            <a:ext cx="6538404" cy="593895"/>
          </a:xfrm>
          <a:prstGeom prst="rect">
            <a:avLst/>
          </a:prstGeom>
        </p:spPr>
        <p:txBody>
          <a:bodyPr/>
          <a:lstStyle>
            <a:lvl1pPr algn="l" rtl="0" eaLnBrk="0" fontAlgn="base" hangingPunct="0">
              <a:spcBef>
                <a:spcPct val="0"/>
              </a:spcBef>
              <a:spcAft>
                <a:spcPct val="0"/>
              </a:spcAft>
              <a:defRPr sz="3200" b="1">
                <a:solidFill>
                  <a:srgbClr val="C00000"/>
                </a:solidFill>
                <a:latin typeface="Calibri" panose="020F0502020204030204" pitchFamily="34" charset="0"/>
                <a:ea typeface="+mj-ea"/>
                <a:cs typeface="Calibri" panose="020F0502020204030204" pitchFamily="34" charset="0"/>
              </a:defRPr>
            </a:lvl1pPr>
            <a:lvl2pPr algn="l" rtl="0" eaLnBrk="0" fontAlgn="base" hangingPunct="0">
              <a:spcBef>
                <a:spcPct val="0"/>
              </a:spcBef>
              <a:spcAft>
                <a:spcPct val="0"/>
              </a:spcAft>
              <a:defRPr sz="2400" b="1">
                <a:solidFill>
                  <a:srgbClr val="666465"/>
                </a:solidFill>
                <a:latin typeface="Arial" charset="0"/>
              </a:defRPr>
            </a:lvl2pPr>
            <a:lvl3pPr algn="l" rtl="0" eaLnBrk="0" fontAlgn="base" hangingPunct="0">
              <a:spcBef>
                <a:spcPct val="0"/>
              </a:spcBef>
              <a:spcAft>
                <a:spcPct val="0"/>
              </a:spcAft>
              <a:defRPr sz="2400" b="1">
                <a:solidFill>
                  <a:srgbClr val="666465"/>
                </a:solidFill>
                <a:latin typeface="Arial" charset="0"/>
              </a:defRPr>
            </a:lvl3pPr>
            <a:lvl4pPr algn="l" rtl="0" eaLnBrk="0" fontAlgn="base" hangingPunct="0">
              <a:spcBef>
                <a:spcPct val="0"/>
              </a:spcBef>
              <a:spcAft>
                <a:spcPct val="0"/>
              </a:spcAft>
              <a:defRPr sz="2400" b="1">
                <a:solidFill>
                  <a:srgbClr val="666465"/>
                </a:solidFill>
                <a:latin typeface="Arial" charset="0"/>
              </a:defRPr>
            </a:lvl4pPr>
            <a:lvl5pPr algn="l" rtl="0" eaLnBrk="0" fontAlgn="base" hangingPunct="0">
              <a:spcBef>
                <a:spcPct val="0"/>
              </a:spcBef>
              <a:spcAft>
                <a:spcPct val="0"/>
              </a:spcAft>
              <a:defRPr sz="2400" b="1">
                <a:solidFill>
                  <a:srgbClr val="666465"/>
                </a:solidFill>
                <a:latin typeface="Arial" charset="0"/>
              </a:defRPr>
            </a:lvl5pPr>
            <a:lvl6pPr marL="457200" algn="l" rtl="0" fontAlgn="base">
              <a:spcBef>
                <a:spcPct val="0"/>
              </a:spcBef>
              <a:spcAft>
                <a:spcPct val="0"/>
              </a:spcAft>
              <a:defRPr sz="2400" b="1">
                <a:solidFill>
                  <a:srgbClr val="666465"/>
                </a:solidFill>
                <a:latin typeface="Arial" charset="0"/>
              </a:defRPr>
            </a:lvl6pPr>
            <a:lvl7pPr marL="914400" algn="l" rtl="0" fontAlgn="base">
              <a:spcBef>
                <a:spcPct val="0"/>
              </a:spcBef>
              <a:spcAft>
                <a:spcPct val="0"/>
              </a:spcAft>
              <a:defRPr sz="2400" b="1">
                <a:solidFill>
                  <a:srgbClr val="666465"/>
                </a:solidFill>
                <a:latin typeface="Arial" charset="0"/>
              </a:defRPr>
            </a:lvl7pPr>
            <a:lvl8pPr marL="1371600" algn="l" rtl="0" fontAlgn="base">
              <a:spcBef>
                <a:spcPct val="0"/>
              </a:spcBef>
              <a:spcAft>
                <a:spcPct val="0"/>
              </a:spcAft>
              <a:defRPr sz="2400" b="1">
                <a:solidFill>
                  <a:srgbClr val="666465"/>
                </a:solidFill>
                <a:latin typeface="Arial" charset="0"/>
              </a:defRPr>
            </a:lvl8pPr>
            <a:lvl9pPr marL="1828800" algn="l" rtl="0" fontAlgn="base">
              <a:spcBef>
                <a:spcPct val="0"/>
              </a:spcBef>
              <a:spcAft>
                <a:spcPct val="0"/>
              </a:spcAft>
              <a:defRPr sz="2400" b="1">
                <a:solidFill>
                  <a:srgbClr val="666465"/>
                </a:solidFill>
                <a:latin typeface="Arial" charset="0"/>
              </a:defRPr>
            </a:lvl9pPr>
          </a:lstStyle>
          <a:p>
            <a:r>
              <a:rPr lang="en-GB" sz="2000" kern="0" dirty="0"/>
              <a:t>Sections Ref. No.39-LO099a and No.40-LO099b</a:t>
            </a:r>
          </a:p>
        </p:txBody>
      </p:sp>
    </p:spTree>
    <p:extLst>
      <p:ext uri="{BB962C8B-B14F-4D97-AF65-F5344CB8AC3E}">
        <p14:creationId xmlns:p14="http://schemas.microsoft.com/office/powerpoint/2010/main" val="292395691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9C37EF-1B87-8DCB-4244-86BA7E1A660E}"/>
              </a:ext>
            </a:extLst>
          </p:cNvPr>
          <p:cNvSpPr>
            <a:spLocks noGrp="1"/>
          </p:cNvSpPr>
          <p:nvPr>
            <p:ph type="title"/>
          </p:nvPr>
        </p:nvSpPr>
        <p:spPr/>
        <p:txBody>
          <a:bodyPr/>
          <a:lstStyle/>
          <a:p>
            <a:r>
              <a:rPr lang="en-GB" dirty="0"/>
              <a:t>Streams will be affected</a:t>
            </a:r>
          </a:p>
        </p:txBody>
      </p:sp>
      <p:pic>
        <p:nvPicPr>
          <p:cNvPr id="4" name="Picture 3">
            <a:extLst>
              <a:ext uri="{FF2B5EF4-FFF2-40B4-BE49-F238E27FC236}">
                <a16:creationId xmlns:a16="http://schemas.microsoft.com/office/drawing/2014/main" id="{02438633-8314-9A9C-7E84-C9456E139D15}"/>
              </a:ext>
            </a:extLst>
          </p:cNvPr>
          <p:cNvPicPr>
            <a:picLocks noChangeAspect="1"/>
          </p:cNvPicPr>
          <p:nvPr/>
        </p:nvPicPr>
        <p:blipFill>
          <a:blip r:embed="rId2"/>
          <a:stretch>
            <a:fillRect/>
          </a:stretch>
        </p:blipFill>
        <p:spPr>
          <a:xfrm>
            <a:off x="797630" y="1268760"/>
            <a:ext cx="7461170" cy="4176464"/>
          </a:xfrm>
          <a:prstGeom prst="rect">
            <a:avLst/>
          </a:prstGeom>
        </p:spPr>
      </p:pic>
      <p:sp>
        <p:nvSpPr>
          <p:cNvPr id="6" name="TextBox 5">
            <a:extLst>
              <a:ext uri="{FF2B5EF4-FFF2-40B4-BE49-F238E27FC236}">
                <a16:creationId xmlns:a16="http://schemas.microsoft.com/office/drawing/2014/main" id="{05CF86DF-E541-841D-969C-F873F89D923F}"/>
              </a:ext>
            </a:extLst>
          </p:cNvPr>
          <p:cNvSpPr txBox="1"/>
          <p:nvPr/>
        </p:nvSpPr>
        <p:spPr>
          <a:xfrm>
            <a:off x="457200" y="5949280"/>
            <a:ext cx="8229600" cy="312650"/>
          </a:xfrm>
          <a:prstGeom prst="rect">
            <a:avLst/>
          </a:prstGeom>
          <a:noFill/>
        </p:spPr>
        <p:txBody>
          <a:bodyPr wrap="square">
            <a:spAutoFit/>
          </a:bodyPr>
          <a:lstStyle/>
          <a:p>
            <a:pPr algn="just">
              <a:lnSpc>
                <a:spcPct val="107000"/>
              </a:lnSpc>
            </a:pPr>
            <a:r>
              <a:rPr lang="en-IE" sz="1400" b="1" dirty="0">
                <a:effectLst/>
                <a:latin typeface="Calibri" panose="020F0502020204030204" pitchFamily="34" charset="0"/>
                <a:ea typeface="Calibri" panose="020F0502020204030204" pitchFamily="34" charset="0"/>
                <a:cs typeface="Arial" panose="020B0604020202020204" pitchFamily="34" charset="0"/>
              </a:rPr>
              <a:t>Figure 5.6: Location 4: Unnamed stream looking West. (Source Carlos Clarke Limited.)</a:t>
            </a:r>
            <a:endParaRPr lang="en-GB" sz="1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 name="TextBox 2">
            <a:extLst>
              <a:ext uri="{FF2B5EF4-FFF2-40B4-BE49-F238E27FC236}">
                <a16:creationId xmlns:a16="http://schemas.microsoft.com/office/drawing/2014/main" id="{72F82568-08FE-C87C-E5B1-79C71D96CD70}"/>
              </a:ext>
            </a:extLst>
          </p:cNvPr>
          <p:cNvSpPr txBox="1"/>
          <p:nvPr/>
        </p:nvSpPr>
        <p:spPr>
          <a:xfrm rot="20291103">
            <a:off x="1833418" y="3003049"/>
            <a:ext cx="5477164" cy="707886"/>
          </a:xfrm>
          <a:prstGeom prst="rect">
            <a:avLst/>
          </a:prstGeom>
          <a:solidFill>
            <a:srgbClr val="FFFFFF">
              <a:alpha val="50196"/>
            </a:srgbClr>
          </a:solidFill>
          <a:ln w="28575">
            <a:solidFill>
              <a:srgbClr val="C00000"/>
            </a:solidFill>
          </a:ln>
        </p:spPr>
        <p:txBody>
          <a:bodyPr wrap="square" rtlCol="0">
            <a:spAutoFit/>
          </a:bodyPr>
          <a:lstStyle/>
          <a:p>
            <a:r>
              <a:rPr lang="en-GB" b="1" dirty="0"/>
              <a:t>PLACEHOLDER IMAGE TO BE MODIFIED PRIOR TO PRESENTATION</a:t>
            </a:r>
            <a:endParaRPr lang="en-IE" b="1" dirty="0"/>
          </a:p>
        </p:txBody>
      </p:sp>
      <p:sp>
        <p:nvSpPr>
          <p:cNvPr id="5" name="TextBox 4">
            <a:extLst>
              <a:ext uri="{FF2B5EF4-FFF2-40B4-BE49-F238E27FC236}">
                <a16:creationId xmlns:a16="http://schemas.microsoft.com/office/drawing/2014/main" id="{37F32A96-92B0-5591-DF28-75A907E2CFB2}"/>
              </a:ext>
            </a:extLst>
          </p:cNvPr>
          <p:cNvSpPr txBox="1"/>
          <p:nvPr/>
        </p:nvSpPr>
        <p:spPr>
          <a:xfrm>
            <a:off x="4961860" y="5546651"/>
            <a:ext cx="3092302" cy="2616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100" dirty="0">
                <a:latin typeface="Calibri"/>
                <a:ea typeface="Calibri"/>
                <a:cs typeface="Calibri"/>
              </a:rPr>
              <a:t>Photo shows stream after it was cleaned </a:t>
            </a:r>
            <a:endParaRPr lang="en-GB" dirty="0"/>
          </a:p>
        </p:txBody>
      </p:sp>
    </p:spTree>
    <p:extLst>
      <p:ext uri="{BB962C8B-B14F-4D97-AF65-F5344CB8AC3E}">
        <p14:creationId xmlns:p14="http://schemas.microsoft.com/office/powerpoint/2010/main" val="427758974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56E83B-5EA9-DCAD-C212-6907F34AC6BD}"/>
              </a:ext>
            </a:extLst>
          </p:cNvPr>
          <p:cNvSpPr>
            <a:spLocks noGrp="1"/>
          </p:cNvSpPr>
          <p:nvPr>
            <p:ph type="title"/>
          </p:nvPr>
        </p:nvSpPr>
        <p:spPr/>
        <p:txBody>
          <a:bodyPr/>
          <a:lstStyle/>
          <a:p>
            <a:r>
              <a:rPr lang="en-GB" dirty="0"/>
              <a:t>Predicted flooding</a:t>
            </a:r>
          </a:p>
        </p:txBody>
      </p:sp>
      <p:pic>
        <p:nvPicPr>
          <p:cNvPr id="4" name="Picture 3" descr="Map&#10;&#10;Description automatically generated">
            <a:extLst>
              <a:ext uri="{FF2B5EF4-FFF2-40B4-BE49-F238E27FC236}">
                <a16:creationId xmlns:a16="http://schemas.microsoft.com/office/drawing/2014/main" id="{B610C569-46D2-98CE-0A66-4FB990AD555B}"/>
              </a:ext>
            </a:extLst>
          </p:cNvPr>
          <p:cNvPicPr>
            <a:picLocks noChangeAspect="1"/>
          </p:cNvPicPr>
          <p:nvPr/>
        </p:nvPicPr>
        <p:blipFill>
          <a:blip r:embed="rId2"/>
          <a:stretch>
            <a:fillRect/>
          </a:stretch>
        </p:blipFill>
        <p:spPr>
          <a:xfrm rot="16200000">
            <a:off x="2728232" y="-343856"/>
            <a:ext cx="3600400" cy="6681615"/>
          </a:xfrm>
          <a:prstGeom prst="rect">
            <a:avLst/>
          </a:prstGeom>
        </p:spPr>
      </p:pic>
      <p:sp>
        <p:nvSpPr>
          <p:cNvPr id="6" name="TextBox 5">
            <a:extLst>
              <a:ext uri="{FF2B5EF4-FFF2-40B4-BE49-F238E27FC236}">
                <a16:creationId xmlns:a16="http://schemas.microsoft.com/office/drawing/2014/main" id="{B4A147C5-6C58-E263-237F-45B469E196CD}"/>
              </a:ext>
            </a:extLst>
          </p:cNvPr>
          <p:cNvSpPr txBox="1"/>
          <p:nvPr/>
        </p:nvSpPr>
        <p:spPr>
          <a:xfrm>
            <a:off x="457200" y="5589240"/>
            <a:ext cx="8229600" cy="325538"/>
          </a:xfrm>
          <a:prstGeom prst="rect">
            <a:avLst/>
          </a:prstGeom>
          <a:noFill/>
        </p:spPr>
        <p:txBody>
          <a:bodyPr wrap="square">
            <a:spAutoFit/>
          </a:bodyPr>
          <a:lstStyle/>
          <a:p>
            <a:pPr algn="just">
              <a:lnSpc>
                <a:spcPct val="115000"/>
              </a:lnSpc>
            </a:pPr>
            <a:r>
              <a:rPr lang="en-IE" sz="1400" b="1" dirty="0">
                <a:effectLst/>
                <a:latin typeface="Calibri" panose="020F0502020204030204" pitchFamily="34" charset="0"/>
                <a:ea typeface="Calibri" panose="020F0502020204030204" pitchFamily="34" charset="0"/>
                <a:cs typeface="Arial" panose="020B0604020202020204" pitchFamily="34" charset="0"/>
              </a:rPr>
              <a:t>Figure 5.7: Catchment Flood Risk Area Predicted Flooding</a:t>
            </a:r>
            <a:endParaRPr lang="en-GB" sz="1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 name="TextBox 2">
            <a:extLst>
              <a:ext uri="{FF2B5EF4-FFF2-40B4-BE49-F238E27FC236}">
                <a16:creationId xmlns:a16="http://schemas.microsoft.com/office/drawing/2014/main" id="{9B53C024-8BBC-1D76-5F7C-B002D6B72F04}"/>
              </a:ext>
            </a:extLst>
          </p:cNvPr>
          <p:cNvSpPr txBox="1"/>
          <p:nvPr/>
        </p:nvSpPr>
        <p:spPr>
          <a:xfrm>
            <a:off x="921487" y="5015023"/>
            <a:ext cx="2649279" cy="4308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100" dirty="0">
                <a:latin typeface="Calibri"/>
                <a:ea typeface="Calibri"/>
                <a:cs typeface="Calibri"/>
              </a:rPr>
              <a:t>Motorway floods between Gragaddar and Lyreen </a:t>
            </a:r>
            <a:endParaRPr lang="en-GB" dirty="0"/>
          </a:p>
        </p:txBody>
      </p:sp>
    </p:spTree>
    <p:extLst>
      <p:ext uri="{BB962C8B-B14F-4D97-AF65-F5344CB8AC3E}">
        <p14:creationId xmlns:p14="http://schemas.microsoft.com/office/powerpoint/2010/main" val="270328449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908A15-3F55-DB46-9DBD-26A1897804F8}"/>
              </a:ext>
            </a:extLst>
          </p:cNvPr>
          <p:cNvSpPr>
            <a:spLocks noGrp="1"/>
          </p:cNvSpPr>
          <p:nvPr>
            <p:ph type="title"/>
          </p:nvPr>
        </p:nvSpPr>
        <p:spPr/>
        <p:txBody>
          <a:bodyPr/>
          <a:lstStyle/>
          <a:p>
            <a:r>
              <a:rPr lang="en-GB" dirty="0"/>
              <a:t>Pathways to an important SAC</a:t>
            </a:r>
          </a:p>
        </p:txBody>
      </p:sp>
      <p:pic>
        <p:nvPicPr>
          <p:cNvPr id="4" name="Picture 3" descr="Map&#10;&#10;Description automatically generated">
            <a:extLst>
              <a:ext uri="{FF2B5EF4-FFF2-40B4-BE49-F238E27FC236}">
                <a16:creationId xmlns:a16="http://schemas.microsoft.com/office/drawing/2014/main" id="{4A39EB8E-0537-F0B6-0CDB-3AF3D06EF036}"/>
              </a:ext>
            </a:extLst>
          </p:cNvPr>
          <p:cNvPicPr>
            <a:picLocks noChangeAspect="1"/>
          </p:cNvPicPr>
          <p:nvPr/>
        </p:nvPicPr>
        <p:blipFill>
          <a:blip r:embed="rId2"/>
          <a:stretch>
            <a:fillRect/>
          </a:stretch>
        </p:blipFill>
        <p:spPr>
          <a:xfrm>
            <a:off x="509122" y="1268760"/>
            <a:ext cx="8215341" cy="3816424"/>
          </a:xfrm>
          <a:prstGeom prst="rect">
            <a:avLst/>
          </a:prstGeom>
        </p:spPr>
      </p:pic>
      <p:sp>
        <p:nvSpPr>
          <p:cNvPr id="6" name="TextBox 5">
            <a:extLst>
              <a:ext uri="{FF2B5EF4-FFF2-40B4-BE49-F238E27FC236}">
                <a16:creationId xmlns:a16="http://schemas.microsoft.com/office/drawing/2014/main" id="{C571CCF5-83FD-59D7-9BF2-41B1A116AA6B}"/>
              </a:ext>
            </a:extLst>
          </p:cNvPr>
          <p:cNvSpPr txBox="1"/>
          <p:nvPr/>
        </p:nvSpPr>
        <p:spPr>
          <a:xfrm>
            <a:off x="501992" y="5630093"/>
            <a:ext cx="8184808" cy="543162"/>
          </a:xfrm>
          <a:prstGeom prst="rect">
            <a:avLst/>
          </a:prstGeom>
          <a:noFill/>
        </p:spPr>
        <p:txBody>
          <a:bodyPr wrap="square">
            <a:spAutoFit/>
          </a:bodyPr>
          <a:lstStyle/>
          <a:p>
            <a:pPr algn="just">
              <a:lnSpc>
                <a:spcPct val="107000"/>
              </a:lnSpc>
            </a:pPr>
            <a:r>
              <a:rPr lang="en-IE" sz="1400" b="1" dirty="0">
                <a:effectLst/>
                <a:latin typeface="Calibri" panose="020F0502020204030204" pitchFamily="34" charset="0"/>
                <a:ea typeface="Calibri" panose="020F0502020204030204" pitchFamily="34" charset="0"/>
                <a:cs typeface="Arial" panose="020B0604020202020204" pitchFamily="34" charset="0"/>
              </a:rPr>
              <a:t>Figure 5.8: Location of proposed Depot relative to Rye Water Valley/Carton SAC. (Source: Google Maps, annotated by Tom Phillips + Associates, October 2022.)</a:t>
            </a:r>
            <a:endParaRPr lang="en-GB" sz="1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 name="TextBox 2">
            <a:extLst>
              <a:ext uri="{FF2B5EF4-FFF2-40B4-BE49-F238E27FC236}">
                <a16:creationId xmlns:a16="http://schemas.microsoft.com/office/drawing/2014/main" id="{2E078BA3-B28E-A820-ABE1-A80B2F817C64}"/>
              </a:ext>
            </a:extLst>
          </p:cNvPr>
          <p:cNvSpPr txBox="1"/>
          <p:nvPr/>
        </p:nvSpPr>
        <p:spPr>
          <a:xfrm>
            <a:off x="6149162" y="5316278"/>
            <a:ext cx="2534093" cy="4308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100" dirty="0">
                <a:latin typeface="Calibri"/>
                <a:ea typeface="Calibri"/>
                <a:cs typeface="Calibri"/>
              </a:rPr>
              <a:t>Orange colour SAC is being monitored by UCD.</a:t>
            </a:r>
            <a:endParaRPr lang="en-GB" dirty="0"/>
          </a:p>
        </p:txBody>
      </p:sp>
      <p:sp>
        <p:nvSpPr>
          <p:cNvPr id="5" name="TextBox 4">
            <a:extLst>
              <a:ext uri="{FF2B5EF4-FFF2-40B4-BE49-F238E27FC236}">
                <a16:creationId xmlns:a16="http://schemas.microsoft.com/office/drawing/2014/main" id="{EA173FC9-8DFE-A7CC-D823-45A7CB515550}"/>
              </a:ext>
            </a:extLst>
          </p:cNvPr>
          <p:cNvSpPr txBox="1"/>
          <p:nvPr/>
        </p:nvSpPr>
        <p:spPr>
          <a:xfrm>
            <a:off x="3003698" y="5236535"/>
            <a:ext cx="2454348" cy="4308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100" dirty="0">
                <a:latin typeface="Calibri"/>
                <a:ea typeface="Calibri"/>
                <a:cs typeface="Calibri"/>
              </a:rPr>
              <a:t>Lyreen flows into SAC. It also flows by Intel which are playing for monitoring </a:t>
            </a:r>
            <a:endParaRPr lang="en-GB" dirty="0"/>
          </a:p>
        </p:txBody>
      </p:sp>
      <p:sp>
        <p:nvSpPr>
          <p:cNvPr id="7" name="TextBox 6">
            <a:extLst>
              <a:ext uri="{FF2B5EF4-FFF2-40B4-BE49-F238E27FC236}">
                <a16:creationId xmlns:a16="http://schemas.microsoft.com/office/drawing/2014/main" id="{8DEAC865-3854-3E2C-1B34-66052EC39081}"/>
              </a:ext>
            </a:extLst>
          </p:cNvPr>
          <p:cNvSpPr txBox="1"/>
          <p:nvPr/>
        </p:nvSpPr>
        <p:spPr>
          <a:xfrm>
            <a:off x="779720" y="5254256"/>
            <a:ext cx="1524000" cy="2616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100" dirty="0">
                <a:latin typeface="Calibri"/>
                <a:ea typeface="Calibri"/>
                <a:cs typeface="Calibri"/>
              </a:rPr>
              <a:t>Impact on SAC</a:t>
            </a:r>
            <a:endParaRPr lang="en-GB" dirty="0"/>
          </a:p>
        </p:txBody>
      </p:sp>
    </p:spTree>
    <p:extLst>
      <p:ext uri="{BB962C8B-B14F-4D97-AF65-F5344CB8AC3E}">
        <p14:creationId xmlns:p14="http://schemas.microsoft.com/office/powerpoint/2010/main" val="168255986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6E9357-351E-9BDF-08E8-57539FC3C157}"/>
              </a:ext>
            </a:extLst>
          </p:cNvPr>
          <p:cNvSpPr>
            <a:spLocks noGrp="1"/>
          </p:cNvSpPr>
          <p:nvPr>
            <p:ph type="title"/>
          </p:nvPr>
        </p:nvSpPr>
        <p:spPr/>
        <p:txBody>
          <a:bodyPr/>
          <a:lstStyle/>
          <a:p>
            <a:r>
              <a:rPr lang="en-GB" dirty="0"/>
              <a:t>“At risk” aquifer</a:t>
            </a:r>
          </a:p>
        </p:txBody>
      </p:sp>
      <p:pic>
        <p:nvPicPr>
          <p:cNvPr id="4" name="Picture 3" descr="Map&#10;&#10;Description automatically generated">
            <a:extLst>
              <a:ext uri="{FF2B5EF4-FFF2-40B4-BE49-F238E27FC236}">
                <a16:creationId xmlns:a16="http://schemas.microsoft.com/office/drawing/2014/main" id="{7C5764E7-97A0-DBD8-1C1E-D0EBBD0B5FB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bwMode="auto">
          <a:xfrm>
            <a:off x="457199" y="1443355"/>
            <a:ext cx="5647055" cy="3971290"/>
          </a:xfrm>
          <a:prstGeom prst="rect">
            <a:avLst/>
          </a:prstGeom>
          <a:ln w="9525" cap="flat" cmpd="sng" algn="ctr">
            <a:solidFill>
              <a:sysClr val="windowText" lastClr="000000"/>
            </a:solidFill>
            <a:prstDash val="solid"/>
            <a:round/>
            <a:headEnd type="none" w="med" len="med"/>
            <a:tailEnd type="none" w="med" len="med"/>
            <a:extLst>
              <a:ext uri="{C807C97D-BFC1-408E-A445-0C87EB9F89A2}">
                <ask:lineSketchStyleProps xmlns:ask="http://schemas.microsoft.com/office/drawing/2018/sketchyshapes" sd="0">
                  <a:custGeom>
                    <a:avLst/>
                    <a:gdLst/>
                    <a:ahLst/>
                    <a:cxnLst/>
                    <a:rect l="0" t="0" r="0" b="0"/>
                    <a:pathLst/>
                  </a:custGeom>
                  <ask:type/>
                </ask:lineSketchStyleProps>
              </a:ext>
            </a:extLst>
          </a:ln>
          <a:extLst>
            <a:ext uri="{53640926-AAD7-44D8-BBD7-CCE9431645EC}">
              <a14:shadowObscured xmlns:a14="http://schemas.microsoft.com/office/drawing/2010/main"/>
            </a:ext>
          </a:extLst>
        </p:spPr>
      </p:pic>
      <p:sp>
        <p:nvSpPr>
          <p:cNvPr id="6" name="TextBox 5">
            <a:extLst>
              <a:ext uri="{FF2B5EF4-FFF2-40B4-BE49-F238E27FC236}">
                <a16:creationId xmlns:a16="http://schemas.microsoft.com/office/drawing/2014/main" id="{9BE3295C-87D1-E359-39BB-759AA1B4ACFE}"/>
              </a:ext>
            </a:extLst>
          </p:cNvPr>
          <p:cNvSpPr txBox="1"/>
          <p:nvPr/>
        </p:nvSpPr>
        <p:spPr>
          <a:xfrm>
            <a:off x="457199" y="5414645"/>
            <a:ext cx="8229600" cy="1004186"/>
          </a:xfrm>
          <a:prstGeom prst="rect">
            <a:avLst/>
          </a:prstGeom>
          <a:noFill/>
        </p:spPr>
        <p:txBody>
          <a:bodyPr wrap="square">
            <a:spAutoFit/>
          </a:bodyPr>
          <a:lstStyle/>
          <a:p>
            <a:pPr algn="just">
              <a:lnSpc>
                <a:spcPct val="107000"/>
              </a:lnSpc>
            </a:pPr>
            <a:r>
              <a:rPr lang="en-IE" sz="1400" b="1" dirty="0">
                <a:effectLst/>
                <a:latin typeface="Calibri" panose="020F0502020204030204" pitchFamily="34" charset="0"/>
                <a:ea typeface="Calibri" panose="020F0502020204030204" pitchFamily="34" charset="0"/>
                <a:cs typeface="Arial" panose="020B0604020202020204" pitchFamily="34" charset="0"/>
              </a:rPr>
              <a:t>Figure: 5.9: Overview of the aquifer and Flood extent fluvial current 10% AEP (or 10-year flood events). Note that the streams represented by this fluvial flooding are identified as being “At Risk” according to the European Level Law by the Water Framework Directive. (Source: ESM Webtool, Geological Survey of Ireland, annotated by Tom Phillips + Associates, October 2022.)</a:t>
            </a:r>
            <a:endParaRPr lang="en-GB" sz="1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 name="Rectangle 2">
            <a:extLst>
              <a:ext uri="{FF2B5EF4-FFF2-40B4-BE49-F238E27FC236}">
                <a16:creationId xmlns:a16="http://schemas.microsoft.com/office/drawing/2014/main" id="{840F6038-9F9E-B0F2-EEB1-D33D1D362BD6}"/>
              </a:ext>
            </a:extLst>
          </p:cNvPr>
          <p:cNvSpPr/>
          <p:nvPr/>
        </p:nvSpPr>
        <p:spPr bwMode="auto">
          <a:xfrm>
            <a:off x="3140364" y="3225800"/>
            <a:ext cx="757381" cy="406400"/>
          </a:xfrm>
          <a:prstGeom prst="rect">
            <a:avLst/>
          </a:prstGeom>
          <a:noFill/>
          <a:ln w="2857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665163" marR="0" indent="-665163" algn="l" defTabSz="914400" rtl="0" eaLnBrk="1" fontAlgn="base" latinLnBrk="0" hangingPunct="1">
              <a:lnSpc>
                <a:spcPct val="100000"/>
              </a:lnSpc>
              <a:spcBef>
                <a:spcPct val="20000"/>
              </a:spcBef>
              <a:spcAft>
                <a:spcPct val="0"/>
              </a:spcAft>
              <a:buClr>
                <a:srgbClr val="800000"/>
              </a:buClr>
              <a:buSzTx/>
              <a:buFontTx/>
              <a:buChar char="•"/>
              <a:tabLst>
                <a:tab pos="665163" algn="l"/>
              </a:tabLst>
            </a:pPr>
            <a:endParaRPr kumimoji="0" lang="en-IE" sz="2000" b="0" i="0" u="none" strike="noStrike" cap="none" normalizeH="0" baseline="0" dirty="0">
              <a:ln>
                <a:noFill/>
              </a:ln>
              <a:solidFill>
                <a:schemeClr val="tx1"/>
              </a:solidFill>
              <a:effectLst/>
              <a:latin typeface="Arial" charset="0"/>
            </a:endParaRPr>
          </a:p>
        </p:txBody>
      </p:sp>
      <p:cxnSp>
        <p:nvCxnSpPr>
          <p:cNvPr id="7" name="Straight Arrow Connector 6">
            <a:extLst>
              <a:ext uri="{FF2B5EF4-FFF2-40B4-BE49-F238E27FC236}">
                <a16:creationId xmlns:a16="http://schemas.microsoft.com/office/drawing/2014/main" id="{04890E78-419A-C112-07C8-43995E5F18B3}"/>
              </a:ext>
            </a:extLst>
          </p:cNvPr>
          <p:cNvCxnSpPr/>
          <p:nvPr/>
        </p:nvCxnSpPr>
        <p:spPr bwMode="auto">
          <a:xfrm flipH="1">
            <a:off x="3994730" y="2488883"/>
            <a:ext cx="2503054" cy="914400"/>
          </a:xfrm>
          <a:prstGeom prst="straightConnector1">
            <a:avLst/>
          </a:prstGeom>
          <a:noFill/>
          <a:ln w="28575" cap="flat" cmpd="sng" algn="ctr">
            <a:solidFill>
              <a:srgbClr val="C00000"/>
            </a:solidFill>
            <a:prstDash val="solid"/>
            <a:round/>
            <a:headEnd type="none" w="med" len="med"/>
            <a:tailEnd type="triangle"/>
          </a:ln>
          <a:effectLst/>
        </p:spPr>
      </p:cxnSp>
      <p:sp>
        <p:nvSpPr>
          <p:cNvPr id="8" name="TextBox 7">
            <a:extLst>
              <a:ext uri="{FF2B5EF4-FFF2-40B4-BE49-F238E27FC236}">
                <a16:creationId xmlns:a16="http://schemas.microsoft.com/office/drawing/2014/main" id="{1021F7B5-D3BE-D516-2F3B-BB86D42F9939}"/>
              </a:ext>
            </a:extLst>
          </p:cNvPr>
          <p:cNvSpPr txBox="1"/>
          <p:nvPr/>
        </p:nvSpPr>
        <p:spPr>
          <a:xfrm>
            <a:off x="6594768" y="1912118"/>
            <a:ext cx="1985813" cy="584775"/>
          </a:xfrm>
          <a:prstGeom prst="rect">
            <a:avLst/>
          </a:prstGeom>
          <a:noFill/>
          <a:ln>
            <a:solidFill>
              <a:schemeClr val="tx1"/>
            </a:solidFill>
          </a:ln>
        </p:spPr>
        <p:txBody>
          <a:bodyPr wrap="square" rtlCol="0">
            <a:spAutoFit/>
          </a:bodyPr>
          <a:lstStyle/>
          <a:p>
            <a:r>
              <a:rPr lang="en-GB" sz="1600" dirty="0"/>
              <a:t>An area of sensitive Karst Landscape </a:t>
            </a:r>
            <a:endParaRPr lang="en-IE" sz="1600" dirty="0"/>
          </a:p>
        </p:txBody>
      </p:sp>
      <p:sp>
        <p:nvSpPr>
          <p:cNvPr id="5" name="TextBox 4">
            <a:extLst>
              <a:ext uri="{FF2B5EF4-FFF2-40B4-BE49-F238E27FC236}">
                <a16:creationId xmlns:a16="http://schemas.microsoft.com/office/drawing/2014/main" id="{5C391547-08BA-CEA3-2589-CB5A5736AF3F}"/>
              </a:ext>
            </a:extLst>
          </p:cNvPr>
          <p:cNvSpPr txBox="1"/>
          <p:nvPr/>
        </p:nvSpPr>
        <p:spPr>
          <a:xfrm>
            <a:off x="6583325" y="2835348"/>
            <a:ext cx="1949302" cy="2616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GB" sz="1100" dirty="0">
              <a:latin typeface="Calibri"/>
              <a:ea typeface="Calibri"/>
              <a:cs typeface="Calibri"/>
            </a:endParaRPr>
          </a:p>
        </p:txBody>
      </p:sp>
    </p:spTree>
    <p:extLst>
      <p:ext uri="{BB962C8B-B14F-4D97-AF65-F5344CB8AC3E}">
        <p14:creationId xmlns:p14="http://schemas.microsoft.com/office/powerpoint/2010/main" val="205057551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FA11E-73FE-A239-39A9-3A66DC3BF802}"/>
              </a:ext>
            </a:extLst>
          </p:cNvPr>
          <p:cNvSpPr>
            <a:spLocks noGrp="1"/>
          </p:cNvSpPr>
          <p:nvPr>
            <p:ph type="title"/>
          </p:nvPr>
        </p:nvSpPr>
        <p:spPr>
          <a:xfrm>
            <a:off x="368422" y="364102"/>
            <a:ext cx="8229600" cy="1143000"/>
          </a:xfrm>
        </p:spPr>
        <p:txBody>
          <a:bodyPr/>
          <a:lstStyle/>
          <a:p>
            <a:r>
              <a:rPr lang="en-GB" sz="3200" dirty="0">
                <a:latin typeface="Calibri" panose="020F0502020204030204" pitchFamily="34" charset="0"/>
                <a:ea typeface="Calibri" panose="020F0502020204030204" pitchFamily="34" charset="0"/>
              </a:rPr>
              <a:t>Max 4. Greenway effects and M4 flooding</a:t>
            </a:r>
            <a:br>
              <a:rPr lang="en-GB" sz="3200" dirty="0">
                <a:solidFill>
                  <a:srgbClr val="000000"/>
                </a:solidFill>
                <a:latin typeface="Calibri" panose="020F0502020204030204" pitchFamily="34" charset="0"/>
                <a:ea typeface="Calibri" panose="020F0502020204030204" pitchFamily="34" charset="0"/>
              </a:rPr>
            </a:br>
            <a:endParaRPr lang="en-GB" dirty="0"/>
          </a:p>
        </p:txBody>
      </p:sp>
      <p:sp>
        <p:nvSpPr>
          <p:cNvPr id="4" name="TextBox 3">
            <a:extLst>
              <a:ext uri="{FF2B5EF4-FFF2-40B4-BE49-F238E27FC236}">
                <a16:creationId xmlns:a16="http://schemas.microsoft.com/office/drawing/2014/main" id="{C6EA38F3-F657-85F8-65A7-0B39A2177EA9}"/>
              </a:ext>
            </a:extLst>
          </p:cNvPr>
          <p:cNvSpPr txBox="1"/>
          <p:nvPr/>
        </p:nvSpPr>
        <p:spPr>
          <a:xfrm>
            <a:off x="477174" y="1061824"/>
            <a:ext cx="8400496" cy="5016758"/>
          </a:xfrm>
          <a:prstGeom prst="rect">
            <a:avLst/>
          </a:prstGeom>
          <a:noFill/>
        </p:spPr>
        <p:txBody>
          <a:bodyPr wrap="square">
            <a:spAutoFit/>
          </a:bodyPr>
          <a:lstStyle/>
          <a:p>
            <a:pPr marL="457200" indent="-457200">
              <a:buAutoNum type="arabicPeriod"/>
            </a:pPr>
            <a:endParaRPr lang="en-GB" dirty="0">
              <a:solidFill>
                <a:srgbClr val="000000"/>
              </a:solidFill>
              <a:latin typeface="Calibri" panose="020F0502020204030204" pitchFamily="34" charset="0"/>
            </a:endParaRPr>
          </a:p>
          <a:p>
            <a:pPr marL="457200" indent="-457200">
              <a:buAutoNum type="arabicPeriod" startAt="3"/>
            </a:pPr>
            <a:r>
              <a:rPr lang="en-GB" dirty="0">
                <a:solidFill>
                  <a:srgbClr val="000000"/>
                </a:solidFill>
                <a:latin typeface="Calibri" panose="020F0502020204030204" pitchFamily="34" charset="0"/>
              </a:rPr>
              <a:t>Greenway effects and M4 flooding	</a:t>
            </a:r>
          </a:p>
          <a:p>
            <a:r>
              <a:rPr lang="en-GB" dirty="0">
                <a:solidFill>
                  <a:srgbClr val="000000"/>
                </a:solidFill>
                <a:latin typeface="Calibri" panose="020F0502020204030204" pitchFamily="34" charset="0"/>
              </a:rPr>
              <a:t>        </a:t>
            </a:r>
          </a:p>
          <a:p>
            <a:r>
              <a:rPr lang="en-GB" b="1" dirty="0">
                <a:solidFill>
                  <a:srgbClr val="000000"/>
                </a:solidFill>
                <a:latin typeface="Calibri" panose="020F0502020204030204" pitchFamily="34" charset="0"/>
              </a:rPr>
              <a:t>Irish Rail Response</a:t>
            </a:r>
          </a:p>
          <a:p>
            <a:endParaRPr lang="en-GB" dirty="0">
              <a:solidFill>
                <a:srgbClr val="000000"/>
              </a:solidFill>
              <a:latin typeface="Calibri" panose="020F0502020204030204" pitchFamily="34" charset="0"/>
            </a:endParaRPr>
          </a:p>
          <a:p>
            <a:r>
              <a:rPr lang="en-GB" dirty="0">
                <a:solidFill>
                  <a:srgbClr val="000000"/>
                </a:solidFill>
                <a:latin typeface="Calibri" panose="020F0502020204030204" pitchFamily="34" charset="0"/>
              </a:rPr>
              <a:t>	1. 	Well screened</a:t>
            </a:r>
          </a:p>
          <a:p>
            <a:pPr lvl="2"/>
            <a:endParaRPr lang="en-GB" dirty="0">
              <a:solidFill>
                <a:srgbClr val="000000"/>
              </a:solidFill>
              <a:latin typeface="Calibri" panose="020F0502020204030204" pitchFamily="34" charset="0"/>
            </a:endParaRPr>
          </a:p>
          <a:p>
            <a:pPr lvl="2"/>
            <a:r>
              <a:rPr lang="en-GB" dirty="0">
                <a:solidFill>
                  <a:srgbClr val="000000"/>
                </a:solidFill>
                <a:latin typeface="Calibri" panose="020F0502020204030204" pitchFamily="34" charset="0"/>
              </a:rPr>
              <a:t> 2</a:t>
            </a:r>
            <a:r>
              <a:rPr lang="en-GB" i="1" dirty="0">
                <a:solidFill>
                  <a:srgbClr val="000000"/>
                </a:solidFill>
                <a:latin typeface="Calibri" panose="020F0502020204030204" pitchFamily="34" charset="0"/>
              </a:rPr>
              <a:t>.	“However the primary vista along the canal corridor is not 	impacted</a:t>
            </a:r>
            <a:r>
              <a:rPr lang="en-GB" dirty="0">
                <a:solidFill>
                  <a:srgbClr val="000000"/>
                </a:solidFill>
                <a:latin typeface="Calibri" panose="020F0502020204030204" pitchFamily="34" charset="0"/>
              </a:rPr>
              <a:t>”.</a:t>
            </a:r>
          </a:p>
          <a:p>
            <a:pPr lvl="2"/>
            <a:endParaRPr lang="en-GB" dirty="0">
              <a:solidFill>
                <a:srgbClr val="000000"/>
              </a:solidFill>
              <a:latin typeface="Calibri" panose="020F0502020204030204" pitchFamily="34" charset="0"/>
            </a:endParaRPr>
          </a:p>
          <a:p>
            <a:pPr lvl="2"/>
            <a:r>
              <a:rPr lang="en-GB" dirty="0">
                <a:solidFill>
                  <a:srgbClr val="000000"/>
                </a:solidFill>
                <a:latin typeface="Calibri" panose="020F0502020204030204" pitchFamily="34" charset="0"/>
              </a:rPr>
              <a:t>3.	</a:t>
            </a:r>
            <a:r>
              <a:rPr lang="en-GB" i="1" dirty="0">
                <a:solidFill>
                  <a:srgbClr val="000000"/>
                </a:solidFill>
                <a:latin typeface="Calibri" panose="020F0502020204030204" pitchFamily="34" charset="0"/>
              </a:rPr>
              <a:t>“Additional screening is proposed to assist in mitigating any 	impact to the views”</a:t>
            </a:r>
          </a:p>
          <a:p>
            <a:pPr lvl="2"/>
            <a:endParaRPr lang="en-GB" dirty="0">
              <a:solidFill>
                <a:srgbClr val="000000"/>
              </a:solidFill>
              <a:latin typeface="Calibri" panose="020F0502020204030204" pitchFamily="34" charset="0"/>
            </a:endParaRPr>
          </a:p>
          <a:p>
            <a:pPr lvl="2"/>
            <a:endParaRPr lang="en-GB" dirty="0">
              <a:solidFill>
                <a:srgbClr val="000000"/>
              </a:solidFill>
              <a:latin typeface="Calibri" panose="020F0502020204030204" pitchFamily="34" charset="0"/>
            </a:endParaRPr>
          </a:p>
          <a:p>
            <a:pPr marL="457200" indent="-457200">
              <a:buFont typeface="+mj-lt"/>
              <a:buAutoNum type="arabicPeriod"/>
            </a:pPr>
            <a:endParaRPr lang="en-GB" dirty="0">
              <a:solidFill>
                <a:srgbClr val="000000"/>
              </a:solidFill>
              <a:latin typeface="Calibri" panose="020F0502020204030204" pitchFamily="34" charset="0"/>
            </a:endParaRPr>
          </a:p>
          <a:p>
            <a:r>
              <a:rPr lang="en-GB" dirty="0">
                <a:solidFill>
                  <a:srgbClr val="000000"/>
                </a:solidFill>
                <a:latin typeface="Calibri" panose="020F0502020204030204" pitchFamily="34" charset="0"/>
              </a:rPr>
              <a:t> </a:t>
            </a:r>
          </a:p>
        </p:txBody>
      </p:sp>
    </p:spTree>
    <p:extLst>
      <p:ext uri="{BB962C8B-B14F-4D97-AF65-F5344CB8AC3E}">
        <p14:creationId xmlns:p14="http://schemas.microsoft.com/office/powerpoint/2010/main" val="268789101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7CD974-1361-BD8D-AFC6-6A2A6B703B7C}"/>
              </a:ext>
            </a:extLst>
          </p:cNvPr>
          <p:cNvSpPr>
            <a:spLocks noGrp="1"/>
          </p:cNvSpPr>
          <p:nvPr>
            <p:ph type="title"/>
          </p:nvPr>
        </p:nvSpPr>
        <p:spPr/>
        <p:txBody>
          <a:bodyPr/>
          <a:lstStyle/>
          <a:p>
            <a:r>
              <a:rPr lang="en-GB" dirty="0"/>
              <a:t>Before</a:t>
            </a:r>
          </a:p>
        </p:txBody>
      </p:sp>
      <p:pic>
        <p:nvPicPr>
          <p:cNvPr id="5" name="Picture 4">
            <a:extLst>
              <a:ext uri="{FF2B5EF4-FFF2-40B4-BE49-F238E27FC236}">
                <a16:creationId xmlns:a16="http://schemas.microsoft.com/office/drawing/2014/main" id="{E656BBD0-BD28-6794-3FEB-3FB73A8F0775}"/>
              </a:ext>
            </a:extLst>
          </p:cNvPr>
          <p:cNvPicPr>
            <a:picLocks noChangeAspect="1"/>
          </p:cNvPicPr>
          <p:nvPr/>
        </p:nvPicPr>
        <p:blipFill rotWithShape="1">
          <a:blip r:embed="rId2"/>
          <a:srcRect l="64174" t="19200" r="5450" b="5200"/>
          <a:stretch/>
        </p:blipFill>
        <p:spPr>
          <a:xfrm>
            <a:off x="868695" y="980728"/>
            <a:ext cx="7406609" cy="5184576"/>
          </a:xfrm>
          <a:prstGeom prst="rect">
            <a:avLst/>
          </a:prstGeom>
        </p:spPr>
      </p:pic>
    </p:spTree>
    <p:extLst>
      <p:ext uri="{BB962C8B-B14F-4D97-AF65-F5344CB8AC3E}">
        <p14:creationId xmlns:p14="http://schemas.microsoft.com/office/powerpoint/2010/main" val="219992507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872C6D-84D4-074C-E0B7-A58C96E44948}"/>
              </a:ext>
            </a:extLst>
          </p:cNvPr>
          <p:cNvSpPr>
            <a:spLocks noGrp="1"/>
          </p:cNvSpPr>
          <p:nvPr>
            <p:ph type="title"/>
          </p:nvPr>
        </p:nvSpPr>
        <p:spPr/>
        <p:txBody>
          <a:bodyPr/>
          <a:lstStyle/>
          <a:p>
            <a:r>
              <a:rPr lang="en-GB" dirty="0"/>
              <a:t>A solid grey?</a:t>
            </a:r>
          </a:p>
        </p:txBody>
      </p:sp>
      <p:pic>
        <p:nvPicPr>
          <p:cNvPr id="5" name="Picture 4">
            <a:extLst>
              <a:ext uri="{FF2B5EF4-FFF2-40B4-BE49-F238E27FC236}">
                <a16:creationId xmlns:a16="http://schemas.microsoft.com/office/drawing/2014/main" id="{943E8A03-B9E0-205C-6E20-D198AF5666F9}"/>
              </a:ext>
            </a:extLst>
          </p:cNvPr>
          <p:cNvPicPr>
            <a:picLocks noChangeAspect="1"/>
          </p:cNvPicPr>
          <p:nvPr/>
        </p:nvPicPr>
        <p:blipFill rotWithShape="1">
          <a:blip r:embed="rId2"/>
          <a:srcRect l="64174" t="19200" r="5450" b="5200"/>
          <a:stretch/>
        </p:blipFill>
        <p:spPr>
          <a:xfrm>
            <a:off x="920129" y="980728"/>
            <a:ext cx="7509480" cy="5256584"/>
          </a:xfrm>
          <a:prstGeom prst="rect">
            <a:avLst/>
          </a:prstGeom>
        </p:spPr>
      </p:pic>
    </p:spTree>
    <p:extLst>
      <p:ext uri="{BB962C8B-B14F-4D97-AF65-F5344CB8AC3E}">
        <p14:creationId xmlns:p14="http://schemas.microsoft.com/office/powerpoint/2010/main" val="308417027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541529-95B6-137B-5E21-DDFFEE5E0E8C}"/>
              </a:ext>
            </a:extLst>
          </p:cNvPr>
          <p:cNvSpPr>
            <a:spLocks noGrp="1"/>
          </p:cNvSpPr>
          <p:nvPr>
            <p:ph type="title"/>
          </p:nvPr>
        </p:nvSpPr>
        <p:spPr/>
        <p:txBody>
          <a:bodyPr/>
          <a:lstStyle/>
          <a:p>
            <a:r>
              <a:rPr lang="en-GB" dirty="0"/>
              <a:t>From a nearby road</a:t>
            </a:r>
          </a:p>
        </p:txBody>
      </p:sp>
      <p:pic>
        <p:nvPicPr>
          <p:cNvPr id="5" name="Picture 4">
            <a:extLst>
              <a:ext uri="{FF2B5EF4-FFF2-40B4-BE49-F238E27FC236}">
                <a16:creationId xmlns:a16="http://schemas.microsoft.com/office/drawing/2014/main" id="{FAE9BBF6-3DD1-F74A-3728-578BAE3FB2DE}"/>
              </a:ext>
            </a:extLst>
          </p:cNvPr>
          <p:cNvPicPr>
            <a:picLocks noChangeAspect="1"/>
          </p:cNvPicPr>
          <p:nvPr/>
        </p:nvPicPr>
        <p:blipFill rotWithShape="1">
          <a:blip r:embed="rId2"/>
          <a:srcRect l="64174" t="19200" r="5336" b="5200"/>
          <a:stretch/>
        </p:blipFill>
        <p:spPr>
          <a:xfrm>
            <a:off x="751471" y="980728"/>
            <a:ext cx="7641057" cy="5328592"/>
          </a:xfrm>
          <a:prstGeom prst="rect">
            <a:avLst/>
          </a:prstGeom>
        </p:spPr>
      </p:pic>
    </p:spTree>
    <p:extLst>
      <p:ext uri="{BB962C8B-B14F-4D97-AF65-F5344CB8AC3E}">
        <p14:creationId xmlns:p14="http://schemas.microsoft.com/office/powerpoint/2010/main" val="83351143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AF7B2E-A693-91A7-46B4-303BDF7834E9}"/>
              </a:ext>
            </a:extLst>
          </p:cNvPr>
          <p:cNvSpPr>
            <a:spLocks noGrp="1"/>
          </p:cNvSpPr>
          <p:nvPr>
            <p:ph type="title"/>
          </p:nvPr>
        </p:nvSpPr>
        <p:spPr/>
        <p:txBody>
          <a:bodyPr/>
          <a:lstStyle/>
          <a:p>
            <a:r>
              <a:rPr lang="en-GB" dirty="0"/>
              <a:t>Why angle the shot obliquely?</a:t>
            </a:r>
          </a:p>
        </p:txBody>
      </p:sp>
      <p:pic>
        <p:nvPicPr>
          <p:cNvPr id="5" name="Picture 4">
            <a:extLst>
              <a:ext uri="{FF2B5EF4-FFF2-40B4-BE49-F238E27FC236}">
                <a16:creationId xmlns:a16="http://schemas.microsoft.com/office/drawing/2014/main" id="{9480EC75-BD26-E070-4E87-5B5D8A29B7A1}"/>
              </a:ext>
            </a:extLst>
          </p:cNvPr>
          <p:cNvPicPr>
            <a:picLocks noChangeAspect="1"/>
          </p:cNvPicPr>
          <p:nvPr/>
        </p:nvPicPr>
        <p:blipFill rotWithShape="1">
          <a:blip r:embed="rId3"/>
          <a:srcRect l="64173" t="19200" r="5594" b="5200"/>
          <a:stretch/>
        </p:blipFill>
        <p:spPr>
          <a:xfrm>
            <a:off x="783766" y="1052736"/>
            <a:ext cx="7576467" cy="5328592"/>
          </a:xfrm>
          <a:prstGeom prst="rect">
            <a:avLst/>
          </a:prstGeom>
        </p:spPr>
      </p:pic>
    </p:spTree>
    <p:extLst>
      <p:ext uri="{BB962C8B-B14F-4D97-AF65-F5344CB8AC3E}">
        <p14:creationId xmlns:p14="http://schemas.microsoft.com/office/powerpoint/2010/main" val="53180835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2D3221-123B-6F72-04D2-A39B92A89F34}"/>
              </a:ext>
            </a:extLst>
          </p:cNvPr>
          <p:cNvSpPr>
            <a:spLocks noGrp="1"/>
          </p:cNvSpPr>
          <p:nvPr>
            <p:ph type="title"/>
          </p:nvPr>
        </p:nvSpPr>
        <p:spPr/>
        <p:txBody>
          <a:bodyPr/>
          <a:lstStyle/>
          <a:p>
            <a:r>
              <a:rPr lang="en-GB" dirty="0"/>
              <a:t>Take the shot with summer foliage?</a:t>
            </a:r>
          </a:p>
        </p:txBody>
      </p:sp>
      <p:pic>
        <p:nvPicPr>
          <p:cNvPr id="5" name="Picture 4">
            <a:extLst>
              <a:ext uri="{FF2B5EF4-FFF2-40B4-BE49-F238E27FC236}">
                <a16:creationId xmlns:a16="http://schemas.microsoft.com/office/drawing/2014/main" id="{E026C966-3146-F9FA-11F7-5AB1CAFD972A}"/>
              </a:ext>
            </a:extLst>
          </p:cNvPr>
          <p:cNvPicPr>
            <a:picLocks noChangeAspect="1"/>
          </p:cNvPicPr>
          <p:nvPr/>
        </p:nvPicPr>
        <p:blipFill rotWithShape="1">
          <a:blip r:embed="rId3"/>
          <a:srcRect l="64174" t="19200" r="5296" b="5200"/>
          <a:stretch/>
        </p:blipFill>
        <p:spPr>
          <a:xfrm>
            <a:off x="971600" y="1052736"/>
            <a:ext cx="7416824" cy="5165552"/>
          </a:xfrm>
          <a:prstGeom prst="rect">
            <a:avLst/>
          </a:prstGeom>
        </p:spPr>
      </p:pic>
    </p:spTree>
    <p:extLst>
      <p:ext uri="{BB962C8B-B14F-4D97-AF65-F5344CB8AC3E}">
        <p14:creationId xmlns:p14="http://schemas.microsoft.com/office/powerpoint/2010/main" val="31970997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2EA5AB-9FD8-1936-371E-B03544B88FDB}"/>
              </a:ext>
            </a:extLst>
          </p:cNvPr>
          <p:cNvSpPr>
            <a:spLocks noGrp="1"/>
          </p:cNvSpPr>
          <p:nvPr>
            <p:ph type="title"/>
          </p:nvPr>
        </p:nvSpPr>
        <p:spPr/>
        <p:txBody>
          <a:bodyPr/>
          <a:lstStyle/>
          <a:p>
            <a:r>
              <a:rPr lang="en-GB" dirty="0"/>
              <a:t>Future DART Network Layout</a:t>
            </a:r>
          </a:p>
        </p:txBody>
      </p:sp>
      <p:pic>
        <p:nvPicPr>
          <p:cNvPr id="4" name="Picture 3" descr="Diagram&#10;&#10;Description automatically generated with medium confidence">
            <a:extLst>
              <a:ext uri="{FF2B5EF4-FFF2-40B4-BE49-F238E27FC236}">
                <a16:creationId xmlns:a16="http://schemas.microsoft.com/office/drawing/2014/main" id="{242B0437-0AB1-D31A-D888-C4C62A7ABCA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5666" b="2272"/>
          <a:stretch/>
        </p:blipFill>
        <p:spPr bwMode="auto">
          <a:xfrm>
            <a:off x="1934257" y="1124745"/>
            <a:ext cx="5014007" cy="4615920"/>
          </a:xfrm>
          <a:prstGeom prst="rect">
            <a:avLst/>
          </a:prstGeom>
          <a:noFill/>
          <a:ln>
            <a:noFill/>
          </a:ln>
          <a:extLst>
            <a:ext uri="{53640926-AAD7-44D8-BBD7-CCE9431645EC}">
              <a14:shadowObscured xmlns:a14="http://schemas.microsoft.com/office/drawing/2010/main"/>
            </a:ext>
          </a:extLst>
        </p:spPr>
      </p:pic>
      <p:sp>
        <p:nvSpPr>
          <p:cNvPr id="6" name="TextBox 5">
            <a:extLst>
              <a:ext uri="{FF2B5EF4-FFF2-40B4-BE49-F238E27FC236}">
                <a16:creationId xmlns:a16="http://schemas.microsoft.com/office/drawing/2014/main" id="{4FE25D15-90E9-9689-A9BC-0A627AB6377B}"/>
              </a:ext>
            </a:extLst>
          </p:cNvPr>
          <p:cNvSpPr txBox="1"/>
          <p:nvPr/>
        </p:nvSpPr>
        <p:spPr>
          <a:xfrm>
            <a:off x="456109" y="5709802"/>
            <a:ext cx="8229600" cy="543162"/>
          </a:xfrm>
          <a:prstGeom prst="rect">
            <a:avLst/>
          </a:prstGeom>
          <a:noFill/>
        </p:spPr>
        <p:txBody>
          <a:bodyPr wrap="square">
            <a:spAutoFit/>
          </a:bodyPr>
          <a:lstStyle/>
          <a:p>
            <a:pPr algn="just">
              <a:lnSpc>
                <a:spcPct val="107000"/>
              </a:lnSpc>
            </a:pPr>
            <a:r>
              <a:rPr lang="en-IE" sz="1400" b="1" dirty="0">
                <a:effectLst/>
                <a:latin typeface="Calibri" panose="020F0502020204030204" pitchFamily="34" charset="0"/>
                <a:ea typeface="Calibri" panose="020F0502020204030204" pitchFamily="34" charset="0"/>
                <a:cs typeface="Arial" panose="020B0604020202020204" pitchFamily="34" charset="0"/>
              </a:rPr>
              <a:t>Figure 4.1: Schematic drawing of the current and future proposed DART network layout. (Source: DART West Planning Report, July 2022.)</a:t>
            </a:r>
            <a:endParaRPr lang="en-GB" sz="1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81755989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8FD306-0F34-1BB2-63C5-35F361E2437F}"/>
              </a:ext>
            </a:extLst>
          </p:cNvPr>
          <p:cNvSpPr>
            <a:spLocks noGrp="1"/>
          </p:cNvSpPr>
          <p:nvPr>
            <p:ph type="title"/>
          </p:nvPr>
        </p:nvSpPr>
        <p:spPr/>
        <p:txBody>
          <a:bodyPr/>
          <a:lstStyle/>
          <a:p>
            <a:r>
              <a:rPr lang="en-GB" dirty="0"/>
              <a:t>View that should be in winter</a:t>
            </a:r>
          </a:p>
        </p:txBody>
      </p:sp>
      <p:pic>
        <p:nvPicPr>
          <p:cNvPr id="5" name="Picture 4">
            <a:extLst>
              <a:ext uri="{FF2B5EF4-FFF2-40B4-BE49-F238E27FC236}">
                <a16:creationId xmlns:a16="http://schemas.microsoft.com/office/drawing/2014/main" id="{17F2CFF3-F496-D589-22B4-92493033294C}"/>
              </a:ext>
            </a:extLst>
          </p:cNvPr>
          <p:cNvPicPr>
            <a:picLocks noChangeAspect="1"/>
          </p:cNvPicPr>
          <p:nvPr/>
        </p:nvPicPr>
        <p:blipFill rotWithShape="1">
          <a:blip r:embed="rId2"/>
          <a:srcRect l="64174" t="19200" r="5450" b="5200"/>
          <a:stretch/>
        </p:blipFill>
        <p:spPr>
          <a:xfrm>
            <a:off x="868695" y="980728"/>
            <a:ext cx="7406610" cy="5184576"/>
          </a:xfrm>
          <a:prstGeom prst="rect">
            <a:avLst/>
          </a:prstGeom>
        </p:spPr>
      </p:pic>
    </p:spTree>
    <p:extLst>
      <p:ext uri="{BB962C8B-B14F-4D97-AF65-F5344CB8AC3E}">
        <p14:creationId xmlns:p14="http://schemas.microsoft.com/office/powerpoint/2010/main" val="306900759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FA11E-73FE-A239-39A9-3A66DC3BF802}"/>
              </a:ext>
            </a:extLst>
          </p:cNvPr>
          <p:cNvSpPr>
            <a:spLocks noGrp="1"/>
          </p:cNvSpPr>
          <p:nvPr>
            <p:ph type="title"/>
          </p:nvPr>
        </p:nvSpPr>
        <p:spPr>
          <a:xfrm>
            <a:off x="368422" y="0"/>
            <a:ext cx="8229600" cy="1143000"/>
          </a:xfrm>
        </p:spPr>
        <p:txBody>
          <a:bodyPr/>
          <a:lstStyle/>
          <a:p>
            <a:r>
              <a:rPr lang="en-GB" sz="3200" dirty="0">
                <a:latin typeface="Calibri" panose="020F0502020204030204" pitchFamily="34" charset="0"/>
                <a:ea typeface="Calibri" panose="020F0502020204030204" pitchFamily="34" charset="0"/>
              </a:rPr>
              <a:t>Max 5. </a:t>
            </a:r>
            <a:r>
              <a:rPr lang="en-GB" sz="3200" i="1" dirty="0">
                <a:latin typeface="Calibri" panose="020F0502020204030204" pitchFamily="34" charset="0"/>
                <a:ea typeface="Calibri" panose="020F0502020204030204" pitchFamily="34" charset="0"/>
              </a:rPr>
              <a:t>“In accordance with NTA Project Approval Guidelines 2020”</a:t>
            </a:r>
            <a:br>
              <a:rPr lang="en-GB" sz="3200" dirty="0">
                <a:solidFill>
                  <a:srgbClr val="000000"/>
                </a:solidFill>
                <a:latin typeface="Calibri" panose="020F0502020204030204" pitchFamily="34" charset="0"/>
                <a:ea typeface="Calibri" panose="020F0502020204030204" pitchFamily="34" charset="0"/>
              </a:rPr>
            </a:br>
            <a:endParaRPr lang="en-GB" dirty="0"/>
          </a:p>
        </p:txBody>
      </p:sp>
      <p:sp>
        <p:nvSpPr>
          <p:cNvPr id="4" name="TextBox 3">
            <a:extLst>
              <a:ext uri="{FF2B5EF4-FFF2-40B4-BE49-F238E27FC236}">
                <a16:creationId xmlns:a16="http://schemas.microsoft.com/office/drawing/2014/main" id="{C6EA38F3-F657-85F8-65A7-0B39A2177EA9}"/>
              </a:ext>
            </a:extLst>
          </p:cNvPr>
          <p:cNvSpPr txBox="1"/>
          <p:nvPr/>
        </p:nvSpPr>
        <p:spPr>
          <a:xfrm>
            <a:off x="508347" y="1198293"/>
            <a:ext cx="4905317" cy="4401205"/>
          </a:xfrm>
          <a:prstGeom prst="rect">
            <a:avLst/>
          </a:prstGeom>
          <a:noFill/>
        </p:spPr>
        <p:txBody>
          <a:bodyPr wrap="square">
            <a:spAutoFit/>
          </a:bodyPr>
          <a:lstStyle/>
          <a:p>
            <a:pPr marL="457200" indent="-457200">
              <a:buAutoNum type="arabicPeriod"/>
            </a:pPr>
            <a:endParaRPr lang="en-GB" dirty="0">
              <a:solidFill>
                <a:srgbClr val="000000"/>
              </a:solidFill>
              <a:latin typeface="Calibri" panose="020F0502020204030204" pitchFamily="34" charset="0"/>
            </a:endParaRPr>
          </a:p>
          <a:p>
            <a:r>
              <a:rPr lang="en-GB" dirty="0">
                <a:solidFill>
                  <a:srgbClr val="000000"/>
                </a:solidFill>
                <a:latin typeface="Calibri" panose="020F0502020204030204" pitchFamily="34" charset="0"/>
              </a:rPr>
              <a:t>5.	Incomplete documentation:	</a:t>
            </a:r>
          </a:p>
          <a:p>
            <a:r>
              <a:rPr lang="en-GB" dirty="0">
                <a:solidFill>
                  <a:srgbClr val="000000"/>
                </a:solidFill>
                <a:latin typeface="Calibri" panose="020F0502020204030204" pitchFamily="34" charset="0"/>
              </a:rPr>
              <a:t>        </a:t>
            </a:r>
          </a:p>
          <a:p>
            <a:endParaRPr lang="en-GB" dirty="0">
              <a:solidFill>
                <a:srgbClr val="000000"/>
              </a:solidFill>
              <a:latin typeface="Calibri" panose="020F0502020204030204" pitchFamily="34" charset="0"/>
            </a:endParaRPr>
          </a:p>
          <a:p>
            <a:r>
              <a:rPr lang="en-GB" b="1" dirty="0">
                <a:solidFill>
                  <a:srgbClr val="000000"/>
                </a:solidFill>
                <a:latin typeface="Calibri" panose="020F0502020204030204" pitchFamily="34" charset="0"/>
              </a:rPr>
              <a:t>Irish Rail Response</a:t>
            </a:r>
          </a:p>
          <a:p>
            <a:pPr lvl="2"/>
            <a:endParaRPr lang="en-GB" dirty="0">
              <a:solidFill>
                <a:srgbClr val="000000"/>
              </a:solidFill>
              <a:latin typeface="Calibri" panose="020F0502020204030204" pitchFamily="34" charset="0"/>
            </a:endParaRPr>
          </a:p>
          <a:p>
            <a:pPr lvl="2"/>
            <a:r>
              <a:rPr lang="en-GB" dirty="0">
                <a:solidFill>
                  <a:srgbClr val="000000"/>
                </a:solidFill>
                <a:latin typeface="Calibri" panose="020F0502020204030204" pitchFamily="34" charset="0"/>
              </a:rPr>
              <a:t>“</a:t>
            </a:r>
            <a:r>
              <a:rPr lang="en-GB" i="1" dirty="0">
                <a:solidFill>
                  <a:srgbClr val="000000"/>
                </a:solidFill>
                <a:latin typeface="Calibri" panose="020F0502020204030204" pitchFamily="34" charset="0"/>
              </a:rPr>
              <a:t>the necessary level of design has been prepared to inform the draft RO submission</a:t>
            </a:r>
            <a:r>
              <a:rPr lang="en-GB" dirty="0">
                <a:solidFill>
                  <a:srgbClr val="000000"/>
                </a:solidFill>
                <a:latin typeface="Calibri" panose="020F0502020204030204" pitchFamily="34" charset="0"/>
              </a:rPr>
              <a:t>”</a:t>
            </a:r>
          </a:p>
          <a:p>
            <a:pPr lvl="2"/>
            <a:endParaRPr lang="en-GB" dirty="0">
              <a:solidFill>
                <a:srgbClr val="000000"/>
              </a:solidFill>
              <a:latin typeface="Calibri" panose="020F0502020204030204" pitchFamily="34" charset="0"/>
            </a:endParaRPr>
          </a:p>
          <a:p>
            <a:pPr lvl="2"/>
            <a:endParaRPr lang="en-GB" dirty="0">
              <a:solidFill>
                <a:srgbClr val="000000"/>
              </a:solidFill>
              <a:latin typeface="Calibri" panose="020F0502020204030204" pitchFamily="34" charset="0"/>
            </a:endParaRPr>
          </a:p>
          <a:p>
            <a:r>
              <a:rPr lang="en-GB" dirty="0">
                <a:solidFill>
                  <a:srgbClr val="C00000"/>
                </a:solidFill>
                <a:latin typeface="Calibri" panose="020F0502020204030204" pitchFamily="34" charset="0"/>
              </a:rPr>
              <a:t>Non-statutory Guidelines override EU EIA Legislation?</a:t>
            </a:r>
          </a:p>
          <a:p>
            <a:endParaRPr lang="en-GB" dirty="0">
              <a:solidFill>
                <a:srgbClr val="000000"/>
              </a:solidFill>
              <a:latin typeface="Calibri" panose="020F0502020204030204" pitchFamily="34" charset="0"/>
            </a:endParaRPr>
          </a:p>
        </p:txBody>
      </p:sp>
      <p:pic>
        <p:nvPicPr>
          <p:cNvPr id="5" name="Picture 4">
            <a:extLst>
              <a:ext uri="{FF2B5EF4-FFF2-40B4-BE49-F238E27FC236}">
                <a16:creationId xmlns:a16="http://schemas.microsoft.com/office/drawing/2014/main" id="{467527D5-C28D-CD68-D046-2D1AEC63417E}"/>
              </a:ext>
            </a:extLst>
          </p:cNvPr>
          <p:cNvPicPr>
            <a:picLocks noChangeAspect="1"/>
          </p:cNvPicPr>
          <p:nvPr/>
        </p:nvPicPr>
        <p:blipFill>
          <a:blip r:embed="rId2"/>
          <a:stretch>
            <a:fillRect/>
          </a:stretch>
        </p:blipFill>
        <p:spPr>
          <a:xfrm>
            <a:off x="5413664" y="1283101"/>
            <a:ext cx="3317868" cy="4650107"/>
          </a:xfrm>
          <a:prstGeom prst="rect">
            <a:avLst/>
          </a:prstGeom>
        </p:spPr>
      </p:pic>
    </p:spTree>
    <p:extLst>
      <p:ext uri="{BB962C8B-B14F-4D97-AF65-F5344CB8AC3E}">
        <p14:creationId xmlns:p14="http://schemas.microsoft.com/office/powerpoint/2010/main" val="283499150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457200" y="274638"/>
            <a:ext cx="8229600" cy="1143000"/>
          </a:xfrm>
        </p:spPr>
        <p:txBody>
          <a:bodyPr lIns="91440" tIns="45720" rIns="91440" bIns="45720" anchor="t"/>
          <a:lstStyle/>
          <a:p>
            <a:r>
              <a:rPr lang="en-GB" dirty="0">
                <a:latin typeface="Calibri"/>
                <a:ea typeface="Calibri"/>
                <a:cs typeface="Calibri"/>
              </a:rPr>
              <a:t>The key features of the Depot are:</a:t>
            </a:r>
            <a:endParaRPr lang="en-GB" dirty="0">
              <a:ea typeface="Calibri"/>
            </a:endParaRPr>
          </a:p>
        </p:txBody>
      </p:sp>
      <p:sp>
        <p:nvSpPr>
          <p:cNvPr id="3" name="TextBox 2">
            <a:extLst>
              <a:ext uri="{FF2B5EF4-FFF2-40B4-BE49-F238E27FC236}">
                <a16:creationId xmlns:a16="http://schemas.microsoft.com/office/drawing/2014/main" id="{69F5C781-64D3-9A96-11A3-20110107AFEC}"/>
              </a:ext>
            </a:extLst>
          </p:cNvPr>
          <p:cNvSpPr txBox="1"/>
          <p:nvPr/>
        </p:nvSpPr>
        <p:spPr>
          <a:xfrm>
            <a:off x="1259632" y="1916832"/>
            <a:ext cx="5904656" cy="3231654"/>
          </a:xfrm>
          <a:prstGeom prst="rect">
            <a:avLst/>
          </a:prstGeom>
          <a:noFill/>
        </p:spPr>
        <p:txBody>
          <a:bodyPr wrap="square" lIns="91440" tIns="45720" rIns="91440" bIns="45720" rtlCol="0" anchor="t">
            <a:spAutoFit/>
          </a:bodyPr>
          <a:lstStyle/>
          <a:p>
            <a:pPr marL="0" lvl="1"/>
            <a:r>
              <a:rPr lang="en-IE" sz="2400" dirty="0">
                <a:latin typeface="Calibri"/>
                <a:ea typeface="Calibri"/>
                <a:cs typeface="Calibri"/>
              </a:rPr>
              <a:t>Key features of the Depot are: </a:t>
            </a:r>
          </a:p>
          <a:p>
            <a:pPr marL="0" lvl="1"/>
            <a:endParaRPr lang="en-IE" sz="2400" dirty="0">
              <a:latin typeface="Calibri"/>
              <a:ea typeface="Calibri"/>
              <a:cs typeface="Calibri"/>
            </a:endParaRPr>
          </a:p>
          <a:p>
            <a:pPr marL="285750" lvl="1" indent="-285750">
              <a:buFont typeface="Arial"/>
              <a:buChar char="•"/>
            </a:pPr>
            <a:r>
              <a:rPr lang="en-IE" sz="2400" dirty="0">
                <a:latin typeface="Calibri"/>
                <a:ea typeface="Calibri"/>
                <a:cs typeface="Calibri"/>
              </a:rPr>
              <a:t>Area 32.6 hectares</a:t>
            </a:r>
          </a:p>
          <a:p>
            <a:pPr marL="285750" lvl="1" indent="-285750">
              <a:buFont typeface="Arial"/>
              <a:buChar char="•"/>
            </a:pPr>
            <a:endParaRPr lang="en-IE" sz="2400" dirty="0">
              <a:latin typeface="Calibri"/>
              <a:ea typeface="Calibri"/>
              <a:cs typeface="Calibri"/>
            </a:endParaRPr>
          </a:p>
          <a:p>
            <a:pPr marL="285750" lvl="1" indent="-285750">
              <a:buFont typeface="Arial"/>
              <a:buChar char="•"/>
            </a:pPr>
            <a:r>
              <a:rPr lang="en-IE" sz="2400" dirty="0">
                <a:latin typeface="Calibri"/>
                <a:ea typeface="Calibri"/>
                <a:cs typeface="Calibri"/>
              </a:rPr>
              <a:t>Length 2.58 km</a:t>
            </a:r>
          </a:p>
          <a:p>
            <a:pPr marL="285750" lvl="1" indent="-285750">
              <a:buFont typeface="Arial"/>
              <a:buChar char="•"/>
            </a:pPr>
            <a:endParaRPr lang="en-IE" sz="2400" dirty="0">
              <a:latin typeface="Calibri"/>
              <a:ea typeface="Calibri"/>
              <a:cs typeface="Calibri"/>
            </a:endParaRPr>
          </a:p>
          <a:p>
            <a:pPr marL="285750" lvl="1" indent="-285750">
              <a:buFont typeface="Arial"/>
              <a:buChar char="•"/>
            </a:pPr>
            <a:r>
              <a:rPr lang="en-IE" sz="2400" dirty="0">
                <a:latin typeface="Calibri"/>
                <a:ea typeface="Calibri"/>
                <a:cs typeface="Calibri"/>
              </a:rPr>
              <a:t>Maximum width 260 m </a:t>
            </a:r>
            <a:endParaRPr lang="en-IE" sz="2400" dirty="0">
              <a:latin typeface="Calibri" panose="020F0502020204030204" pitchFamily="34" charset="0"/>
              <a:ea typeface="Calibri"/>
              <a:cs typeface="Calibri" panose="020F0502020204030204" pitchFamily="34" charset="0"/>
            </a:endParaRPr>
          </a:p>
          <a:p>
            <a:pPr marL="0" lvl="1"/>
            <a:endParaRPr lang="en-IE" sz="1800" dirty="0">
              <a:latin typeface="Calibri" panose="020F0502020204030204" pitchFamily="34" charset="0"/>
              <a:ea typeface="Calibri"/>
              <a:cs typeface="Calibri" panose="020F0502020204030204" pitchFamily="34" charset="0"/>
            </a:endParaRPr>
          </a:p>
          <a:p>
            <a:pPr marL="0" lvl="1"/>
            <a:endParaRPr lang="en-IE" sz="1800" dirty="0">
              <a:latin typeface="Calibri" panose="020F0502020204030204" pitchFamily="34" charset="0"/>
              <a:ea typeface="Calibri"/>
              <a:cs typeface="Calibri" panose="020F0502020204030204" pitchFamily="34" charset="0"/>
            </a:endParaRPr>
          </a:p>
        </p:txBody>
      </p:sp>
    </p:spTree>
    <p:extLst>
      <p:ext uri="{BB962C8B-B14F-4D97-AF65-F5344CB8AC3E}">
        <p14:creationId xmlns:p14="http://schemas.microsoft.com/office/powerpoint/2010/main" val="380615576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395536" y="0"/>
            <a:ext cx="8229600" cy="1143000"/>
          </a:xfrm>
        </p:spPr>
        <p:txBody>
          <a:bodyPr lIns="91440" tIns="45720" rIns="91440" bIns="45720" anchor="t"/>
          <a:lstStyle/>
          <a:p>
            <a:r>
              <a:rPr lang="en-GB" dirty="0">
                <a:latin typeface="Calibri"/>
                <a:ea typeface="Calibri"/>
                <a:cs typeface="Calibri"/>
              </a:rPr>
              <a:t>4.11.12.4 Depot Facilities: plant and equipment at the depot </a:t>
            </a:r>
            <a:endParaRPr lang="en-GB" dirty="0">
              <a:ea typeface="Calibri"/>
            </a:endParaRPr>
          </a:p>
        </p:txBody>
      </p:sp>
      <p:sp>
        <p:nvSpPr>
          <p:cNvPr id="3" name="TextBox 2">
            <a:extLst>
              <a:ext uri="{FF2B5EF4-FFF2-40B4-BE49-F238E27FC236}">
                <a16:creationId xmlns:a16="http://schemas.microsoft.com/office/drawing/2014/main" id="{69F5C781-64D3-9A96-11A3-20110107AFEC}"/>
              </a:ext>
            </a:extLst>
          </p:cNvPr>
          <p:cNvSpPr txBox="1"/>
          <p:nvPr/>
        </p:nvSpPr>
        <p:spPr>
          <a:xfrm>
            <a:off x="518864" y="1236211"/>
            <a:ext cx="5904656" cy="4801314"/>
          </a:xfrm>
          <a:prstGeom prst="rect">
            <a:avLst/>
          </a:prstGeom>
          <a:noFill/>
        </p:spPr>
        <p:txBody>
          <a:bodyPr wrap="square" lIns="91440" tIns="45720" rIns="91440" bIns="45720" rtlCol="0" anchor="t">
            <a:spAutoFit/>
          </a:bodyPr>
          <a:lstStyle/>
          <a:p>
            <a:pPr marL="0" lvl="1"/>
            <a:r>
              <a:rPr lang="en-IE" sz="1800" dirty="0">
                <a:latin typeface="Calibri"/>
                <a:ea typeface="Calibri"/>
                <a:cs typeface="Calibri"/>
              </a:rPr>
              <a:t>There are seven main facilities shown in Figure 4-20 below.</a:t>
            </a:r>
          </a:p>
          <a:p>
            <a:pPr marL="0" lvl="1"/>
            <a:endParaRPr lang="en-IE" sz="1800" dirty="0">
              <a:latin typeface="Calibri"/>
              <a:ea typeface="Calibri"/>
              <a:cs typeface="Calibri"/>
            </a:endParaRPr>
          </a:p>
          <a:p>
            <a:pPr marL="342900" lvl="1" indent="-342900">
              <a:buAutoNum type="arabicPeriod"/>
            </a:pPr>
            <a:r>
              <a:rPr lang="en-IE" sz="1800" dirty="0">
                <a:latin typeface="Calibri"/>
                <a:ea typeface="Calibri"/>
                <a:cs typeface="Calibri"/>
              </a:rPr>
              <a:t>Access building</a:t>
            </a:r>
          </a:p>
          <a:p>
            <a:pPr marL="342900" lvl="1" indent="-342900">
              <a:buAutoNum type="arabicPeriod"/>
            </a:pPr>
            <a:endParaRPr lang="en-IE" sz="1800" dirty="0">
              <a:latin typeface="Calibri" panose="020F0502020204030204" pitchFamily="34" charset="0"/>
              <a:ea typeface="Calibri"/>
              <a:cs typeface="Calibri" panose="020F0502020204030204" pitchFamily="34" charset="0"/>
            </a:endParaRPr>
          </a:p>
          <a:p>
            <a:pPr marL="342900" lvl="1" indent="-342900">
              <a:buAutoNum type="arabicPeriod"/>
            </a:pPr>
            <a:r>
              <a:rPr lang="en-IE" sz="1800" dirty="0">
                <a:latin typeface="Calibri"/>
                <a:ea typeface="Calibri"/>
                <a:cs typeface="Calibri"/>
              </a:rPr>
              <a:t>Admin depot building</a:t>
            </a:r>
          </a:p>
          <a:p>
            <a:pPr marL="342900" lvl="1" indent="-342900">
              <a:buAutoNum type="arabicPeriod"/>
            </a:pPr>
            <a:endParaRPr lang="en-IE" sz="1800" dirty="0">
              <a:latin typeface="Calibri" panose="020F0502020204030204" pitchFamily="34" charset="0"/>
              <a:ea typeface="Calibri"/>
              <a:cs typeface="Calibri" panose="020F0502020204030204" pitchFamily="34" charset="0"/>
            </a:endParaRPr>
          </a:p>
          <a:p>
            <a:pPr marL="342900" lvl="1" indent="-342900">
              <a:buAutoNum type="arabicPeriod"/>
            </a:pPr>
            <a:r>
              <a:rPr lang="en-IE" sz="1800" dirty="0">
                <a:latin typeface="Calibri"/>
                <a:ea typeface="Calibri"/>
                <a:cs typeface="Calibri"/>
              </a:rPr>
              <a:t>Stabling area</a:t>
            </a:r>
          </a:p>
          <a:p>
            <a:pPr marL="0" lvl="1"/>
            <a:endParaRPr lang="en-IE" sz="1800" dirty="0">
              <a:latin typeface="Calibri" panose="020F0502020204030204" pitchFamily="34" charset="0"/>
              <a:ea typeface="Calibri"/>
              <a:cs typeface="Calibri" panose="020F0502020204030204" pitchFamily="34" charset="0"/>
            </a:endParaRPr>
          </a:p>
          <a:p>
            <a:pPr marL="342900" lvl="1" indent="-342900">
              <a:buAutoNum type="arabicPeriod" startAt="4"/>
            </a:pPr>
            <a:r>
              <a:rPr lang="en-IE" sz="1800" dirty="0">
                <a:latin typeface="Calibri"/>
                <a:ea typeface="Calibri"/>
                <a:cs typeface="Calibri"/>
              </a:rPr>
              <a:t>The service slab facility</a:t>
            </a:r>
          </a:p>
          <a:p>
            <a:pPr marL="0" lvl="1"/>
            <a:endParaRPr lang="en-IE" sz="1800" dirty="0">
              <a:latin typeface="Calibri" panose="020F0502020204030204" pitchFamily="34" charset="0"/>
              <a:ea typeface="Calibri"/>
              <a:cs typeface="Calibri" panose="020F0502020204030204" pitchFamily="34" charset="0"/>
            </a:endParaRPr>
          </a:p>
          <a:p>
            <a:pPr marL="342900" lvl="1" indent="-342900">
              <a:buAutoNum type="arabicPeriod" startAt="5"/>
            </a:pPr>
            <a:r>
              <a:rPr lang="en-IE" sz="1800" dirty="0">
                <a:latin typeface="Calibri"/>
                <a:ea typeface="Calibri"/>
                <a:cs typeface="Calibri"/>
              </a:rPr>
              <a:t>The automatic washing plant</a:t>
            </a:r>
          </a:p>
          <a:p>
            <a:pPr marL="0" lvl="1"/>
            <a:endParaRPr lang="en-IE" sz="1800" dirty="0">
              <a:latin typeface="Calibri" panose="020F0502020204030204" pitchFamily="34" charset="0"/>
              <a:ea typeface="Calibri"/>
              <a:cs typeface="Calibri" panose="020F0502020204030204" pitchFamily="34" charset="0"/>
            </a:endParaRPr>
          </a:p>
          <a:p>
            <a:pPr marL="342900" lvl="1" indent="-342900">
              <a:buAutoNum type="arabicPeriod" startAt="6"/>
            </a:pPr>
            <a:r>
              <a:rPr lang="en-IE" sz="1800" dirty="0">
                <a:latin typeface="Calibri"/>
                <a:ea typeface="Calibri"/>
                <a:cs typeface="Calibri"/>
              </a:rPr>
              <a:t>The electrical substation</a:t>
            </a:r>
          </a:p>
          <a:p>
            <a:pPr marL="342900" lvl="1" indent="-342900">
              <a:buAutoNum type="arabicPeriod" startAt="6"/>
            </a:pPr>
            <a:endParaRPr lang="en-IE" sz="1800" dirty="0">
              <a:latin typeface="Calibri" panose="020F0502020204030204" pitchFamily="34" charset="0"/>
              <a:ea typeface="Calibri"/>
              <a:cs typeface="Calibri" panose="020F0502020204030204" pitchFamily="34" charset="0"/>
            </a:endParaRPr>
          </a:p>
          <a:p>
            <a:pPr marL="0" lvl="1"/>
            <a:r>
              <a:rPr lang="en-IE" sz="1800" dirty="0">
                <a:latin typeface="Calibri"/>
                <a:ea typeface="Calibri"/>
                <a:cs typeface="Calibri"/>
              </a:rPr>
              <a:t>7.   The CCE compound area</a:t>
            </a:r>
            <a:endParaRPr lang="en-IE" sz="1800" dirty="0">
              <a:latin typeface="Calibri" panose="020F0502020204030204" pitchFamily="34" charset="0"/>
              <a:ea typeface="Calibri"/>
              <a:cs typeface="Calibri" panose="020F0502020204030204" pitchFamily="34" charset="0"/>
            </a:endParaRPr>
          </a:p>
          <a:p>
            <a:pPr marL="0" lvl="1"/>
            <a:endParaRPr lang="en-IE" sz="1800" dirty="0">
              <a:latin typeface="Calibri" panose="020F0502020204030204" pitchFamily="34" charset="0"/>
              <a:ea typeface="Calibri"/>
              <a:cs typeface="Calibri" panose="020F0502020204030204" pitchFamily="34" charset="0"/>
            </a:endParaRPr>
          </a:p>
          <a:p>
            <a:pPr marL="0" lvl="1"/>
            <a:endParaRPr lang="en-IE" sz="1800" dirty="0">
              <a:latin typeface="Calibri" panose="020F0502020204030204" pitchFamily="34" charset="0"/>
              <a:ea typeface="Calibri"/>
              <a:cs typeface="Calibri" panose="020F0502020204030204" pitchFamily="34" charset="0"/>
            </a:endParaRPr>
          </a:p>
        </p:txBody>
      </p:sp>
    </p:spTree>
    <p:extLst>
      <p:ext uri="{BB962C8B-B14F-4D97-AF65-F5344CB8AC3E}">
        <p14:creationId xmlns:p14="http://schemas.microsoft.com/office/powerpoint/2010/main" val="167818833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457200" y="274638"/>
            <a:ext cx="8229600" cy="1143000"/>
          </a:xfrm>
        </p:spPr>
        <p:txBody>
          <a:bodyPr lIns="91440" tIns="45720" rIns="91440" bIns="45720" anchor="t"/>
          <a:lstStyle/>
          <a:p>
            <a:r>
              <a:rPr lang="en-GB" dirty="0">
                <a:ea typeface="Calibri"/>
              </a:rPr>
              <a:t>Documentation short on Gross Floor Areas</a:t>
            </a:r>
          </a:p>
        </p:txBody>
      </p:sp>
      <p:sp>
        <p:nvSpPr>
          <p:cNvPr id="3" name="TextBox 2">
            <a:extLst>
              <a:ext uri="{FF2B5EF4-FFF2-40B4-BE49-F238E27FC236}">
                <a16:creationId xmlns:a16="http://schemas.microsoft.com/office/drawing/2014/main" id="{69F5C781-64D3-9A96-11A3-20110107AFEC}"/>
              </a:ext>
            </a:extLst>
          </p:cNvPr>
          <p:cNvSpPr txBox="1"/>
          <p:nvPr/>
        </p:nvSpPr>
        <p:spPr>
          <a:xfrm>
            <a:off x="611560" y="2132856"/>
            <a:ext cx="5904656" cy="923330"/>
          </a:xfrm>
          <a:prstGeom prst="rect">
            <a:avLst/>
          </a:prstGeom>
          <a:noFill/>
        </p:spPr>
        <p:txBody>
          <a:bodyPr wrap="square" lIns="91440" tIns="45720" rIns="91440" bIns="45720" rtlCol="0" anchor="t">
            <a:spAutoFit/>
          </a:bodyPr>
          <a:lstStyle/>
          <a:p>
            <a:pPr marL="0" lvl="1"/>
            <a:endParaRPr lang="en-IE" sz="1800" dirty="0">
              <a:ea typeface="Calibri"/>
              <a:cs typeface="Arial"/>
            </a:endParaRPr>
          </a:p>
          <a:p>
            <a:pPr marL="0" lvl="1"/>
            <a:endParaRPr lang="en-IE" sz="1800" dirty="0">
              <a:ea typeface="Calibri"/>
              <a:cs typeface="Arial"/>
            </a:endParaRPr>
          </a:p>
          <a:p>
            <a:pPr marL="0" lvl="1"/>
            <a:endParaRPr lang="en-IE" sz="1800" dirty="0">
              <a:latin typeface="Calibri" panose="020F0502020204030204" pitchFamily="34" charset="0"/>
              <a:ea typeface="Calibri"/>
              <a:cs typeface="Calibri" panose="020F0502020204030204" pitchFamily="34" charset="0"/>
            </a:endParaRPr>
          </a:p>
        </p:txBody>
      </p:sp>
      <p:pic>
        <p:nvPicPr>
          <p:cNvPr id="2" name="Picture 1" descr="An aerial view of a large area&#10;&#10;Description automatically generated">
            <a:extLst>
              <a:ext uri="{FF2B5EF4-FFF2-40B4-BE49-F238E27FC236}">
                <a16:creationId xmlns:a16="http://schemas.microsoft.com/office/drawing/2014/main" id="{8DD49B1E-9924-2FD3-D31C-EA3B2215B34D}"/>
              </a:ext>
            </a:extLst>
          </p:cNvPr>
          <p:cNvPicPr>
            <a:picLocks noChangeAspect="1"/>
          </p:cNvPicPr>
          <p:nvPr/>
        </p:nvPicPr>
        <p:blipFill>
          <a:blip r:embed="rId3"/>
          <a:stretch>
            <a:fillRect/>
          </a:stretch>
        </p:blipFill>
        <p:spPr>
          <a:xfrm>
            <a:off x="1056793" y="1124744"/>
            <a:ext cx="7030414" cy="4776109"/>
          </a:xfrm>
          <a:prstGeom prst="rect">
            <a:avLst/>
          </a:prstGeom>
        </p:spPr>
      </p:pic>
    </p:spTree>
    <p:extLst>
      <p:ext uri="{BB962C8B-B14F-4D97-AF65-F5344CB8AC3E}">
        <p14:creationId xmlns:p14="http://schemas.microsoft.com/office/powerpoint/2010/main" val="106920799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9D3946-DD1B-AAB6-14D7-B154E8500FBD}"/>
              </a:ext>
            </a:extLst>
          </p:cNvPr>
          <p:cNvSpPr>
            <a:spLocks noGrp="1"/>
          </p:cNvSpPr>
          <p:nvPr>
            <p:ph type="title"/>
          </p:nvPr>
        </p:nvSpPr>
        <p:spPr/>
        <p:txBody>
          <a:bodyPr/>
          <a:lstStyle/>
          <a:p>
            <a:r>
              <a:rPr lang="en-GB" dirty="0"/>
              <a:t>A 1.6 hectares’ footprint!</a:t>
            </a:r>
          </a:p>
        </p:txBody>
      </p:sp>
      <p:pic>
        <p:nvPicPr>
          <p:cNvPr id="4" name="Picture 3" descr="A high angle view of a building&#10;&#10;Description automatically generated with medium confidence">
            <a:extLst>
              <a:ext uri="{FF2B5EF4-FFF2-40B4-BE49-F238E27FC236}">
                <a16:creationId xmlns:a16="http://schemas.microsoft.com/office/drawing/2014/main" id="{EA968AE8-6384-7BC1-B6F3-4450AD06EDD7}"/>
              </a:ext>
            </a:extLst>
          </p:cNvPr>
          <p:cNvPicPr>
            <a:picLocks noChangeAspect="1"/>
          </p:cNvPicPr>
          <p:nvPr/>
        </p:nvPicPr>
        <p:blipFill>
          <a:blip r:embed="rId2"/>
          <a:stretch>
            <a:fillRect/>
          </a:stretch>
        </p:blipFill>
        <p:spPr>
          <a:xfrm>
            <a:off x="1556067" y="1196752"/>
            <a:ext cx="6031865" cy="3218180"/>
          </a:xfrm>
          <a:prstGeom prst="rect">
            <a:avLst/>
          </a:prstGeom>
        </p:spPr>
      </p:pic>
      <p:sp>
        <p:nvSpPr>
          <p:cNvPr id="6" name="TextBox 5">
            <a:extLst>
              <a:ext uri="{FF2B5EF4-FFF2-40B4-BE49-F238E27FC236}">
                <a16:creationId xmlns:a16="http://schemas.microsoft.com/office/drawing/2014/main" id="{9B0498F0-7B57-FF61-659A-003BBC713C08}"/>
              </a:ext>
            </a:extLst>
          </p:cNvPr>
          <p:cNvSpPr txBox="1"/>
          <p:nvPr/>
        </p:nvSpPr>
        <p:spPr>
          <a:xfrm>
            <a:off x="457200" y="5344264"/>
            <a:ext cx="8795320" cy="312650"/>
          </a:xfrm>
          <a:prstGeom prst="rect">
            <a:avLst/>
          </a:prstGeom>
          <a:noFill/>
        </p:spPr>
        <p:txBody>
          <a:bodyPr wrap="square">
            <a:spAutoFit/>
          </a:bodyPr>
          <a:lstStyle/>
          <a:p>
            <a:pPr algn="just">
              <a:lnSpc>
                <a:spcPct val="107000"/>
              </a:lnSpc>
            </a:pPr>
            <a:r>
              <a:rPr lang="en-IE" sz="1400" b="1" dirty="0">
                <a:effectLst/>
                <a:latin typeface="Calibri" panose="020F0502020204030204" pitchFamily="34" charset="0"/>
                <a:ea typeface="Calibri" panose="020F0502020204030204" pitchFamily="34" charset="0"/>
                <a:cs typeface="Arial" panose="020B0604020202020204" pitchFamily="34" charset="0"/>
              </a:rPr>
              <a:t>Figure 4.3: </a:t>
            </a:r>
            <a:r>
              <a:rPr lang="en-GB" sz="1400" b="1" dirty="0">
                <a:effectLst/>
                <a:latin typeface="Calibri" panose="020F0502020204030204" pitchFamily="34" charset="0"/>
                <a:ea typeface="Calibri" panose="020F0502020204030204" pitchFamily="34" charset="0"/>
                <a:cs typeface="Arial" panose="020B0604020202020204" pitchFamily="34" charset="0"/>
              </a:rPr>
              <a:t>CGI of proposed Depot building and site</a:t>
            </a:r>
            <a:endParaRPr lang="en-GB" sz="1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07420471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457200" y="274638"/>
            <a:ext cx="8229600" cy="1143000"/>
          </a:xfrm>
        </p:spPr>
        <p:txBody>
          <a:bodyPr lIns="91440" tIns="45720" rIns="91440" bIns="45720" anchor="t"/>
          <a:lstStyle/>
          <a:p>
            <a:r>
              <a:rPr lang="en-GB" dirty="0">
                <a:ea typeface="Calibri"/>
              </a:rPr>
              <a:t>Reader obliged to do the maths</a:t>
            </a:r>
          </a:p>
        </p:txBody>
      </p:sp>
      <p:sp>
        <p:nvSpPr>
          <p:cNvPr id="3" name="TextBox 2">
            <a:extLst>
              <a:ext uri="{FF2B5EF4-FFF2-40B4-BE49-F238E27FC236}">
                <a16:creationId xmlns:a16="http://schemas.microsoft.com/office/drawing/2014/main" id="{69F5C781-64D3-9A96-11A3-20110107AFEC}"/>
              </a:ext>
            </a:extLst>
          </p:cNvPr>
          <p:cNvSpPr txBox="1"/>
          <p:nvPr/>
        </p:nvSpPr>
        <p:spPr>
          <a:xfrm>
            <a:off x="611560" y="2132856"/>
            <a:ext cx="5904656" cy="923330"/>
          </a:xfrm>
          <a:prstGeom prst="rect">
            <a:avLst/>
          </a:prstGeom>
          <a:noFill/>
        </p:spPr>
        <p:txBody>
          <a:bodyPr wrap="square" lIns="91440" tIns="45720" rIns="91440" bIns="45720" rtlCol="0" anchor="t">
            <a:spAutoFit/>
          </a:bodyPr>
          <a:lstStyle/>
          <a:p>
            <a:pPr marL="0" lvl="1"/>
            <a:endParaRPr lang="en-IE" sz="1800" dirty="0">
              <a:ea typeface="Calibri"/>
              <a:cs typeface="Arial"/>
            </a:endParaRPr>
          </a:p>
          <a:p>
            <a:pPr marL="0" lvl="1"/>
            <a:endParaRPr lang="en-IE" sz="1800" dirty="0">
              <a:ea typeface="Calibri"/>
              <a:cs typeface="Arial"/>
            </a:endParaRPr>
          </a:p>
          <a:p>
            <a:pPr marL="0" lvl="1"/>
            <a:endParaRPr lang="en-IE" sz="1800" dirty="0">
              <a:latin typeface="Calibri" panose="020F0502020204030204" pitchFamily="34" charset="0"/>
              <a:ea typeface="Calibri"/>
              <a:cs typeface="Calibri" panose="020F0502020204030204" pitchFamily="34" charset="0"/>
            </a:endParaRPr>
          </a:p>
        </p:txBody>
      </p:sp>
      <p:pic>
        <p:nvPicPr>
          <p:cNvPr id="2" name="Picture 1" descr="A table with measurements and text&#10;&#10;Description automatically generated">
            <a:extLst>
              <a:ext uri="{FF2B5EF4-FFF2-40B4-BE49-F238E27FC236}">
                <a16:creationId xmlns:a16="http://schemas.microsoft.com/office/drawing/2014/main" id="{5A5EB9AC-3389-FD8B-5B27-9160E73ECDCC}"/>
              </a:ext>
            </a:extLst>
          </p:cNvPr>
          <p:cNvPicPr>
            <a:picLocks noChangeAspect="1"/>
          </p:cNvPicPr>
          <p:nvPr/>
        </p:nvPicPr>
        <p:blipFill>
          <a:blip r:embed="rId3"/>
          <a:stretch>
            <a:fillRect/>
          </a:stretch>
        </p:blipFill>
        <p:spPr>
          <a:xfrm>
            <a:off x="683568" y="1043222"/>
            <a:ext cx="7562664" cy="4771556"/>
          </a:xfrm>
          <a:prstGeom prst="rect">
            <a:avLst/>
          </a:prstGeom>
        </p:spPr>
      </p:pic>
    </p:spTree>
    <p:extLst>
      <p:ext uri="{BB962C8B-B14F-4D97-AF65-F5344CB8AC3E}">
        <p14:creationId xmlns:p14="http://schemas.microsoft.com/office/powerpoint/2010/main" val="14123830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457200" y="274638"/>
            <a:ext cx="8229600" cy="1143000"/>
          </a:xfrm>
        </p:spPr>
        <p:txBody>
          <a:bodyPr lIns="91440" tIns="45720" rIns="91440" bIns="45720" anchor="t"/>
          <a:lstStyle/>
          <a:p>
            <a:r>
              <a:rPr lang="en-GB" dirty="0">
                <a:latin typeface="Calibri"/>
                <a:ea typeface="Calibri"/>
                <a:cs typeface="Calibri"/>
              </a:rPr>
              <a:t>Architectural concept - </a:t>
            </a:r>
            <a:r>
              <a:rPr lang="en-GB" i="1" dirty="0">
                <a:latin typeface="Calibri"/>
                <a:ea typeface="Calibri"/>
                <a:cs typeface="Calibri"/>
              </a:rPr>
              <a:t>“take our word for it”</a:t>
            </a:r>
            <a:endParaRPr lang="en-GB" i="1" dirty="0">
              <a:ea typeface="Calibri"/>
            </a:endParaRPr>
          </a:p>
        </p:txBody>
      </p:sp>
      <p:sp>
        <p:nvSpPr>
          <p:cNvPr id="3" name="TextBox 2">
            <a:extLst>
              <a:ext uri="{FF2B5EF4-FFF2-40B4-BE49-F238E27FC236}">
                <a16:creationId xmlns:a16="http://schemas.microsoft.com/office/drawing/2014/main" id="{69F5C781-64D3-9A96-11A3-20110107AFEC}"/>
              </a:ext>
            </a:extLst>
          </p:cNvPr>
          <p:cNvSpPr txBox="1"/>
          <p:nvPr/>
        </p:nvSpPr>
        <p:spPr>
          <a:xfrm>
            <a:off x="611560" y="2132856"/>
            <a:ext cx="8075240" cy="3170099"/>
          </a:xfrm>
          <a:prstGeom prst="rect">
            <a:avLst/>
          </a:prstGeom>
          <a:noFill/>
        </p:spPr>
        <p:txBody>
          <a:bodyPr wrap="square" lIns="91440" tIns="45720" rIns="91440" bIns="45720" rtlCol="0" anchor="t">
            <a:spAutoFit/>
          </a:bodyPr>
          <a:lstStyle/>
          <a:p>
            <a:pPr marL="0" lvl="1" algn="just"/>
            <a:r>
              <a:rPr lang="en-IE" sz="1800" i="1" dirty="0">
                <a:latin typeface="Arial"/>
                <a:ea typeface="Calibri"/>
                <a:cs typeface="Arial"/>
              </a:rPr>
              <a:t>“Without neglecting aesthetics, the depot buildings are designed to meet strict functional and structural criteria, </a:t>
            </a:r>
            <a:r>
              <a:rPr lang="en-IE" sz="1800" i="1" dirty="0">
                <a:solidFill>
                  <a:srgbClr val="C00000"/>
                </a:solidFill>
                <a:latin typeface="Arial"/>
                <a:ea typeface="Calibri"/>
                <a:cs typeface="Arial"/>
              </a:rPr>
              <a:t>while also allowing a harmonious dialogue with the environment.</a:t>
            </a:r>
          </a:p>
          <a:p>
            <a:pPr marL="0" lvl="1" algn="just"/>
            <a:endParaRPr lang="en-IE" sz="1800" i="1" dirty="0">
              <a:latin typeface="Arial"/>
              <a:ea typeface="Calibri"/>
              <a:cs typeface="Arial"/>
            </a:endParaRPr>
          </a:p>
          <a:p>
            <a:pPr marL="0" lvl="1" algn="just"/>
            <a:r>
              <a:rPr lang="en-IE" sz="1800" i="1" dirty="0">
                <a:latin typeface="Arial"/>
                <a:ea typeface="Calibri"/>
                <a:cs typeface="Arial"/>
              </a:rPr>
              <a:t>There is a need to develop an eminently industrial design, but architectural design has been considered as well.</a:t>
            </a:r>
          </a:p>
          <a:p>
            <a:pPr marL="0" lvl="1" algn="just"/>
            <a:endParaRPr lang="en-IE" sz="1800" i="1" dirty="0">
              <a:latin typeface="Arial"/>
              <a:ea typeface="Calibri"/>
              <a:cs typeface="Arial"/>
            </a:endParaRPr>
          </a:p>
          <a:p>
            <a:pPr marL="0" lvl="1" algn="just"/>
            <a:r>
              <a:rPr lang="en-IE" sz="1800" i="1" dirty="0">
                <a:latin typeface="Arial"/>
                <a:ea typeface="Calibri"/>
                <a:cs typeface="Arial"/>
              </a:rPr>
              <a:t>The result is a building suitable for its use but also possessing clear aesthetic qualities.” </a:t>
            </a:r>
            <a:r>
              <a:rPr lang="en-IE" sz="1800" dirty="0">
                <a:latin typeface="Arial"/>
                <a:ea typeface="Calibri"/>
                <a:cs typeface="Arial"/>
              </a:rPr>
              <a:t>(EIAR Chapter </a:t>
            </a:r>
            <a:r>
              <a:rPr lang="en-GB" dirty="0">
                <a:latin typeface="Calibri"/>
                <a:ea typeface="Calibri"/>
                <a:cs typeface="Calibri"/>
              </a:rPr>
              <a:t>4.11.12.5.)</a:t>
            </a:r>
            <a:endParaRPr lang="en-US" dirty="0"/>
          </a:p>
          <a:p>
            <a:pPr marL="0" lvl="1"/>
            <a:endParaRPr lang="en-IE" sz="1800" dirty="0">
              <a:latin typeface="Calibri" panose="020F0502020204030204" pitchFamily="34" charset="0"/>
              <a:ea typeface="Calibri"/>
              <a:cs typeface="Calibri" panose="020F0502020204030204" pitchFamily="34" charset="0"/>
            </a:endParaRPr>
          </a:p>
          <a:p>
            <a:pPr marL="0" lvl="1"/>
            <a:endParaRPr lang="en-IE" sz="1800" dirty="0">
              <a:latin typeface="Calibri" panose="020F0502020204030204" pitchFamily="34" charset="0"/>
              <a:ea typeface="Calibri"/>
              <a:cs typeface="Calibri" panose="020F0502020204030204" pitchFamily="34" charset="0"/>
            </a:endParaRPr>
          </a:p>
        </p:txBody>
      </p:sp>
    </p:spTree>
    <p:extLst>
      <p:ext uri="{BB962C8B-B14F-4D97-AF65-F5344CB8AC3E}">
        <p14:creationId xmlns:p14="http://schemas.microsoft.com/office/powerpoint/2010/main" val="60362711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457200" y="274638"/>
            <a:ext cx="8229600" cy="1143000"/>
          </a:xfrm>
        </p:spPr>
        <p:txBody>
          <a:bodyPr lIns="91440" tIns="45720" rIns="91440" bIns="45720" anchor="t"/>
          <a:lstStyle/>
          <a:p>
            <a:r>
              <a:rPr lang="en-GB" dirty="0">
                <a:ea typeface="Calibri"/>
              </a:rPr>
              <a:t>ABP accept a data centre without details?</a:t>
            </a:r>
          </a:p>
        </p:txBody>
      </p:sp>
      <p:sp>
        <p:nvSpPr>
          <p:cNvPr id="3" name="TextBox 2">
            <a:extLst>
              <a:ext uri="{FF2B5EF4-FFF2-40B4-BE49-F238E27FC236}">
                <a16:creationId xmlns:a16="http://schemas.microsoft.com/office/drawing/2014/main" id="{69F5C781-64D3-9A96-11A3-20110107AFEC}"/>
              </a:ext>
            </a:extLst>
          </p:cNvPr>
          <p:cNvSpPr txBox="1"/>
          <p:nvPr/>
        </p:nvSpPr>
        <p:spPr>
          <a:xfrm>
            <a:off x="611560" y="2132856"/>
            <a:ext cx="5904656" cy="923330"/>
          </a:xfrm>
          <a:prstGeom prst="rect">
            <a:avLst/>
          </a:prstGeom>
          <a:noFill/>
        </p:spPr>
        <p:txBody>
          <a:bodyPr wrap="square" lIns="91440" tIns="45720" rIns="91440" bIns="45720" rtlCol="0" anchor="t">
            <a:spAutoFit/>
          </a:bodyPr>
          <a:lstStyle/>
          <a:p>
            <a:pPr marL="0" lvl="1"/>
            <a:endParaRPr lang="en-IE" sz="1800" dirty="0">
              <a:ea typeface="Calibri"/>
              <a:cs typeface="Arial"/>
            </a:endParaRPr>
          </a:p>
          <a:p>
            <a:pPr marL="0" lvl="1"/>
            <a:endParaRPr lang="en-IE" sz="1800" dirty="0">
              <a:ea typeface="Calibri"/>
              <a:cs typeface="Arial"/>
            </a:endParaRPr>
          </a:p>
          <a:p>
            <a:pPr marL="0" lvl="1"/>
            <a:endParaRPr lang="en-IE" sz="1800" dirty="0">
              <a:latin typeface="Calibri" panose="020F0502020204030204" pitchFamily="34" charset="0"/>
              <a:ea typeface="Calibri"/>
              <a:cs typeface="Calibri" panose="020F0502020204030204" pitchFamily="34" charset="0"/>
            </a:endParaRPr>
          </a:p>
        </p:txBody>
      </p:sp>
      <p:pic>
        <p:nvPicPr>
          <p:cNvPr id="5" name="Picture 4" descr="A building with cars parked in a parking lot&#10;&#10;Description automatically generated">
            <a:extLst>
              <a:ext uri="{FF2B5EF4-FFF2-40B4-BE49-F238E27FC236}">
                <a16:creationId xmlns:a16="http://schemas.microsoft.com/office/drawing/2014/main" id="{BBFACBF6-6B61-9C3C-6E9D-0A8FA6409D55}"/>
              </a:ext>
            </a:extLst>
          </p:cNvPr>
          <p:cNvPicPr>
            <a:picLocks noChangeAspect="1"/>
          </p:cNvPicPr>
          <p:nvPr/>
        </p:nvPicPr>
        <p:blipFill>
          <a:blip r:embed="rId3"/>
          <a:stretch>
            <a:fillRect/>
          </a:stretch>
        </p:blipFill>
        <p:spPr>
          <a:xfrm>
            <a:off x="323528" y="1421061"/>
            <a:ext cx="8678086" cy="3748219"/>
          </a:xfrm>
          <a:prstGeom prst="rect">
            <a:avLst/>
          </a:prstGeom>
        </p:spPr>
      </p:pic>
      <p:sp>
        <p:nvSpPr>
          <p:cNvPr id="2" name="TextBox 1">
            <a:extLst>
              <a:ext uri="{FF2B5EF4-FFF2-40B4-BE49-F238E27FC236}">
                <a16:creationId xmlns:a16="http://schemas.microsoft.com/office/drawing/2014/main" id="{CA965695-2FF2-ABBF-F416-B63C8BCF3D45}"/>
              </a:ext>
            </a:extLst>
          </p:cNvPr>
          <p:cNvSpPr txBox="1"/>
          <p:nvPr/>
        </p:nvSpPr>
        <p:spPr>
          <a:xfrm>
            <a:off x="460744" y="5209953"/>
            <a:ext cx="2223976" cy="93871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100" dirty="0">
                <a:latin typeface="Calibri"/>
                <a:ea typeface="Calibri"/>
                <a:cs typeface="Calibri"/>
              </a:rPr>
              <a:t>Photomontage not accurate.</a:t>
            </a:r>
          </a:p>
          <a:p>
            <a:r>
              <a:rPr lang="en-GB" sz="1100" dirty="0">
                <a:latin typeface="Calibri"/>
                <a:ea typeface="Calibri"/>
                <a:cs typeface="Calibri"/>
              </a:rPr>
              <a:t>Most advantageous angles.</a:t>
            </a:r>
          </a:p>
          <a:p>
            <a:r>
              <a:rPr lang="en-GB" sz="1100" dirty="0">
                <a:latin typeface="Calibri"/>
                <a:ea typeface="Calibri"/>
                <a:cs typeface="Calibri"/>
              </a:rPr>
              <a:t>Chambers banks rise up.</a:t>
            </a:r>
          </a:p>
          <a:p>
            <a:r>
              <a:rPr lang="en-GB" sz="1100" dirty="0">
                <a:latin typeface="Calibri"/>
                <a:ea typeface="Calibri"/>
                <a:cs typeface="Calibri"/>
              </a:rPr>
              <a:t>Summer + winter shots</a:t>
            </a:r>
          </a:p>
          <a:p>
            <a:r>
              <a:rPr lang="en-GB" sz="1100" dirty="0">
                <a:latin typeface="Calibri"/>
                <a:ea typeface="Calibri"/>
                <a:cs typeface="Calibri"/>
              </a:rPr>
              <a:t>Can't see vertical parts </a:t>
            </a:r>
          </a:p>
        </p:txBody>
      </p:sp>
      <p:sp>
        <p:nvSpPr>
          <p:cNvPr id="4" name="TextBox 3">
            <a:extLst>
              <a:ext uri="{FF2B5EF4-FFF2-40B4-BE49-F238E27FC236}">
                <a16:creationId xmlns:a16="http://schemas.microsoft.com/office/drawing/2014/main" id="{ADEC71D5-87A6-D578-52F4-A1E658C3B54E}"/>
              </a:ext>
            </a:extLst>
          </p:cNvPr>
          <p:cNvSpPr txBox="1"/>
          <p:nvPr/>
        </p:nvSpPr>
        <p:spPr>
          <a:xfrm>
            <a:off x="3588488" y="5245395"/>
            <a:ext cx="2144232" cy="93871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100" dirty="0">
                <a:latin typeface="Calibri"/>
                <a:ea typeface="Calibri"/>
                <a:cs typeface="Calibri"/>
              </a:rPr>
              <a:t>Don't know what the elevations area.</a:t>
            </a:r>
          </a:p>
          <a:p>
            <a:r>
              <a:rPr lang="en-GB" sz="1100" dirty="0">
                <a:latin typeface="Calibri"/>
                <a:ea typeface="Calibri"/>
                <a:cs typeface="Calibri"/>
              </a:rPr>
              <a:t>CGI + Photomontage show different angles.</a:t>
            </a:r>
          </a:p>
          <a:p>
            <a:r>
              <a:rPr lang="en-GB" sz="1100" dirty="0">
                <a:latin typeface="Calibri"/>
                <a:ea typeface="Calibri"/>
                <a:cs typeface="Calibri"/>
              </a:rPr>
              <a:t>Apex + Angles not shown. </a:t>
            </a:r>
          </a:p>
        </p:txBody>
      </p:sp>
    </p:spTree>
    <p:extLst>
      <p:ext uri="{BB962C8B-B14F-4D97-AF65-F5344CB8AC3E}">
        <p14:creationId xmlns:p14="http://schemas.microsoft.com/office/powerpoint/2010/main" val="2095421185"/>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457200" y="274638"/>
            <a:ext cx="8229600" cy="1143000"/>
          </a:xfrm>
        </p:spPr>
        <p:txBody>
          <a:bodyPr lIns="91440" tIns="45720" rIns="91440" bIns="45720" anchor="t"/>
          <a:lstStyle/>
          <a:p>
            <a:r>
              <a:rPr lang="en-GB" dirty="0">
                <a:ea typeface="Calibri"/>
              </a:rPr>
              <a:t>Limited views presented</a:t>
            </a:r>
          </a:p>
        </p:txBody>
      </p:sp>
      <p:sp>
        <p:nvSpPr>
          <p:cNvPr id="3" name="TextBox 2">
            <a:extLst>
              <a:ext uri="{FF2B5EF4-FFF2-40B4-BE49-F238E27FC236}">
                <a16:creationId xmlns:a16="http://schemas.microsoft.com/office/drawing/2014/main" id="{69F5C781-64D3-9A96-11A3-20110107AFEC}"/>
              </a:ext>
            </a:extLst>
          </p:cNvPr>
          <p:cNvSpPr txBox="1"/>
          <p:nvPr/>
        </p:nvSpPr>
        <p:spPr>
          <a:xfrm>
            <a:off x="611560" y="2132856"/>
            <a:ext cx="5904656" cy="923330"/>
          </a:xfrm>
          <a:prstGeom prst="rect">
            <a:avLst/>
          </a:prstGeom>
          <a:noFill/>
        </p:spPr>
        <p:txBody>
          <a:bodyPr wrap="square" lIns="91440" tIns="45720" rIns="91440" bIns="45720" rtlCol="0" anchor="t">
            <a:spAutoFit/>
          </a:bodyPr>
          <a:lstStyle/>
          <a:p>
            <a:pPr marL="0" lvl="1"/>
            <a:endParaRPr lang="en-IE" sz="1800" dirty="0">
              <a:ea typeface="Calibri"/>
              <a:cs typeface="Arial"/>
            </a:endParaRPr>
          </a:p>
          <a:p>
            <a:pPr marL="0" lvl="1"/>
            <a:endParaRPr lang="en-IE" sz="1800" dirty="0">
              <a:ea typeface="Calibri"/>
              <a:cs typeface="Arial"/>
            </a:endParaRPr>
          </a:p>
          <a:p>
            <a:pPr marL="0" lvl="1"/>
            <a:endParaRPr lang="en-IE" sz="1800" dirty="0">
              <a:latin typeface="Calibri" panose="020F0502020204030204" pitchFamily="34" charset="0"/>
              <a:ea typeface="Calibri"/>
              <a:cs typeface="Calibri" panose="020F0502020204030204" pitchFamily="34" charset="0"/>
            </a:endParaRPr>
          </a:p>
        </p:txBody>
      </p:sp>
      <p:pic>
        <p:nvPicPr>
          <p:cNvPr id="4" name="Picture 3" descr="A building with cars parked in a parking lot&#10;&#10;Description automatically generated">
            <a:extLst>
              <a:ext uri="{FF2B5EF4-FFF2-40B4-BE49-F238E27FC236}">
                <a16:creationId xmlns:a16="http://schemas.microsoft.com/office/drawing/2014/main" id="{C95F0619-7214-DA8F-6644-D6083CAAA1C8}"/>
              </a:ext>
            </a:extLst>
          </p:cNvPr>
          <p:cNvPicPr>
            <a:picLocks noChangeAspect="1"/>
          </p:cNvPicPr>
          <p:nvPr/>
        </p:nvPicPr>
        <p:blipFill>
          <a:blip r:embed="rId3"/>
          <a:stretch>
            <a:fillRect/>
          </a:stretch>
        </p:blipFill>
        <p:spPr>
          <a:xfrm>
            <a:off x="440967" y="1417638"/>
            <a:ext cx="8245833" cy="4099594"/>
          </a:xfrm>
          <a:prstGeom prst="rect">
            <a:avLst/>
          </a:prstGeom>
        </p:spPr>
      </p:pic>
    </p:spTree>
    <p:extLst>
      <p:ext uri="{BB962C8B-B14F-4D97-AF65-F5344CB8AC3E}">
        <p14:creationId xmlns:p14="http://schemas.microsoft.com/office/powerpoint/2010/main" val="1050734259"/>
      </p:ext>
    </p:extLst>
  </p:cSld>
  <p:clrMapOvr>
    <a:masterClrMapping/>
  </p:clrMapOvr>
</p:sld>
</file>

<file path=ppt/theme/theme1.xml><?xml version="1.0" encoding="utf-8"?>
<a:theme xmlns:a="http://schemas.openxmlformats.org/drawingml/2006/main" name="DAA">
  <a:themeElements>
    <a:clrScheme name="DAA 8">
      <a:dk1>
        <a:srgbClr val="000000"/>
      </a:dk1>
      <a:lt1>
        <a:srgbClr val="FFFFFF"/>
      </a:lt1>
      <a:dk2>
        <a:srgbClr val="616365"/>
      </a:dk2>
      <a:lt2>
        <a:srgbClr val="808080"/>
      </a:lt2>
      <a:accent1>
        <a:srgbClr val="BED650"/>
      </a:accent1>
      <a:accent2>
        <a:srgbClr val="FED100"/>
      </a:accent2>
      <a:accent3>
        <a:srgbClr val="FFFFFF"/>
      </a:accent3>
      <a:accent4>
        <a:srgbClr val="000000"/>
      </a:accent4>
      <a:accent5>
        <a:srgbClr val="DBE8B3"/>
      </a:accent5>
      <a:accent6>
        <a:srgbClr val="E6BD00"/>
      </a:accent6>
      <a:hlink>
        <a:srgbClr val="63CECA"/>
      </a:hlink>
      <a:folHlink>
        <a:srgbClr val="E17000"/>
      </a:folHlink>
    </a:clrScheme>
    <a:fontScheme name="DAA">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665163" marR="0" indent="-665163" algn="l" defTabSz="914400" rtl="0" eaLnBrk="1" fontAlgn="base" latinLnBrk="0" hangingPunct="1">
          <a:lnSpc>
            <a:spcPct val="100000"/>
          </a:lnSpc>
          <a:spcBef>
            <a:spcPct val="20000"/>
          </a:spcBef>
          <a:spcAft>
            <a:spcPct val="0"/>
          </a:spcAft>
          <a:buClr>
            <a:srgbClr val="800000"/>
          </a:buClr>
          <a:buSzTx/>
          <a:buFontTx/>
          <a:buChar char="•"/>
          <a:tabLst>
            <a:tab pos="665163" algn="l"/>
          </a:tabLst>
          <a:defRPr kumimoji="0" lang="en-GB"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665163" marR="0" indent="-665163" algn="l" defTabSz="914400" rtl="0" eaLnBrk="1" fontAlgn="base" latinLnBrk="0" hangingPunct="1">
          <a:lnSpc>
            <a:spcPct val="100000"/>
          </a:lnSpc>
          <a:spcBef>
            <a:spcPct val="20000"/>
          </a:spcBef>
          <a:spcAft>
            <a:spcPct val="0"/>
          </a:spcAft>
          <a:buClr>
            <a:srgbClr val="800000"/>
          </a:buClr>
          <a:buSzTx/>
          <a:buFontTx/>
          <a:buChar char="•"/>
          <a:tabLst>
            <a:tab pos="665163" algn="l"/>
          </a:tabLst>
          <a:defRPr kumimoji="0" lang="en-GB" sz="2000" b="0" i="0" u="none" strike="noStrike" cap="none" normalizeH="0" baseline="0" smtClean="0">
            <a:ln>
              <a:noFill/>
            </a:ln>
            <a:solidFill>
              <a:schemeClr val="tx1"/>
            </a:solidFill>
            <a:effectLst/>
            <a:latin typeface="Arial" charset="0"/>
          </a:defRPr>
        </a:defPPr>
      </a:lstStyle>
    </a:lnDef>
  </a:objectDefaults>
  <a:extraClrSchemeLst>
    <a:extraClrScheme>
      <a:clrScheme name="DAA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AA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AA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AA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AA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AA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AA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DAA 8">
        <a:dk1>
          <a:srgbClr val="000000"/>
        </a:dk1>
        <a:lt1>
          <a:srgbClr val="FFFFFF"/>
        </a:lt1>
        <a:dk2>
          <a:srgbClr val="616365"/>
        </a:dk2>
        <a:lt2>
          <a:srgbClr val="808080"/>
        </a:lt2>
        <a:accent1>
          <a:srgbClr val="BED650"/>
        </a:accent1>
        <a:accent2>
          <a:srgbClr val="FED100"/>
        </a:accent2>
        <a:accent3>
          <a:srgbClr val="FFFFFF"/>
        </a:accent3>
        <a:accent4>
          <a:srgbClr val="000000"/>
        </a:accent4>
        <a:accent5>
          <a:srgbClr val="DBE8B3"/>
        </a:accent5>
        <a:accent6>
          <a:srgbClr val="E6BD00"/>
        </a:accent6>
        <a:hlink>
          <a:srgbClr val="63CECA"/>
        </a:hlink>
        <a:folHlink>
          <a:srgbClr val="E170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A1A447FD375954D8EF86314DFBDD3F9" ma:contentTypeVersion="8" ma:contentTypeDescription="Create a new document." ma:contentTypeScope="" ma:versionID="40a0e719b37a30409b8c04d7d21dbc41">
  <xsd:schema xmlns:xsd="http://www.w3.org/2001/XMLSchema" xmlns:xs="http://www.w3.org/2001/XMLSchema" xmlns:p="http://schemas.microsoft.com/office/2006/metadata/properties" xmlns:ns3="11568c89-2a1b-49da-802d-506ced1b81b6" xmlns:ns4="c1d290fb-06cd-458b-acf4-2709613fb06c" targetNamespace="http://schemas.microsoft.com/office/2006/metadata/properties" ma:root="true" ma:fieldsID="ed455e21932a204d1c89e5a6d50377e0" ns3:_="" ns4:_="">
    <xsd:import namespace="11568c89-2a1b-49da-802d-506ced1b81b6"/>
    <xsd:import namespace="c1d290fb-06cd-458b-acf4-2709613fb06c"/>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KeyPoints" minOccurs="0"/>
                <xsd:element ref="ns4:MediaServiceKeyPoints" minOccurs="0"/>
                <xsd:element ref="ns4: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1568c89-2a1b-49da-802d-506ced1b81b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1d290fb-06cd-458b-acf4-2709613fb06c"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BE8EF8E-27F1-4A9B-891D-1F5EC1503A18}">
  <ds:schemaRefs>
    <ds:schemaRef ds:uri="c1d290fb-06cd-458b-acf4-2709613fb06c"/>
    <ds:schemaRef ds:uri="http://schemas.microsoft.com/office/2006/metadata/properties"/>
    <ds:schemaRef ds:uri="http://schemas.openxmlformats.org/package/2006/metadata/core-properties"/>
    <ds:schemaRef ds:uri="11568c89-2a1b-49da-802d-506ced1b81b6"/>
    <ds:schemaRef ds:uri="http://purl.org/dc/elements/1.1/"/>
    <ds:schemaRef ds:uri="http://schemas.microsoft.com/office/infopath/2007/PartnerControls"/>
    <ds:schemaRef ds:uri="http://schemas.microsoft.com/office/2006/documentManagement/types"/>
    <ds:schemaRef ds:uri="http://www.w3.org/XML/1998/namespace"/>
    <ds:schemaRef ds:uri="http://purl.org/dc/terms/"/>
    <ds:schemaRef ds:uri="http://purl.org/dc/dcmitype/"/>
  </ds:schemaRefs>
</ds:datastoreItem>
</file>

<file path=customXml/itemProps2.xml><?xml version="1.0" encoding="utf-8"?>
<ds:datastoreItem xmlns:ds="http://schemas.openxmlformats.org/officeDocument/2006/customXml" ds:itemID="{F9D29CEF-67CA-4217-BC04-C55A28CD89A0}">
  <ds:schemaRefs>
    <ds:schemaRef ds:uri="http://schemas.microsoft.com/sharepoint/v3/contenttype/forms"/>
  </ds:schemaRefs>
</ds:datastoreItem>
</file>

<file path=customXml/itemProps3.xml><?xml version="1.0" encoding="utf-8"?>
<ds:datastoreItem xmlns:ds="http://schemas.openxmlformats.org/officeDocument/2006/customXml" ds:itemID="{7D7A5B49-2A84-4BA9-911D-D56737705B1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1568c89-2a1b-49da-802d-506ced1b81b6"/>
    <ds:schemaRef ds:uri="c1d290fb-06cd-458b-acf4-2709613fb06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882</TotalTime>
  <Words>8718</Words>
  <Application>Microsoft Office PowerPoint</Application>
  <PresentationFormat>On-screen Show (4:3)</PresentationFormat>
  <Paragraphs>985</Paragraphs>
  <Slides>168</Slides>
  <Notes>66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168</vt:i4>
      </vt:variant>
    </vt:vector>
  </HeadingPairs>
  <TitlesOfParts>
    <vt:vector size="173" baseType="lpstr">
      <vt:lpstr>Arial</vt:lpstr>
      <vt:lpstr>Calibri</vt:lpstr>
      <vt:lpstr>Times New Roman</vt:lpstr>
      <vt:lpstr>Wingdings</vt:lpstr>
      <vt:lpstr>DAA</vt:lpstr>
      <vt:lpstr>PowerPoint Presentation</vt:lpstr>
      <vt:lpstr>OUR FOCUS AT DART+ WEST ORAL HEARING</vt:lpstr>
      <vt:lpstr>Presenters</vt:lpstr>
      <vt:lpstr>Three-part format to our Oral Hearing Presentation</vt:lpstr>
      <vt:lpstr>Three-part format to our Oral Hearing Presentation</vt:lpstr>
      <vt:lpstr>Taken as read – Carlos Clarke Ltd (October 2022) (1 of 2) – and …</vt:lpstr>
      <vt:lpstr>… Maxpro Submission (2 of 2)</vt:lpstr>
      <vt:lpstr>Required Oral Hearing Focus: IE submission on Observations (May 2023)</vt:lpstr>
      <vt:lpstr>Future DART Network Layout</vt:lpstr>
      <vt:lpstr>Extensive area in which a Depot could be +</vt:lpstr>
      <vt:lpstr>Depot will split integrated landholding</vt:lpstr>
      <vt:lpstr>Unzoned lands between settlements</vt:lpstr>
      <vt:lpstr>Single entity in three separate parcels</vt:lpstr>
      <vt:lpstr>And require extensive works – covered by EIA</vt:lpstr>
      <vt:lpstr>Heritage items will be removed/affected</vt:lpstr>
      <vt:lpstr>A key crossing point of the Royal Canal</vt:lpstr>
      <vt:lpstr>Jackson’s Bridge: historic Protected Structure</vt:lpstr>
      <vt:lpstr>A major infrastructural undertaking: details?</vt:lpstr>
      <vt:lpstr>Depot proximate to other Protected Structures</vt:lpstr>
      <vt:lpstr>Proposal affects several kilometres</vt:lpstr>
      <vt:lpstr>Abutting the Royal Canal</vt:lpstr>
      <vt:lpstr>Many facilities, but dearth of cited floor areas?</vt:lpstr>
      <vt:lpstr>Any different than a major Data Centre?</vt:lpstr>
      <vt:lpstr>World’s greatest architect couldn’t draw this</vt:lpstr>
      <vt:lpstr>Critical judgment cannot be suspended because it’s not a Data Centre or Civic Plaza </vt:lpstr>
      <vt:lpstr>Critical judgment cannot be suspended because it’s not a Data Centre or Civic Plaza </vt:lpstr>
      <vt:lpstr>Critical judgment cannot be suspended because it’s not a Data Centre or Civic Plaza </vt:lpstr>
      <vt:lpstr>Graphics Submitted as Part of the College Green Plaza Proposal (2017)</vt:lpstr>
      <vt:lpstr>Environmental Impact Assessment rules not suspended for Irish Rail</vt:lpstr>
      <vt:lpstr>Distilling the Apple/Meta Assessments –sufficient detail for Maws?</vt:lpstr>
      <vt:lpstr>Where not to build: Archaeological sensitivity</vt:lpstr>
      <vt:lpstr>Archaeological Remains – Bronze Age</vt:lpstr>
      <vt:lpstr>Factors leading to the ‘Key Issue Arising’</vt:lpstr>
      <vt:lpstr>Lessons from the Children’s Hospital (Mater Site) (2011)</vt:lpstr>
      <vt:lpstr>PowerPoint Presentation</vt:lpstr>
      <vt:lpstr>Before</vt:lpstr>
      <vt:lpstr>PowerPoint Presentation</vt:lpstr>
      <vt:lpstr>Inspector recommended refusal of CHol: key lessons (ABP Ref. PL29S.PA0024)</vt:lpstr>
      <vt:lpstr>CHol 1: planning lessons for assessing sites</vt:lpstr>
      <vt:lpstr>PPSDA</vt:lpstr>
      <vt:lpstr>Site vs. brief</vt:lpstr>
      <vt:lpstr>Three-part format to our Oral Hearing Presentation</vt:lpstr>
      <vt:lpstr>Three-part format to our Oral Hearing Presentation</vt:lpstr>
      <vt:lpstr>Maxpro submission – IR identifies 12 No. points</vt:lpstr>
      <vt:lpstr>Synopsis of Maxpro submission (12 No. points)</vt:lpstr>
      <vt:lpstr>Complementary TPA’s 44 No. line items:  Distillation of key concerns (October 2022)</vt:lpstr>
      <vt:lpstr>TPA 44 No. line items:  Distillation of key concerns (October 2022)</vt:lpstr>
      <vt:lpstr>TPA 44 No. line items:  Distillation of key concerns (October 2022)</vt:lpstr>
      <vt:lpstr>TPA 44 No. line items:  Distillation of key concerns (October 2022)</vt:lpstr>
      <vt:lpstr>TPA 44 No. line items:  Distillation of key concerns (October 2022)</vt:lpstr>
      <vt:lpstr>TPA 44 No. line items:  Distillation of key concerns (October 2022)</vt:lpstr>
      <vt:lpstr>All listed items distilled to 3 No. generic “Examination of Alternatives” issues </vt:lpstr>
      <vt:lpstr>The EIA Guidelines require requisite analysis  </vt:lpstr>
      <vt:lpstr>Guidelines refer to other measures</vt:lpstr>
      <vt:lpstr>Other measures required</vt:lpstr>
      <vt:lpstr>Three-part format to our Oral Hearing Presentation</vt:lpstr>
      <vt:lpstr>Applicants’ Response to the Maxpro Concerns- Ref. No. 40-LO099b</vt:lpstr>
      <vt:lpstr>Max 1. Site Selection </vt:lpstr>
      <vt:lpstr>Max 2. Equal ranking? </vt:lpstr>
      <vt:lpstr>Maynooth West / Hazelhatch West side-by-side</vt:lpstr>
      <vt:lpstr>Drogheda or Hazelhatch?</vt:lpstr>
      <vt:lpstr>Must be on a rail line, but options available</vt:lpstr>
      <vt:lpstr>Weighting must be objective</vt:lpstr>
      <vt:lpstr>A traffic light system tied to EIA</vt:lpstr>
      <vt:lpstr>Maynooth West/ Hazelhatch West side-by-side</vt:lpstr>
      <vt:lpstr>Maynooth flood analysis</vt:lpstr>
      <vt:lpstr>Hazelhatch flood analysis</vt:lpstr>
      <vt:lpstr>M3 flood analysis</vt:lpstr>
      <vt:lpstr>Drogheda flood analysis</vt:lpstr>
      <vt:lpstr>Max 3. “Nothing to see here – move along” </vt:lpstr>
      <vt:lpstr>A significant environmental feat</vt:lpstr>
      <vt:lpstr>Railway Order/NTA Guide don’t override basics</vt:lpstr>
      <vt:lpstr>How can future flood risk be discounted?</vt:lpstr>
      <vt:lpstr>It’s highlighted red for a reason</vt:lpstr>
      <vt:lpstr>Why choose a flood zone?</vt:lpstr>
      <vt:lpstr>Suitable for parking trains in tunnelled slots?</vt:lpstr>
      <vt:lpstr>Detailed design will follow?</vt:lpstr>
      <vt:lpstr>Farm prone to flooding</vt:lpstr>
      <vt:lpstr>Following clearing – as old as Canal</vt:lpstr>
      <vt:lpstr>Streams will be affected</vt:lpstr>
      <vt:lpstr>Predicted flooding</vt:lpstr>
      <vt:lpstr>Pathways to an important SAC</vt:lpstr>
      <vt:lpstr>“At risk” aquifer</vt:lpstr>
      <vt:lpstr>Max 4. Greenway effects and M4 flooding </vt:lpstr>
      <vt:lpstr>Before</vt:lpstr>
      <vt:lpstr>A solid grey?</vt:lpstr>
      <vt:lpstr>From a nearby road</vt:lpstr>
      <vt:lpstr>Why angle the shot obliquely?</vt:lpstr>
      <vt:lpstr>Take the shot with summer foliage?</vt:lpstr>
      <vt:lpstr>View that should be in winter</vt:lpstr>
      <vt:lpstr>Max 5. “In accordance with NTA Project Approval Guidelines 2020” </vt:lpstr>
      <vt:lpstr>The key features of the Depot are:</vt:lpstr>
      <vt:lpstr>4.11.12.4 Depot Facilities: plant and equipment at the depot </vt:lpstr>
      <vt:lpstr>Documentation short on Gross Floor Areas</vt:lpstr>
      <vt:lpstr>A 1.6 hectares’ footprint!</vt:lpstr>
      <vt:lpstr>Reader obliged to do the maths</vt:lpstr>
      <vt:lpstr>Architectural concept - “take our word for it”</vt:lpstr>
      <vt:lpstr>ABP accept a data centre without details?</vt:lpstr>
      <vt:lpstr>Limited views presented</vt:lpstr>
      <vt:lpstr>ABP’s critical review not suspended for Irish Rail </vt:lpstr>
      <vt:lpstr>Balscadden Judgement: “Inadequacy of drawings”</vt:lpstr>
      <vt:lpstr>Balscadden: “Inadequacy of drawings”</vt:lpstr>
      <vt:lpstr>Balscadden: “Inadequacy of drawings”</vt:lpstr>
      <vt:lpstr>Balscadden: “Inadequacy of drawings”</vt:lpstr>
      <vt:lpstr>Balscadden: “Inadequacy of drawings”</vt:lpstr>
      <vt:lpstr>Balscadden: “Inadequacy of drawings”</vt:lpstr>
      <vt:lpstr>Balscadden: “Inadequacy of drawings”</vt:lpstr>
      <vt:lpstr>Balscadden: “Inadequacy of drawings”</vt:lpstr>
      <vt:lpstr>Balscadden: “Inadequacy of drawings”</vt:lpstr>
      <vt:lpstr>Balscadden: “Inadequacy of drawings”</vt:lpstr>
      <vt:lpstr>Balscadden: EIA and NIS</vt:lpstr>
      <vt:lpstr>Balscadden: “a Henry VIII Clause”</vt:lpstr>
      <vt:lpstr>Balscadden: “Inadequacy of drawings”</vt:lpstr>
      <vt:lpstr>Balscadden: “Inadequacy of drawings”</vt:lpstr>
      <vt:lpstr>Balscadden: “Inadequacy of drawings”</vt:lpstr>
      <vt:lpstr>Balscadden: “Inadequacy of drawings”</vt:lpstr>
      <vt:lpstr>Balscadden: “Inadequacy of drawings”</vt:lpstr>
      <vt:lpstr>Balscadden: nullifying floodgates’ argument</vt:lpstr>
      <vt:lpstr>Balscadden: proof of concept</vt:lpstr>
      <vt:lpstr>Balscadden: “Inadequacy of drawings”</vt:lpstr>
      <vt:lpstr>Balscadden: “Inadequacy of drawings”</vt:lpstr>
      <vt:lpstr>Balscadden: “Inadequacy of drawings”</vt:lpstr>
      <vt:lpstr>Balscadden: “Inadequacy of drawings”</vt:lpstr>
      <vt:lpstr>Balscadden: “Inadequacy of drawings”</vt:lpstr>
      <vt:lpstr>Balscadden: “Inadequacy of drawings”</vt:lpstr>
      <vt:lpstr>Balscadden: “Inadequacy of drawings”</vt:lpstr>
      <vt:lpstr>Balscadden: “Inadequacy of drawings”</vt:lpstr>
      <vt:lpstr>Balscadden: plans and particulars</vt:lpstr>
      <vt:lpstr>Max 6. Completeness of Application drawings </vt:lpstr>
      <vt:lpstr>Max 7. Stormwater drainage </vt:lpstr>
      <vt:lpstr>Existing propensity to flood</vt:lpstr>
      <vt:lpstr>Relationship of Aquifer to Watercourses</vt:lpstr>
      <vt:lpstr>Sub-catchments</vt:lpstr>
      <vt:lpstr>Further assessment required</vt:lpstr>
      <vt:lpstr>4.11.13 Compensatory storage area</vt:lpstr>
      <vt:lpstr>4.11.13 Compensatory storage area</vt:lpstr>
      <vt:lpstr>Excavate 123k cubic metres of overburden</vt:lpstr>
      <vt:lpstr>Flooding adjacent to OBG23</vt:lpstr>
      <vt:lpstr>Flooding within the proposed depot lands</vt:lpstr>
      <vt:lpstr>Flooding within the proposed depot lands</vt:lpstr>
      <vt:lpstr>Flooding within the proposed depot lands</vt:lpstr>
      <vt:lpstr>Maws Farm Compensatory Storage</vt:lpstr>
      <vt:lpstr>Jackson’s Bridge Compensatory Storage</vt:lpstr>
      <vt:lpstr>Flood Zone A and an aquifer vs proposal</vt:lpstr>
      <vt:lpstr>Extreme vulnerability</vt:lpstr>
      <vt:lpstr>No indication of flooding identified. Really?</vt:lpstr>
      <vt:lpstr>Compensatory storage versus a natural aquifer</vt:lpstr>
      <vt:lpstr>How will flooding be controlled?</vt:lpstr>
      <vt:lpstr>Existing scenario: M4 floods</vt:lpstr>
      <vt:lpstr>Proposal: displacement, but no effect on M4?</vt:lpstr>
      <vt:lpstr>What is absent?</vt:lpstr>
      <vt:lpstr>Is flooding such a low priority?</vt:lpstr>
      <vt:lpstr>Max 8. Adequacy of SuDS’ design details </vt:lpstr>
      <vt:lpstr>Max 9. Possible direct access to the site by the construction of new motorway exits </vt:lpstr>
      <vt:lpstr>Max 10. Site drainage to the Royal Canal? </vt:lpstr>
      <vt:lpstr>Max 11. Passing reference only to future planning and expansion of transport services </vt:lpstr>
      <vt:lpstr>Max 12. Maynooth and Kilcock existing Stations Congested – EIA issue? </vt:lpstr>
      <vt:lpstr>Access to Depot</vt:lpstr>
      <vt:lpstr>Concluding comments – key ABP challenges </vt:lpstr>
      <vt:lpstr>Inherent conflict with CDP Objectives</vt:lpstr>
      <vt:lpstr>Pathway to salmonoid rivers</vt:lpstr>
      <vt:lpstr>Sufficient EIA data to support the conclusions?</vt:lpstr>
      <vt:lpstr>Can the Board be satisfied …</vt:lpstr>
      <vt:lpstr>Can the Board be satisfied that …</vt:lpstr>
      <vt:lpstr>Can the Board be satisfied that …</vt:lpstr>
      <vt:lpstr>Site vs. brief</vt:lpstr>
      <vt:lpstr>PowerPoint Presentation</vt:lpstr>
      <vt:lpstr>Closing Statement to Oral Hearing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Tom Phillips</dc:creator>
  <cp:lastModifiedBy>Tom Phillips</cp:lastModifiedBy>
  <cp:revision>10</cp:revision>
  <cp:lastPrinted>2023-10-10T20:47:19Z</cp:lastPrinted>
  <dcterms:created xsi:type="dcterms:W3CDTF">2020-09-17T09:44:03Z</dcterms:created>
  <dcterms:modified xsi:type="dcterms:W3CDTF">2023-10-11T07:00:54Z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10006800.0000000</vt:lpwstr>
  </property>
  <property fmtid="{D5CDD505-2E9C-101B-9397-08002B2CF9AE}" pid="3" name="ContentTypeId">
    <vt:lpwstr>0x0101000A1A447FD375954D8EF86314DFBDD3F9</vt:lpwstr>
  </property>
  <property fmtid="{D5CDD505-2E9C-101B-9397-08002B2CF9AE}" pid="4" name="MediaServiceImageTags">
    <vt:lpwstr/>
  </property>
</Properties>
</file>